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582" r:id="rId2"/>
    <p:sldId id="583" r:id="rId3"/>
    <p:sldId id="584" r:id="rId4"/>
    <p:sldId id="585" r:id="rId5"/>
    <p:sldId id="586" r:id="rId6"/>
    <p:sldId id="587" r:id="rId7"/>
    <p:sldId id="588" r:id="rId8"/>
    <p:sldId id="589" r:id="rId9"/>
    <p:sldId id="590" r:id="rId10"/>
    <p:sldId id="591" r:id="rId11"/>
    <p:sldId id="593" r:id="rId12"/>
    <p:sldId id="592" r:id="rId13"/>
    <p:sldId id="594" r:id="rId14"/>
    <p:sldId id="595" r:id="rId15"/>
    <p:sldId id="596" r:id="rId16"/>
    <p:sldId id="597" r:id="rId17"/>
    <p:sldId id="598" r:id="rId18"/>
    <p:sldId id="599" r:id="rId19"/>
    <p:sldId id="600" r:id="rId20"/>
    <p:sldId id="601" r:id="rId21"/>
    <p:sldId id="602" r:id="rId22"/>
    <p:sldId id="603" r:id="rId23"/>
    <p:sldId id="565" r:id="rId24"/>
    <p:sldId id="513" r:id="rId25"/>
    <p:sldId id="579" r:id="rId26"/>
    <p:sldId id="580" r:id="rId27"/>
    <p:sldId id="581" r:id="rId28"/>
    <p:sldId id="575" r:id="rId29"/>
    <p:sldId id="574" r:id="rId30"/>
    <p:sldId id="576" r:id="rId31"/>
    <p:sldId id="546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en Isaacs (US - NC)" initials="KI(-N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615" autoAdjust="0"/>
    <p:restoredTop sz="85377" autoAdjust="0"/>
  </p:normalViewPr>
  <p:slideViewPr>
    <p:cSldViewPr>
      <p:cViewPr varScale="1">
        <p:scale>
          <a:sx n="93" d="100"/>
          <a:sy n="93" d="100"/>
        </p:scale>
        <p:origin x="-2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4" y="59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D9A879-DC38-4849-A4E3-4192A42720F0}" type="datetimeFigureOut">
              <a:rPr lang="en-US" smtClean="0"/>
              <a:pPr/>
              <a:t>5/23/2014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4A43B6-A606-4ECE-A07A-4E5EF64797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03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2EA680-CC7A-45E5-ACE4-37C4BD1A3771}" type="datetimeFigureOut">
              <a:rPr lang="en-US" smtClean="0"/>
              <a:pPr/>
              <a:t>5/23/2014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3EBE4B-BA55-4903-88A2-F431D3BED5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3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8489058-21CE-46B0-9A94-3751C14A6A1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Prompts for use of PEP or </a:t>
            </a:r>
            <a:r>
              <a:rPr lang="en-US" b="1" i="1" dirty="0" err="1" smtClean="0"/>
              <a:t>PrEP</a:t>
            </a:r>
            <a:r>
              <a:rPr lang="en-US" b="1" i="1" dirty="0" smtClean="0"/>
              <a:t> since last visit (items 1-2 need to be completed during the visit)</a:t>
            </a:r>
          </a:p>
          <a:p>
            <a:r>
              <a:rPr lang="en-US" b="1" i="1" dirty="0" smtClean="0"/>
              <a:t>For required visits, asks if any new AE Log pages, Clinical Product Hold/Discontinuation Log pages, or Social Impact Log pages were completed </a:t>
            </a:r>
          </a:p>
          <a:p>
            <a:r>
              <a:rPr lang="en-US" b="1" i="1" dirty="0" smtClean="0"/>
              <a:t>Just yes/no (# new pages completed)</a:t>
            </a:r>
          </a:p>
          <a:p>
            <a:r>
              <a:rPr lang="en-US" b="1" i="1" dirty="0" smtClean="0"/>
              <a:t>Indicates whether a visit is an interim visit</a:t>
            </a:r>
          </a:p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23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23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21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all sites, whether doing the biopsy collection or not, will have the termination date 7 days after the exit visit and will collect AEs for consistency purposes.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21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21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21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2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24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21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AE,</a:t>
            </a:r>
            <a:r>
              <a:rPr lang="en-US" baseline="0" dirty="0" smtClean="0"/>
              <a:t> PDR, Social Harms, and PH Log will be covered in separate presentations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98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48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48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48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48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48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48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0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5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Early termination:</a:t>
            </a:r>
            <a:r>
              <a:rPr lang="en-US" baseline="0" dirty="0" smtClean="0"/>
              <a:t> visit code depends on where </a:t>
            </a:r>
            <a:r>
              <a:rPr lang="en-US" baseline="0" dirty="0" err="1" smtClean="0"/>
              <a:t>ppt</a:t>
            </a:r>
            <a:r>
              <a:rPr lang="en-US" baseline="0" dirty="0" smtClean="0"/>
              <a:t> is in visit schedule at time of termination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78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7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70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4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 does not yet have to be executed in order to complete and submit the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BE4B-BA55-4903-88A2-F431D3BED5C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B4ADE-9B5B-45FE-9555-9A59C1C7D43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4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440BD-BAC0-4711-BF61-E6968EEB93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44AAC-E422-46A1-A53D-7508B0CF55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24899-96F6-43A7-8BE5-C757009198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9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C4B42-625D-4C4F-889C-D308A4DDD7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5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BC6B2-D524-4E0E-9C51-42EC4A9053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8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C4191-22D9-424B-9C0E-A9CCF072299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0ADC9-8333-4248-8FFB-1FF99A12D96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9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584B7-01B4-4A51-83F5-CBC29138CCA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62A13A-81E7-446A-AE48-0E0E10F9331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0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66AE6-28FA-43CB-9D14-3F568E6F47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5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2B9B8-1331-4CB0-B60D-F54DDFF3687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5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2.pn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7" Type="http://schemas.openxmlformats.org/officeDocument/2006/relationships/image" Target="../media/image2.png"/><Relationship Id="rId2" Type="http://schemas.microsoft.com/office/2007/relationships/media" Target="../media/media25.wav"/><Relationship Id="rId1" Type="http://schemas.openxmlformats.org/officeDocument/2006/relationships/tags" Target="../tags/tag17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7" Type="http://schemas.openxmlformats.org/officeDocument/2006/relationships/image" Target="../media/image2.png"/><Relationship Id="rId2" Type="http://schemas.microsoft.com/office/2007/relationships/media" Target="../media/media26.wav"/><Relationship Id="rId1" Type="http://schemas.openxmlformats.org/officeDocument/2006/relationships/tags" Target="../tags/tag18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382000" cy="2057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4400" b="1" dirty="0" smtClean="0"/>
              <a:t>Overview of Follow-up: </a:t>
            </a:r>
            <a:br>
              <a:rPr lang="en-US" sz="4400" b="1" dirty="0" smtClean="0"/>
            </a:br>
            <a:r>
              <a:rPr lang="en-US" sz="4400" b="1" dirty="0" smtClean="0"/>
              <a:t>Visit Types, Visit Scheduling, and CRFs</a:t>
            </a:r>
            <a:br>
              <a:rPr lang="en-US" sz="4400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sz="4400" b="1" dirty="0" smtClean="0"/>
          </a:p>
        </p:txBody>
      </p:sp>
      <p:pic>
        <p:nvPicPr>
          <p:cNvPr id="4" name="Picture 4" descr="j01880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2413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5286"/>
      </p:ext>
    </p:extLst>
  </p:cSld>
  <p:clrMapOvr>
    <a:masterClrMapping/>
  </p:clrMapOvr>
  <p:transition advTm="15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6324600" y="1143000"/>
            <a:ext cx="2590800" cy="397031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Visit Code has pre-printed “.0” at end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Target date is per ppt calendar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Item 3 Corrective action </a:t>
            </a:r>
            <a:r>
              <a:rPr lang="en-US" sz="2800" i="1" dirty="0" smtClean="0">
                <a:solidFill>
                  <a:prstClr val="black"/>
                </a:solidFill>
                <a:cs typeface="Arial" pitchFamily="34" charset="0"/>
              </a:rPr>
              <a:t>plan</a:t>
            </a:r>
            <a:endParaRPr lang="en-US" sz="2800" i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4343400" y="1133475"/>
            <a:ext cx="1143000" cy="457200"/>
          </a:xfrm>
          <a:prstGeom prst="ellips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Missed Visit Form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914400"/>
            <a:ext cx="5490647" cy="73151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450102"/>
      </p:ext>
    </p:extLst>
  </p:cSld>
  <p:clrMapOvr>
    <a:masterClrMapping/>
  </p:clrMapOvr>
  <p:transition advTm="48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25908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Follow-up Visit Summary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124"/>
            <a:ext cx="5940136" cy="76872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4"/>
    </mc:Choice>
    <mc:Fallback xmlns="">
      <p:transition spd="slow" advTm="4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7924800" cy="5181600"/>
          </a:xfrm>
        </p:spPr>
        <p:txBody>
          <a:bodyPr>
            <a:normAutofit fontScale="92500" lnSpcReduction="10000"/>
          </a:bodyPr>
          <a:lstStyle/>
          <a:p>
            <a:pPr marL="347663" indent="-287338">
              <a:defRPr/>
            </a:pPr>
            <a:r>
              <a:rPr lang="en-US" sz="2600" dirty="0" smtClean="0">
                <a:solidFill>
                  <a:schemeClr val="tx1"/>
                </a:solidFill>
                <a:cs typeface="Arial" pitchFamily="34" charset="0"/>
              </a:rPr>
              <a:t>An interim visit = a visit/contact that occurs between required follow-up visits</a:t>
            </a:r>
          </a:p>
          <a:p>
            <a:pPr marL="347663" indent="-287338">
              <a:buNone/>
              <a:defRPr/>
            </a:pPr>
            <a:endParaRPr lang="en-US" sz="26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7663" indent="-287338">
              <a:defRPr/>
            </a:pPr>
            <a:r>
              <a:rPr lang="en-US" sz="2600" dirty="0" smtClean="0">
                <a:cs typeface="Arial" pitchFamily="34" charset="0"/>
              </a:rPr>
              <a:t>Required Initiate/Mid-/End Period visit procedures are </a:t>
            </a:r>
            <a:r>
              <a:rPr lang="en-US" sz="2600" i="1" dirty="0" smtClean="0">
                <a:cs typeface="Arial" pitchFamily="34" charset="0"/>
              </a:rPr>
              <a:t>not </a:t>
            </a:r>
            <a:r>
              <a:rPr lang="en-US" sz="2600" dirty="0" smtClean="0">
                <a:cs typeface="Arial" pitchFamily="34" charset="0"/>
              </a:rPr>
              <a:t>conducted</a:t>
            </a:r>
          </a:p>
          <a:p>
            <a:pPr marL="747713" lvl="1" indent="-287338">
              <a:defRPr/>
            </a:pPr>
            <a:r>
              <a:rPr lang="en-US" sz="2200" dirty="0" smtClean="0">
                <a:cs typeface="Arial" pitchFamily="34" charset="0"/>
              </a:rPr>
              <a:t>Either not needed (required visit already completed) or not the purpose of the visit</a:t>
            </a:r>
          </a:p>
          <a:p>
            <a:pPr marL="747713" lvl="1" indent="-287338">
              <a:buNone/>
              <a:defRPr/>
            </a:pPr>
            <a:endParaRPr lang="en-US" sz="18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7663" indent="-287338">
              <a:buFont typeface="Wingdings" pitchFamily="2" charset="2"/>
              <a:buChar char="ü"/>
              <a:defRPr/>
            </a:pPr>
            <a:r>
              <a:rPr lang="en-US" sz="2600" dirty="0" smtClean="0">
                <a:cs typeface="Arial" pitchFamily="34" charset="0"/>
              </a:rPr>
              <a:t>Ex. A ppt completes Visit 6 on the target day and comes back 5 days later as requested for follow-up of an abnormal rectal exam finding</a:t>
            </a:r>
          </a:p>
          <a:p>
            <a:pPr marL="347663" indent="-287338">
              <a:buFont typeface="Wingdings" pitchFamily="2" charset="2"/>
              <a:buChar char="ü"/>
              <a:defRPr/>
            </a:pPr>
            <a:r>
              <a:rPr lang="en-US" sz="2600" dirty="0" smtClean="0">
                <a:cs typeface="Arial" pitchFamily="34" charset="0"/>
              </a:rPr>
              <a:t>Ex. A ppt completes Visit 3 on the target day, then returns 7 days later to report a new symptom</a:t>
            </a:r>
          </a:p>
          <a:p>
            <a:pPr marL="347663" indent="-287338">
              <a:buFont typeface="Wingdings" pitchFamily="2" charset="2"/>
              <a:buChar char="ü"/>
              <a:defRPr/>
            </a:pPr>
            <a:r>
              <a:rPr lang="en-US" sz="2600" dirty="0" smtClean="0">
                <a:cs typeface="Arial" pitchFamily="34" charset="0"/>
              </a:rPr>
              <a:t>Ex. A ppt phones to report a new AE</a:t>
            </a:r>
            <a:endParaRPr lang="en-US" sz="2800" dirty="0" smtClean="0">
              <a:cs typeface="Arial" pitchFamily="34" charset="0"/>
            </a:endParaRPr>
          </a:p>
          <a:p>
            <a:pPr marL="347663" indent="-287338"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952500" lvl="1" indent="-495300">
              <a:buFontTx/>
              <a:buAutoNum type="arabicPeriod"/>
              <a:defRPr/>
            </a:pPr>
            <a:endParaRPr lang="en-US" sz="2400" dirty="0" smtClean="0">
              <a:solidFill>
                <a:schemeClr val="tx1"/>
              </a:solidFill>
              <a:latin typeface="Helvetica" pitchFamily="34" charset="0"/>
            </a:endParaRPr>
          </a:p>
          <a:p>
            <a:pPr marL="571500" indent="-571500">
              <a:buFontTx/>
              <a:buNone/>
              <a:defRPr/>
            </a:pPr>
            <a:endParaRPr lang="en-US" sz="2400" dirty="0" smtClean="0">
              <a:solidFill>
                <a:schemeClr val="tx1"/>
              </a:solidFill>
              <a:latin typeface="Helvetica" pitchFamily="34" charset="0"/>
            </a:endParaRPr>
          </a:p>
          <a:p>
            <a:pPr marL="571500" indent="-571500">
              <a:buFontTx/>
              <a:buNone/>
              <a:defRPr/>
            </a:pPr>
            <a:endParaRPr lang="en-US" sz="2400" dirty="0" smtClean="0">
              <a:solidFill>
                <a:schemeClr val="tx1"/>
              </a:solidFill>
              <a:latin typeface="Helvetica" pitchFamily="34" charset="0"/>
            </a:endParaRPr>
          </a:p>
          <a:p>
            <a:pPr marL="571500" indent="-571500">
              <a:buFontTx/>
              <a:buNone/>
              <a:defRPr/>
            </a:pPr>
            <a:endParaRPr lang="en-US" sz="2800" dirty="0" smtClean="0">
              <a:solidFill>
                <a:schemeClr val="tx1"/>
              </a:solidFill>
              <a:latin typeface="Helvetica" pitchFamily="34" charset="0"/>
            </a:endParaRPr>
          </a:p>
          <a:p>
            <a:pPr marL="952500" lvl="1" indent="-495300">
              <a:buFontTx/>
              <a:buNone/>
              <a:defRPr/>
            </a:pPr>
            <a:endParaRPr lang="en-US" sz="3000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Interim Visits</a:t>
            </a:r>
            <a:endParaRPr lang="en-US" dirty="0"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905545"/>
      </p:ext>
    </p:extLst>
  </p:cSld>
  <p:clrMapOvr>
    <a:masterClrMapping/>
  </p:clrMapOvr>
  <p:transition advTm="79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2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7924800" cy="5181600"/>
          </a:xfrm>
        </p:spPr>
        <p:txBody>
          <a:bodyPr>
            <a:normAutofit lnSpcReduction="10000"/>
          </a:bodyPr>
          <a:lstStyle/>
          <a:p>
            <a:pPr marL="347663" indent="-287338">
              <a:defRPr/>
            </a:pPr>
            <a:r>
              <a:rPr lang="en-US" sz="2800" dirty="0" smtClean="0">
                <a:cs typeface="Arial" pitchFamily="34" charset="0"/>
              </a:rPr>
              <a:t>Interim visits documented like required follow-up visits, using the Follow-up Visit Summary CRF (FVS)  </a:t>
            </a:r>
            <a:endParaRPr lang="en-US" sz="28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747713" lvl="1" indent="-287338">
              <a:defRPr/>
            </a:pPr>
            <a:r>
              <a:rPr lang="en-US" sz="2400" dirty="0" smtClean="0">
                <a:cs typeface="Arial" pitchFamily="34" charset="0"/>
              </a:rPr>
              <a:t>There is no Interim Visit CRF for MTN-017</a:t>
            </a:r>
          </a:p>
          <a:p>
            <a:pPr marL="460375" lvl="1" indent="0">
              <a:buNone/>
              <a:defRPr/>
            </a:pPr>
            <a:endParaRPr lang="en-US" sz="2400" dirty="0" smtClean="0">
              <a:cs typeface="Arial" pitchFamily="34" charset="0"/>
            </a:endParaRPr>
          </a:p>
          <a:p>
            <a:pPr marL="347663" indent="-287338">
              <a:defRPr/>
            </a:pPr>
            <a:r>
              <a:rPr lang="en-US" sz="2800" dirty="0" smtClean="0">
                <a:cs typeface="Arial" pitchFamily="34" charset="0"/>
              </a:rPr>
              <a:t>Interim visit code on FVS lets SCHARP know visit is interim, along with “yes” to item 3</a:t>
            </a:r>
          </a:p>
          <a:p>
            <a:pPr marL="60325" indent="0">
              <a:buNone/>
              <a:defRPr/>
            </a:pPr>
            <a:endParaRPr lang="en-US" sz="2800" dirty="0" smtClean="0">
              <a:cs typeface="Arial" pitchFamily="34" charset="0"/>
            </a:endParaRPr>
          </a:p>
          <a:p>
            <a:pPr marL="347663" indent="-287338">
              <a:defRPr/>
            </a:pP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Need sites to document reason for </a:t>
            </a:r>
            <a:r>
              <a:rPr lang="en-US" sz="2800" dirty="0" smtClean="0">
                <a:cs typeface="Arial" pitchFamily="34" charset="0"/>
              </a:rPr>
              <a:t>interim visit and </a:t>
            </a: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CRFs completed for it (FVS-1 items 3a and 3b)</a:t>
            </a:r>
          </a:p>
          <a:p>
            <a:pPr marL="60325" indent="0">
              <a:buNone/>
              <a:defRPr/>
            </a:pPr>
            <a:endParaRPr lang="en-US" sz="28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7663" indent="-287338">
              <a:defRPr/>
            </a:pPr>
            <a:r>
              <a:rPr lang="en-US" sz="2800" dirty="0" smtClean="0">
                <a:cs typeface="Arial" pitchFamily="34" charset="0"/>
              </a:rPr>
              <a:t>Items 4-6 left blank for interim visits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676400" y="2362200"/>
            <a:ext cx="7239000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dirty="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Interim Visit Documentation</a:t>
            </a:r>
            <a:endParaRPr lang="en-US" sz="4000" dirty="0"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114567"/>
      </p:ext>
    </p:extLst>
  </p:cSld>
  <p:clrMapOvr>
    <a:masterClrMapping/>
  </p:clrMapOvr>
  <p:transition advTm="52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8534400" cy="5334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If the interim contact results in at least one </a:t>
            </a:r>
            <a:r>
              <a:rPr lang="en-US" sz="2400" u="sng" dirty="0" smtClean="0"/>
              <a:t>newly-completed DataFax CRF</a:t>
            </a:r>
            <a:r>
              <a:rPr lang="en-US" sz="2400" dirty="0" smtClean="0"/>
              <a:t>, the interim visit is assigned an interim visit code</a:t>
            </a:r>
          </a:p>
          <a:p>
            <a:pPr>
              <a:buNone/>
            </a:pP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Interim visit codes use the box to the right of the decimal point – assign starting with .1</a:t>
            </a:r>
          </a:p>
          <a:p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For the numbers to the left of the decimal point, use the visit code of the most recently-required visit, even if the interim visit date is in the next visit’s window</a:t>
            </a:r>
          </a:p>
          <a:p>
            <a:pPr lvl="1"/>
            <a:r>
              <a:rPr lang="en-US" sz="2000" dirty="0" smtClean="0">
                <a:cs typeface="Arial" pitchFamily="34" charset="0"/>
              </a:rPr>
              <a:t>The interim visit code will be a number in-between the two visit codes when the interim visit occurred</a:t>
            </a:r>
          </a:p>
          <a:p>
            <a:pPr lvl="1"/>
            <a:endParaRPr lang="en-US" sz="2000" dirty="0" smtClean="0">
              <a:cs typeface="Arial" pitchFamily="34" charset="0"/>
            </a:endParaRPr>
          </a:p>
          <a:p>
            <a:pPr marL="347663" indent="-287338">
              <a:defRPr/>
            </a:pPr>
            <a:r>
              <a:rPr lang="en-US" sz="2400" dirty="0" smtClean="0">
                <a:cs typeface="Arial" pitchFamily="34" charset="0"/>
              </a:rPr>
              <a:t>Ex.: A ppt has an interim visit 7 days after Visit 6 for lab testing; assign interim visit code = 06.1 (in between Visits 6 and 7)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60438"/>
          </a:xfrm>
        </p:spPr>
        <p:txBody>
          <a:bodyPr/>
          <a:lstStyle/>
          <a:p>
            <a:r>
              <a:rPr lang="en-US" sz="4000" b="1" dirty="0" smtClean="0"/>
              <a:t>Interim Visit Codes</a:t>
            </a:r>
            <a:endParaRPr lang="en-US" sz="4000" dirty="0"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914117"/>
      </p:ext>
    </p:extLst>
  </p:cSld>
  <p:clrMapOvr>
    <a:masterClrMapping/>
  </p:clrMapOvr>
  <p:transition advTm="62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066800"/>
            <a:ext cx="6946900" cy="5105400"/>
          </a:xfrm>
        </p:spPr>
        <p:txBody>
          <a:bodyPr/>
          <a:lstStyle/>
          <a:p>
            <a:pPr lvl="1">
              <a:buFontTx/>
              <a:buNone/>
            </a:pPr>
            <a:endParaRPr lang="en-US" sz="2300" dirty="0" smtClean="0">
              <a:solidFill>
                <a:schemeClr val="tx1"/>
              </a:solidFill>
            </a:endParaRPr>
          </a:p>
          <a:p>
            <a:pPr lvl="1">
              <a:buFontTx/>
              <a:buNone/>
            </a:pPr>
            <a:endParaRPr lang="en-US" sz="2300" b="1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1371600"/>
            <a:ext cx="8382000" cy="5029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7663" indent="-287338">
              <a:spcBef>
                <a:spcPts val="600"/>
              </a:spcBef>
              <a:buClr>
                <a:srgbClr val="4F81BD"/>
              </a:buClr>
              <a:buSzPct val="80000"/>
              <a:buFont typeface="Wingdings 2"/>
              <a:buChar char=""/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A visit is a split visit when the required visit procedures are split (done) over 2 or more days</a:t>
            </a:r>
          </a:p>
          <a:p>
            <a:pPr marL="347663" indent="-287338">
              <a:spcBef>
                <a:spcPts val="600"/>
              </a:spcBef>
              <a:buClr>
                <a:srgbClr val="4F81BD"/>
              </a:buClr>
              <a:buSzPct val="80000"/>
              <a:buFont typeface="Wingdings 2"/>
              <a:buChar char=""/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The days must </a:t>
            </a:r>
            <a:r>
              <a:rPr lang="en-US" sz="2800" i="1" dirty="0" smtClean="0">
                <a:solidFill>
                  <a:prstClr val="black"/>
                </a:solidFill>
                <a:cs typeface="Arial" pitchFamily="34" charset="0"/>
              </a:rPr>
              <a:t>all</a:t>
            </a: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 fall within allowable visit window; any required procedures not done within allowable window are missed </a:t>
            </a:r>
          </a:p>
          <a:p>
            <a:pPr marL="347663" indent="-287338">
              <a:spcBef>
                <a:spcPts val="600"/>
              </a:spcBef>
              <a:buClr>
                <a:srgbClr val="4F81BD"/>
              </a:buClr>
              <a:buSzPct val="80000"/>
              <a:buFont typeface="Wingdings 2"/>
              <a:buChar char=""/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For split visits, only 1 FVS is completed, and the Visit Date on this CRF is the date of the first part of the split visit</a:t>
            </a:r>
          </a:p>
          <a:p>
            <a:pPr marL="804863" lvl="1" indent="-287338">
              <a:spcBef>
                <a:spcPts val="600"/>
              </a:spcBef>
              <a:buClr>
                <a:srgbClr val="4F81BD"/>
              </a:buClr>
              <a:buSzPct val="80000"/>
              <a:buFont typeface="Wingdings 2"/>
              <a:buChar char=""/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All CRFs completed for the split visit are assigned the same visit code (e.g., 7.0)</a:t>
            </a:r>
          </a:p>
          <a:p>
            <a:pPr marL="347663" indent="-287338">
              <a:spcBef>
                <a:spcPts val="600"/>
              </a:spcBef>
              <a:buClr>
                <a:srgbClr val="4F81BD"/>
              </a:buClr>
              <a:buSzPct val="80000"/>
              <a:buFont typeface="Wingdings 2"/>
              <a:buChar char=""/>
              <a:defRPr/>
            </a:pPr>
            <a:r>
              <a:rPr lang="en-US" sz="2800" dirty="0" smtClean="0">
                <a:solidFill>
                  <a:prstClr val="black"/>
                </a:solidFill>
                <a:cs typeface="Arial" pitchFamily="34" charset="0"/>
              </a:rPr>
              <a:t>Can interim visits be split? </a:t>
            </a:r>
          </a:p>
          <a:p>
            <a:pPr marL="60325">
              <a:spcBef>
                <a:spcPts val="600"/>
              </a:spcBef>
              <a:buClr>
                <a:srgbClr val="4F81BD"/>
              </a:buClr>
              <a:buSzPct val="80000"/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pPr marL="571500" indent="-571500">
              <a:spcBef>
                <a:spcPts val="600"/>
              </a:spcBef>
              <a:buClr>
                <a:srgbClr val="4F81BD"/>
              </a:buClr>
              <a:buSzPct val="80000"/>
              <a:defRPr/>
            </a:pPr>
            <a:endParaRPr lang="en-US" sz="2800" dirty="0" smtClean="0">
              <a:solidFill>
                <a:prstClr val="black"/>
              </a:solidFill>
              <a:latin typeface="Helvetica" pitchFamily="34" charset="0"/>
            </a:endParaRPr>
          </a:p>
          <a:p>
            <a:pPr marL="571500" indent="-571500">
              <a:spcBef>
                <a:spcPts val="600"/>
              </a:spcBef>
              <a:buClr>
                <a:srgbClr val="4F81BD"/>
              </a:buClr>
              <a:buSzPct val="80000"/>
              <a:defRPr/>
            </a:pPr>
            <a:endParaRPr lang="en-US" sz="2800" dirty="0" smtClean="0">
              <a:solidFill>
                <a:prstClr val="black"/>
              </a:solidFill>
              <a:latin typeface="Helvetica" pitchFamily="34" charset="0"/>
            </a:endParaRPr>
          </a:p>
          <a:p>
            <a:pPr marL="571500" indent="-571500">
              <a:spcBef>
                <a:spcPts val="600"/>
              </a:spcBef>
              <a:buClr>
                <a:srgbClr val="4F81BD"/>
              </a:buClr>
              <a:buSzPct val="80000"/>
              <a:defRPr/>
            </a:pPr>
            <a:endParaRPr lang="en-US" sz="3200" dirty="0" smtClean="0">
              <a:solidFill>
                <a:prstClr val="black"/>
              </a:solidFill>
              <a:latin typeface="Helvetica" pitchFamily="34" charset="0"/>
            </a:endParaRPr>
          </a:p>
          <a:p>
            <a:pPr marL="952500" lvl="1" indent="-495300">
              <a:spcBef>
                <a:spcPts val="550"/>
              </a:spcBef>
              <a:buClr>
                <a:srgbClr val="4F81BD"/>
              </a:buClr>
              <a:buFontTx/>
              <a:buAutoNum type="arabicPeriod"/>
              <a:defRPr/>
            </a:pPr>
            <a:endParaRPr lang="en-US" sz="2800" dirty="0" smtClean="0">
              <a:solidFill>
                <a:prstClr val="black"/>
              </a:solidFill>
              <a:latin typeface="Helvetica" pitchFamily="34" charset="0"/>
            </a:endParaRPr>
          </a:p>
          <a:p>
            <a:pPr marL="952500" lvl="1" indent="-495300">
              <a:spcBef>
                <a:spcPts val="550"/>
              </a:spcBef>
              <a:buClr>
                <a:srgbClr val="4F81BD"/>
              </a:buClr>
              <a:defRPr/>
            </a:pPr>
            <a:endParaRPr lang="en-US" sz="3200" dirty="0" smtClean="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Split Visits</a:t>
            </a:r>
            <a:endParaRPr lang="en-US" sz="4000" dirty="0"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665167"/>
      </p:ext>
    </p:extLst>
  </p:cSld>
  <p:clrMapOvr>
    <a:masterClrMapping/>
  </p:clrMapOvr>
  <p:transition advTm="80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Let’s Talk about Termination…</a:t>
            </a:r>
            <a:endParaRPr lang="en-US" dirty="0"/>
          </a:p>
        </p:txBody>
      </p:sp>
      <p:pic>
        <p:nvPicPr>
          <p:cNvPr id="1026" name="Picture 2" descr="C:\Users\karenp\AppData\Local\Microsoft\Windows\Temporary Internet Files\Content.IE5\DAI0Z9N5\MC90005698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67000"/>
            <a:ext cx="2557508" cy="266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"/>
    </mc:Choice>
    <mc:Fallback xmlns="">
      <p:transition spd="slow" advTm="2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Scheduled Study Exit/Termination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Visit 10 – End Period 3 Visit (visit code 10.0)</a:t>
            </a:r>
          </a:p>
          <a:p>
            <a:endParaRPr lang="en-US" dirty="0" smtClean="0"/>
          </a:p>
          <a:p>
            <a:r>
              <a:rPr lang="en-US" dirty="0" smtClean="0"/>
              <a:t>Termination Date 7 days after End Period 3</a:t>
            </a:r>
          </a:p>
          <a:p>
            <a:pPr lvl="1"/>
            <a:r>
              <a:rPr lang="en-US" dirty="0" smtClean="0"/>
              <a:t>Marks end of AE reporting period</a:t>
            </a:r>
          </a:p>
          <a:p>
            <a:pPr lvl="1"/>
            <a:r>
              <a:rPr lang="en-US" dirty="0" smtClean="0"/>
              <a:t>ALL AEs occurring thru this date (that site is aware of) are reportable on AE Log CRF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4"/>
    </mc:Choice>
    <mc:Fallback xmlns="">
      <p:transition spd="slow" advTm="3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Early Termination Visits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Will occur if a ppt withdraws consent before Visit 10 (End Period 3)</a:t>
            </a:r>
          </a:p>
          <a:p>
            <a:r>
              <a:rPr lang="en-US" dirty="0" smtClean="0"/>
              <a:t>If consent withdrawn, complete as many Early Termination visit procedures as possible</a:t>
            </a:r>
          </a:p>
          <a:p>
            <a:pPr lvl="1"/>
            <a:r>
              <a:rPr lang="en-US" dirty="0" smtClean="0"/>
              <a:t>Same procedures as Visit 10</a:t>
            </a:r>
          </a:p>
          <a:p>
            <a:pPr lvl="1"/>
            <a:r>
              <a:rPr lang="en-US" dirty="0" smtClean="0"/>
              <a:t>Assign visit code to match where </a:t>
            </a:r>
            <a:r>
              <a:rPr lang="en-US" dirty="0" err="1" smtClean="0"/>
              <a:t>ppt</a:t>
            </a:r>
            <a:r>
              <a:rPr lang="en-US" dirty="0" smtClean="0"/>
              <a:t> is in follow up schedule at time of early termination </a:t>
            </a:r>
          </a:p>
          <a:p>
            <a:r>
              <a:rPr lang="en-US" dirty="0" err="1" smtClean="0"/>
              <a:t>Ppt</a:t>
            </a:r>
            <a:r>
              <a:rPr lang="en-US" dirty="0" smtClean="0"/>
              <a:t> should not be contacted for future visits, but do ask if s/he wants to be contacted when study results are available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1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83"/>
    </mc:Choice>
    <mc:Fallback xmlns="">
      <p:transition spd="slow" advTm="5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Follow-up Visit Scenarios for Discussion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3124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Scenario 1</a:t>
            </a:r>
          </a:p>
          <a:p>
            <a:pPr>
              <a:buNone/>
            </a:pPr>
            <a:r>
              <a:rPr lang="en-US" dirty="0" smtClean="0"/>
              <a:t>	A ppt completes his/her Enrollment Visit, and comes back one week later to report a new AE.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Q. What type of visit is this? What visit code is assigned? What CRF is used to document the visit?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46482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	A.  This is an interim visit, documented with FVS CRF coded as 2.1 (in addition to any other CRFs).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7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8"/>
    </mc:Choice>
    <mc:Fallback xmlns="">
      <p:transition spd="slow" advTm="4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Visits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Once enrolled, there are </a:t>
            </a:r>
            <a:r>
              <a:rPr lang="en-US" dirty="0" smtClean="0"/>
              <a:t>8 </a:t>
            </a:r>
            <a:r>
              <a:rPr lang="en-US" dirty="0"/>
              <a:t>required </a:t>
            </a:r>
            <a:r>
              <a:rPr lang="en-US" dirty="0" smtClean="0"/>
              <a:t>follow-up visits: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 </a:t>
            </a:r>
            <a:r>
              <a:rPr lang="en-US" dirty="0" smtClean="0"/>
              <a:t> 	</a:t>
            </a:r>
            <a:r>
              <a:rPr lang="en-US" dirty="0" smtClean="0">
                <a:solidFill>
                  <a:srgbClr val="7030A0"/>
                </a:solidFill>
              </a:rPr>
              <a:t>Visit 3 (Mid-period </a:t>
            </a:r>
            <a:r>
              <a:rPr lang="en-US" dirty="0">
                <a:solidFill>
                  <a:srgbClr val="7030A0"/>
                </a:solidFill>
              </a:rPr>
              <a:t>1)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CC0066"/>
                </a:solidFill>
              </a:rPr>
              <a:t>  	Visit 4 (End Period 1)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 	</a:t>
            </a:r>
            <a:r>
              <a:rPr lang="en-US" dirty="0" smtClean="0">
                <a:solidFill>
                  <a:srgbClr val="00B050"/>
                </a:solidFill>
              </a:rPr>
              <a:t>Visit 5 (Initiate Period 2)</a:t>
            </a:r>
            <a:endParaRPr lang="en-US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  	</a:t>
            </a:r>
            <a:r>
              <a:rPr lang="en-US" dirty="0" smtClean="0">
                <a:solidFill>
                  <a:srgbClr val="7030A0"/>
                </a:solidFill>
              </a:rPr>
              <a:t>Visit 6 </a:t>
            </a:r>
            <a:r>
              <a:rPr lang="en-US" dirty="0">
                <a:solidFill>
                  <a:srgbClr val="7030A0"/>
                </a:solidFill>
              </a:rPr>
              <a:t>(Mid-period </a:t>
            </a:r>
            <a:r>
              <a:rPr lang="en-US" dirty="0" smtClean="0">
                <a:solidFill>
                  <a:srgbClr val="7030A0"/>
                </a:solidFill>
              </a:rPr>
              <a:t>2)</a:t>
            </a:r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CC0066"/>
                </a:solidFill>
              </a:rPr>
              <a:t>  </a:t>
            </a:r>
            <a:r>
              <a:rPr lang="en-US" dirty="0" smtClean="0">
                <a:solidFill>
                  <a:srgbClr val="CC0066"/>
                </a:solidFill>
              </a:rPr>
              <a:t>	Visit 7 </a:t>
            </a:r>
            <a:r>
              <a:rPr lang="en-US" dirty="0">
                <a:solidFill>
                  <a:srgbClr val="CC0066"/>
                </a:solidFill>
              </a:rPr>
              <a:t>(End Period </a:t>
            </a:r>
            <a:r>
              <a:rPr lang="en-US" dirty="0" smtClean="0">
                <a:solidFill>
                  <a:srgbClr val="CC0066"/>
                </a:solidFill>
              </a:rPr>
              <a:t>2)</a:t>
            </a:r>
            <a:endParaRPr lang="en-US" dirty="0">
              <a:solidFill>
                <a:srgbClr val="CC0066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B050"/>
                </a:solidFill>
              </a:rPr>
              <a:t>  </a:t>
            </a:r>
            <a:r>
              <a:rPr lang="en-US" dirty="0" smtClean="0">
                <a:solidFill>
                  <a:srgbClr val="00B050"/>
                </a:solidFill>
              </a:rPr>
              <a:t>	Visit 8 </a:t>
            </a:r>
            <a:r>
              <a:rPr lang="en-US" dirty="0">
                <a:solidFill>
                  <a:srgbClr val="00B050"/>
                </a:solidFill>
              </a:rPr>
              <a:t>(Initiate Period </a:t>
            </a:r>
            <a:r>
              <a:rPr lang="en-US" dirty="0" smtClean="0">
                <a:solidFill>
                  <a:srgbClr val="00B050"/>
                </a:solidFill>
              </a:rPr>
              <a:t>3)</a:t>
            </a:r>
            <a:endParaRPr lang="en-US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  	</a:t>
            </a:r>
            <a:r>
              <a:rPr lang="en-US" dirty="0" smtClean="0">
                <a:solidFill>
                  <a:srgbClr val="7030A0"/>
                </a:solidFill>
              </a:rPr>
              <a:t>Visit 9 </a:t>
            </a:r>
            <a:r>
              <a:rPr lang="en-US" dirty="0">
                <a:solidFill>
                  <a:srgbClr val="7030A0"/>
                </a:solidFill>
              </a:rPr>
              <a:t>(Mid-period </a:t>
            </a:r>
            <a:r>
              <a:rPr lang="en-US" dirty="0" smtClean="0">
                <a:solidFill>
                  <a:srgbClr val="7030A0"/>
                </a:solidFill>
              </a:rPr>
              <a:t>3)</a:t>
            </a:r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 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C0066"/>
                </a:solidFill>
              </a:rPr>
              <a:t>Visit 10 </a:t>
            </a:r>
            <a:r>
              <a:rPr lang="en-US" sz="3000" dirty="0">
                <a:solidFill>
                  <a:srgbClr val="CC0066"/>
                </a:solidFill>
              </a:rPr>
              <a:t>(End Period </a:t>
            </a:r>
            <a:r>
              <a:rPr lang="en-US" sz="3000" dirty="0" smtClean="0">
                <a:solidFill>
                  <a:srgbClr val="CC0066"/>
                </a:solidFill>
              </a:rPr>
              <a:t>3/Final Clinic/Early 			Termination)</a:t>
            </a:r>
            <a:endParaRPr lang="en-US" sz="3000" dirty="0">
              <a:solidFill>
                <a:srgbClr val="CC0066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4"/>
    </mc:Choice>
    <mc:Fallback xmlns="">
      <p:transition spd="slow" advTm="1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Follow-up Visit Scenarios for Discussion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5814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Scenario 2</a:t>
            </a:r>
          </a:p>
          <a:p>
            <a:pPr>
              <a:buNone/>
            </a:pPr>
            <a:r>
              <a:rPr lang="en-US" dirty="0" smtClean="0"/>
              <a:t>	A ppt comes in 12 days before Visit 7/End Period 2 (scheduled for target day). </a:t>
            </a:r>
            <a:r>
              <a:rPr lang="en-US" dirty="0" err="1" smtClean="0"/>
              <a:t>Ppt</a:t>
            </a:r>
            <a:r>
              <a:rPr lang="en-US" dirty="0" smtClean="0"/>
              <a:t> says s/he will return for  Visit 7 as scheduled, but needs more condoms today.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Q. If only condoms are provided, are any CRFs needed for this visit? If so, which ones and what visit code is used?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4648200"/>
            <a:ext cx="80772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	A.  No CRFs needed since no new CRFs completed for this visit. Chart note only. </a:t>
            </a:r>
            <a:r>
              <a:rPr lang="en-US" sz="3200" dirty="0" err="1" smtClean="0">
                <a:solidFill>
                  <a:prstClr val="black"/>
                </a:solidFill>
              </a:rPr>
              <a:t>Ppt</a:t>
            </a:r>
            <a:r>
              <a:rPr lang="en-US" sz="3200" dirty="0" smtClean="0">
                <a:solidFill>
                  <a:prstClr val="black"/>
                </a:solidFill>
              </a:rPr>
              <a:t> is in allowable window. However, site should wait until target day to complete Visit 7, if ppt is reliable.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06"/>
    </mc:Choice>
    <mc:Fallback xmlns="">
      <p:transition spd="slow" advTm="5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Follow-up Visit Scenarios for Discussion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3581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Scenario 3</a:t>
            </a:r>
          </a:p>
          <a:p>
            <a:pPr>
              <a:buNone/>
            </a:pPr>
            <a:r>
              <a:rPr lang="en-US" dirty="0" smtClean="0"/>
              <a:t>	A </a:t>
            </a:r>
            <a:r>
              <a:rPr lang="en-US" dirty="0" err="1" smtClean="0"/>
              <a:t>ppt</a:t>
            </a:r>
            <a:r>
              <a:rPr lang="en-US" dirty="0" smtClean="0"/>
              <a:t> comes in for Visit 5/Initiate Period 2 and says s/he will complete the visit, but wants it to be the last. S/he no longer wants to take part in the study.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Q. What CRFs are completed for the visit?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4876800"/>
            <a:ext cx="80772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	A.  Complete procedures and CRFs for Early Termination. Use visit code 5.0.  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0"/>
    </mc:Choice>
    <mc:Fallback xmlns="">
      <p:transition spd="slow" advTm="4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Follow-up Visits – Key CRFs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14600"/>
            <a:ext cx="3505200" cy="26289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3"/>
    </mc:Choice>
    <mc:Fallback xmlns="">
      <p:transition spd="slow" advTm="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81045" y="1527544"/>
            <a:ext cx="6019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Follow-up Visit Summary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Anorectal</a:t>
            </a:r>
            <a:r>
              <a:rPr lang="en-US" dirty="0" smtClean="0"/>
              <a:t> Exam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Product Dispensation and Return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Specimen Storage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Rectal Practices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Follow-up LDMS Specimen Tracking Sheet (non-DataFax)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3"/>
                </a:solidFill>
              </a:rPr>
              <a:t>HIV Results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3"/>
                </a:solidFill>
              </a:rPr>
              <a:t>Data Convergence Interview (non-</a:t>
            </a:r>
            <a:r>
              <a:rPr lang="en-US" b="1" dirty="0" err="1" smtClean="0">
                <a:solidFill>
                  <a:schemeClr val="accent3"/>
                </a:solidFill>
              </a:rPr>
              <a:t>DataFax</a:t>
            </a:r>
            <a:r>
              <a:rPr lang="en-US" b="1" dirty="0" smtClean="0">
                <a:solidFill>
                  <a:schemeClr val="accent3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3"/>
                </a:solidFill>
              </a:rPr>
              <a:t>PK Data Convergence Interview (non-</a:t>
            </a:r>
            <a:r>
              <a:rPr lang="en-US" b="1" dirty="0" err="1" smtClean="0">
                <a:solidFill>
                  <a:schemeClr val="accent3"/>
                </a:solidFill>
              </a:rPr>
              <a:t>DataFax</a:t>
            </a:r>
            <a:r>
              <a:rPr lang="en-US" b="1" dirty="0" smtClean="0">
                <a:solidFill>
                  <a:schemeClr val="accent3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4"/>
                </a:solidFill>
              </a:rPr>
              <a:t>Safety Laboratory Results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4"/>
                </a:solidFill>
              </a:rPr>
              <a:t>STI Test Results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4"/>
                </a:solidFill>
              </a:rPr>
              <a:t>Follow-up CASI Tracking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4"/>
                </a:solidFill>
              </a:rPr>
              <a:t>Abbreviated Physical Exam (End Period 3/Termination only)</a:t>
            </a:r>
          </a:p>
          <a:p>
            <a:endParaRPr lang="en-US" b="1" dirty="0" smtClean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6445" y="1341181"/>
            <a:ext cx="251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/>
                </a:solidFill>
              </a:rPr>
              <a:t>Mid-period</a:t>
            </a:r>
          </a:p>
          <a:p>
            <a:pPr algn="ctr"/>
            <a:r>
              <a:rPr lang="en-US" sz="4400" b="1" dirty="0" smtClean="0">
                <a:solidFill>
                  <a:schemeClr val="accent3"/>
                </a:solidFill>
              </a:rPr>
              <a:t>Visits</a:t>
            </a:r>
            <a:endParaRPr lang="en-US" sz="4400" b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058" y="1352281"/>
            <a:ext cx="251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4"/>
                </a:solidFill>
              </a:rPr>
              <a:t>End Period</a:t>
            </a:r>
          </a:p>
          <a:p>
            <a:pPr algn="ctr"/>
            <a:r>
              <a:rPr lang="en-US" sz="4400" b="1" dirty="0" smtClean="0">
                <a:solidFill>
                  <a:schemeClr val="accent4"/>
                </a:solidFill>
              </a:rPr>
              <a:t>Visits</a:t>
            </a:r>
            <a:endParaRPr lang="en-US" sz="4400" b="1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Visit CRFs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1045" y="1524000"/>
            <a:ext cx="579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Follow-up Visit Summary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Anorectal</a:t>
            </a:r>
            <a:r>
              <a:rPr lang="en-US" dirty="0" smtClean="0"/>
              <a:t> Exam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Product Dispensation/Return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Specimen Storage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Rectal Practices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Follow-up LDMS Specimen Tracking Sheet (non-DataFax)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5228" y="1325366"/>
            <a:ext cx="2514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Initiate Period 2 and 3 Visits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81045" y="1524000"/>
            <a:ext cx="579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Follow-up Visit Summary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Anorectal</a:t>
            </a:r>
            <a:r>
              <a:rPr lang="en-US" dirty="0" smtClean="0"/>
              <a:t> Exam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Product Dispensation/Return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Specimen Storage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Rectal Practices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Follow-up LDMS Specimen Tracking Sheet (non-DataFax)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accent3"/>
                </a:solidFill>
              </a:rPr>
              <a:t>HIV Results</a:t>
            </a: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9BBB59"/>
                </a:solidFill>
              </a:rPr>
              <a:t>Data Convergence Interview (non-</a:t>
            </a:r>
            <a:r>
              <a:rPr lang="en-US" b="1" dirty="0" err="1" smtClean="0">
                <a:solidFill>
                  <a:srgbClr val="9BBB59"/>
                </a:solidFill>
              </a:rPr>
              <a:t>DataFax</a:t>
            </a:r>
            <a:r>
              <a:rPr lang="en-US" b="1" dirty="0" smtClean="0">
                <a:solidFill>
                  <a:srgbClr val="9BBB59"/>
                </a:solidFill>
              </a:rPr>
              <a:t>)</a:t>
            </a: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9BBB59"/>
                </a:solidFill>
              </a:rPr>
              <a:t>PK Data Convergence Interview (non-</a:t>
            </a:r>
            <a:r>
              <a:rPr lang="en-US" b="1" dirty="0" err="1" smtClean="0">
                <a:solidFill>
                  <a:srgbClr val="9BBB59"/>
                </a:solidFill>
              </a:rPr>
              <a:t>DataFax</a:t>
            </a:r>
            <a:r>
              <a:rPr lang="en-US" b="1" dirty="0" smtClean="0">
                <a:solidFill>
                  <a:srgbClr val="9BBB59"/>
                </a:solidFill>
              </a:rPr>
              <a:t>)</a:t>
            </a:r>
          </a:p>
          <a:p>
            <a:pPr lvl="0">
              <a:buFont typeface="Wingdings" pitchFamily="2" charset="2"/>
              <a:buChar char="ü"/>
            </a:pPr>
            <a:endParaRPr lang="en-US" b="1" dirty="0">
              <a:solidFill>
                <a:srgbClr val="9BBB59"/>
              </a:solidFill>
            </a:endParaRP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16"/>
    </mc:Choice>
    <mc:Fallback xmlns="">
      <p:transition spd="slow" advTm="2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6" grpId="0"/>
      <p:bldP spid="6" grpId="1"/>
      <p:bldP spid="7" grpId="0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7" y="304800"/>
            <a:ext cx="31242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Anorectal</a:t>
            </a:r>
            <a:r>
              <a:rPr lang="en-US" dirty="0" smtClean="0"/>
              <a:t>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28194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Items 1a and 4a – only mark “other” if none of existing categories apply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-381001"/>
            <a:ext cx="6457506" cy="83567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4"/>
    </mc:Choice>
    <mc:Fallback xmlns="">
      <p:transition spd="slow" advTm="2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79" y="609600"/>
            <a:ext cx="177032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HIV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152400"/>
            <a:ext cx="7737764" cy="1001357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2057400" cy="3687763"/>
          </a:xfrm>
        </p:spPr>
        <p:txBody>
          <a:bodyPr>
            <a:normAutofit/>
          </a:bodyPr>
          <a:lstStyle/>
          <a:p>
            <a:r>
              <a:rPr lang="en-US" dirty="0" smtClean="0"/>
              <a:t>Plasma storage for Network Lab</a:t>
            </a:r>
          </a:p>
        </p:txBody>
      </p:sp>
      <p:sp>
        <p:nvSpPr>
          <p:cNvPr id="8" name="Oval 7"/>
          <p:cNvSpPr/>
          <p:nvPr/>
        </p:nvSpPr>
        <p:spPr>
          <a:xfrm>
            <a:off x="1905000" y="5029200"/>
            <a:ext cx="70104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24000" y="4419600"/>
            <a:ext cx="6858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9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8"/>
    </mc:Choice>
    <mc:Fallback xmlns="">
      <p:transition spd="slow" advTm="2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44"/>
            <a:ext cx="52993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79" y="609600"/>
            <a:ext cx="245612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Protocol Deviations Log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9375" y="2426842"/>
            <a:ext cx="22860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Fax once PD identified</a:t>
            </a:r>
          </a:p>
        </p:txBody>
      </p:sp>
      <p:sp>
        <p:nvSpPr>
          <p:cNvPr id="8" name="Oval 7"/>
          <p:cNvSpPr/>
          <p:nvPr/>
        </p:nvSpPr>
        <p:spPr>
          <a:xfrm>
            <a:off x="5181600" y="26670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6191" y="4385044"/>
            <a:ext cx="22860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7030A0"/>
                </a:solidFill>
              </a:rPr>
              <a:t>Complete one form per PTID and deviation type (code)</a:t>
            </a:r>
          </a:p>
        </p:txBody>
      </p:sp>
      <p:cxnSp>
        <p:nvCxnSpPr>
          <p:cNvPr id="10" name="Straight Arrow Connector 9"/>
          <p:cNvCxnSpPr>
            <a:endCxn id="8" idx="3"/>
          </p:cNvCxnSpPr>
          <p:nvPr/>
        </p:nvCxnSpPr>
        <p:spPr>
          <a:xfrm flipV="1">
            <a:off x="2362200" y="2992204"/>
            <a:ext cx="2919833" cy="19607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8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93"/>
    </mc:Choice>
    <mc:Fallback xmlns="">
      <p:transition spd="slow" advTm="3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217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Protocol Deviations Log – item 5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90137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7030A0"/>
                </a:solidFill>
              </a:rPr>
              <a:t>Codes for type of deviation on back of form</a:t>
            </a:r>
            <a:endParaRPr lang="en-US" sz="2400" b="1" u="sng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6" y="685800"/>
            <a:ext cx="6172200" cy="6172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5"/>
    </mc:Choice>
    <mc:Fallback xmlns="">
      <p:transition spd="slow" advTm="1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8842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Other CRFs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52537"/>
            <a:ext cx="8229600" cy="51482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Safety Laboratory Results CRF</a:t>
            </a:r>
          </a:p>
          <a:p>
            <a:pPr lvl="1"/>
            <a:r>
              <a:rPr lang="en-US" dirty="0" smtClean="0"/>
              <a:t>Hemogram, Differential, Serum Chemistries, Urine dipstick, coagulation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STI Test Results</a:t>
            </a:r>
          </a:p>
          <a:p>
            <a:pPr lvl="1"/>
            <a:r>
              <a:rPr lang="en-US" dirty="0" smtClean="0"/>
              <a:t>Syphilis, urine GC/CT, rectal GC/CT, HSV-1/2 blood, HSV-1/2 rectal, </a:t>
            </a:r>
            <a:r>
              <a:rPr lang="en-US" dirty="0" err="1" smtClean="0"/>
              <a:t>Hep</a:t>
            </a:r>
            <a:r>
              <a:rPr lang="en-US" dirty="0" smtClean="0"/>
              <a:t>. B. antigen, </a:t>
            </a:r>
            <a:r>
              <a:rPr lang="en-US" dirty="0" err="1" smtClean="0"/>
              <a:t>Hep</a:t>
            </a:r>
            <a:r>
              <a:rPr lang="en-US" dirty="0" smtClean="0"/>
              <a:t>. B. antibody, </a:t>
            </a:r>
            <a:r>
              <a:rPr lang="en-US" dirty="0" err="1" smtClean="0"/>
              <a:t>Hep</a:t>
            </a:r>
            <a:r>
              <a:rPr lang="en-US" dirty="0" smtClean="0"/>
              <a:t>. C antibody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Abbreviated Physical Exam</a:t>
            </a:r>
          </a:p>
          <a:p>
            <a:pPr lvl="1"/>
            <a:r>
              <a:rPr lang="en-US" dirty="0" smtClean="0"/>
              <a:t>Required at End Period 3/Termination; requirements same as Screening and Enrollment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Specimen Storage</a:t>
            </a:r>
          </a:p>
          <a:p>
            <a:pPr lvl="1"/>
            <a:r>
              <a:rPr lang="en-US" dirty="0" smtClean="0"/>
              <a:t>Samples for NL: Blood for PK (PBMC and plasma</a:t>
            </a:r>
            <a:r>
              <a:rPr lang="en-US" dirty="0"/>
              <a:t>), rectal sponges for PK and PD; anal swab for anal HPV </a:t>
            </a:r>
            <a:r>
              <a:rPr lang="en-US" dirty="0" smtClean="0"/>
              <a:t>typing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dirty="0" smtClean="0"/>
              <a:t>Follow-up LDMS Specimen Tracking Sheet</a:t>
            </a:r>
          </a:p>
          <a:p>
            <a:pPr lvl="1"/>
            <a:r>
              <a:rPr lang="en-US" dirty="0" smtClean="0"/>
              <a:t>Samples on Specimen Storage CRF</a:t>
            </a:r>
          </a:p>
          <a:p>
            <a:pPr lvl="1"/>
            <a:r>
              <a:rPr lang="en-US" dirty="0" smtClean="0"/>
              <a:t>May include rectal GC/CT at sites without capacity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5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7"/>
    </mc:Choice>
    <mc:Fallback xmlns="">
      <p:transition spd="slow" advTm="4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Other CRFs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Product Dispensation and Return</a:t>
            </a:r>
          </a:p>
          <a:p>
            <a:pPr lvl="1"/>
            <a:r>
              <a:rPr lang="en-US" dirty="0" smtClean="0"/>
              <a:t>Complete at interim visits as well if product was collected or dispensed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Safety Laboratory and STI Test Results</a:t>
            </a:r>
          </a:p>
          <a:p>
            <a:pPr lvl="1"/>
            <a:r>
              <a:rPr lang="en-US" dirty="0"/>
              <a:t>Complete at interim visits as well if </a:t>
            </a:r>
            <a:r>
              <a:rPr lang="en-US" dirty="0" smtClean="0"/>
              <a:t>testing done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8"/>
    </mc:Choice>
    <mc:Fallback xmlns="">
      <p:transition spd="slow" advTm="2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7739" y="1371600"/>
            <a:ext cx="824933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cs typeface="Arial" pitchFamily="34" charset="0"/>
              </a:rPr>
              <a:t>Schedule fixed based on enrollment/randomization date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cs typeface="Arial" pitchFamily="34" charset="0"/>
              </a:rPr>
              <a:t> does not change based on actual visit completion date</a:t>
            </a:r>
          </a:p>
          <a:p>
            <a:pPr>
              <a:lnSpc>
                <a:spcPct val="90000"/>
              </a:lnSpc>
            </a:pPr>
            <a:endParaRPr lang="en-US" sz="1600" dirty="0" smtClean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cs typeface="Arial" pitchFamily="34" charset="0"/>
              </a:rPr>
              <a:t>Target </a:t>
            </a:r>
            <a:r>
              <a:rPr lang="en-US" sz="2800" dirty="0">
                <a:cs typeface="Arial" pitchFamily="34" charset="0"/>
              </a:rPr>
              <a:t>day is ideal</a:t>
            </a:r>
          </a:p>
          <a:p>
            <a:pPr marL="0" indent="0">
              <a:lnSpc>
                <a:spcPct val="90000"/>
              </a:lnSpc>
              <a:buNone/>
            </a:pPr>
            <a:endParaRPr lang="en-US" sz="1200" dirty="0" smtClean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cs typeface="Arial" pitchFamily="34" charset="0"/>
              </a:rPr>
              <a:t>If not target day, schedule as close to target day as possible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cs typeface="Arial" pitchFamily="34" charset="0"/>
              </a:rPr>
              <a:t>Preferably within target window (+/- 2 days)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cs typeface="Arial" pitchFamily="34" charset="0"/>
              </a:rPr>
              <a:t>Otherwise, within allowable visit window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200" dirty="0" smtClean="0">
                <a:cs typeface="Arial" pitchFamily="34" charset="0"/>
              </a:rPr>
              <a:t>Allowable visit windows continuous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None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54896" y="4699587"/>
            <a:ext cx="1598613" cy="1676400"/>
            <a:chOff x="45" y="96"/>
            <a:chExt cx="479" cy="480"/>
          </a:xfrm>
        </p:grpSpPr>
        <p:sp>
          <p:nvSpPr>
            <p:cNvPr id="5175" name="Freeform 5"/>
            <p:cNvSpPr>
              <a:spLocks/>
            </p:cNvSpPr>
            <p:nvPr/>
          </p:nvSpPr>
          <p:spPr bwMode="auto">
            <a:xfrm>
              <a:off x="45" y="96"/>
              <a:ext cx="479" cy="480"/>
            </a:xfrm>
            <a:custGeom>
              <a:avLst/>
              <a:gdLst>
                <a:gd name="T0" fmla="*/ 132 w 959"/>
                <a:gd name="T1" fmla="*/ 1 h 959"/>
                <a:gd name="T2" fmla="*/ 155 w 959"/>
                <a:gd name="T3" fmla="*/ 6 h 959"/>
                <a:gd name="T4" fmla="*/ 177 w 959"/>
                <a:gd name="T5" fmla="*/ 15 h 959"/>
                <a:gd name="T6" fmla="*/ 196 w 959"/>
                <a:gd name="T7" fmla="*/ 28 h 959"/>
                <a:gd name="T8" fmla="*/ 212 w 959"/>
                <a:gd name="T9" fmla="*/ 44 h 959"/>
                <a:gd name="T10" fmla="*/ 225 w 959"/>
                <a:gd name="T11" fmla="*/ 63 h 959"/>
                <a:gd name="T12" fmla="*/ 234 w 959"/>
                <a:gd name="T13" fmla="*/ 84 h 959"/>
                <a:gd name="T14" fmla="*/ 239 w 959"/>
                <a:gd name="T15" fmla="*/ 108 h 959"/>
                <a:gd name="T16" fmla="*/ 239 w 959"/>
                <a:gd name="T17" fmla="*/ 133 h 959"/>
                <a:gd name="T18" fmla="*/ 234 w 959"/>
                <a:gd name="T19" fmla="*/ 156 h 959"/>
                <a:gd name="T20" fmla="*/ 225 w 959"/>
                <a:gd name="T21" fmla="*/ 177 h 959"/>
                <a:gd name="T22" fmla="*/ 212 w 959"/>
                <a:gd name="T23" fmla="*/ 197 h 959"/>
                <a:gd name="T24" fmla="*/ 196 w 959"/>
                <a:gd name="T25" fmla="*/ 213 h 959"/>
                <a:gd name="T26" fmla="*/ 177 w 959"/>
                <a:gd name="T27" fmla="*/ 226 h 959"/>
                <a:gd name="T28" fmla="*/ 155 w 959"/>
                <a:gd name="T29" fmla="*/ 235 h 959"/>
                <a:gd name="T30" fmla="*/ 132 w 959"/>
                <a:gd name="T31" fmla="*/ 240 h 959"/>
                <a:gd name="T32" fmla="*/ 107 w 959"/>
                <a:gd name="T33" fmla="*/ 240 h 959"/>
                <a:gd name="T34" fmla="*/ 84 w 959"/>
                <a:gd name="T35" fmla="*/ 235 h 959"/>
                <a:gd name="T36" fmla="*/ 62 w 959"/>
                <a:gd name="T37" fmla="*/ 226 h 959"/>
                <a:gd name="T38" fmla="*/ 43 w 959"/>
                <a:gd name="T39" fmla="*/ 213 h 959"/>
                <a:gd name="T40" fmla="*/ 27 w 959"/>
                <a:gd name="T41" fmla="*/ 197 h 959"/>
                <a:gd name="T42" fmla="*/ 14 w 959"/>
                <a:gd name="T43" fmla="*/ 177 h 959"/>
                <a:gd name="T44" fmla="*/ 5 w 959"/>
                <a:gd name="T45" fmla="*/ 156 h 959"/>
                <a:gd name="T46" fmla="*/ 0 w 959"/>
                <a:gd name="T47" fmla="*/ 133 h 959"/>
                <a:gd name="T48" fmla="*/ 0 w 959"/>
                <a:gd name="T49" fmla="*/ 108 h 959"/>
                <a:gd name="T50" fmla="*/ 5 w 959"/>
                <a:gd name="T51" fmla="*/ 84 h 959"/>
                <a:gd name="T52" fmla="*/ 14 w 959"/>
                <a:gd name="T53" fmla="*/ 63 h 959"/>
                <a:gd name="T54" fmla="*/ 27 w 959"/>
                <a:gd name="T55" fmla="*/ 44 h 959"/>
                <a:gd name="T56" fmla="*/ 43 w 959"/>
                <a:gd name="T57" fmla="*/ 28 h 959"/>
                <a:gd name="T58" fmla="*/ 62 w 959"/>
                <a:gd name="T59" fmla="*/ 15 h 959"/>
                <a:gd name="T60" fmla="*/ 84 w 959"/>
                <a:gd name="T61" fmla="*/ 6 h 959"/>
                <a:gd name="T62" fmla="*/ 107 w 959"/>
                <a:gd name="T63" fmla="*/ 1 h 9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9"/>
                <a:gd name="T97" fmla="*/ 0 h 959"/>
                <a:gd name="T98" fmla="*/ 959 w 959"/>
                <a:gd name="T99" fmla="*/ 959 h 95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9" h="959">
                  <a:moveTo>
                    <a:pt x="479" y="0"/>
                  </a:moveTo>
                  <a:lnTo>
                    <a:pt x="528" y="2"/>
                  </a:lnTo>
                  <a:lnTo>
                    <a:pt x="576" y="9"/>
                  </a:lnTo>
                  <a:lnTo>
                    <a:pt x="621" y="22"/>
                  </a:lnTo>
                  <a:lnTo>
                    <a:pt x="666" y="38"/>
                  </a:lnTo>
                  <a:lnTo>
                    <a:pt x="708" y="57"/>
                  </a:lnTo>
                  <a:lnTo>
                    <a:pt x="747" y="82"/>
                  </a:lnTo>
                  <a:lnTo>
                    <a:pt x="784" y="109"/>
                  </a:lnTo>
                  <a:lnTo>
                    <a:pt x="818" y="140"/>
                  </a:lnTo>
                  <a:lnTo>
                    <a:pt x="849" y="174"/>
                  </a:lnTo>
                  <a:lnTo>
                    <a:pt x="877" y="211"/>
                  </a:lnTo>
                  <a:lnTo>
                    <a:pt x="901" y="251"/>
                  </a:lnTo>
                  <a:lnTo>
                    <a:pt x="921" y="293"/>
                  </a:lnTo>
                  <a:lnTo>
                    <a:pt x="937" y="336"/>
                  </a:lnTo>
                  <a:lnTo>
                    <a:pt x="950" y="383"/>
                  </a:lnTo>
                  <a:lnTo>
                    <a:pt x="957" y="430"/>
                  </a:lnTo>
                  <a:lnTo>
                    <a:pt x="959" y="479"/>
                  </a:lnTo>
                  <a:lnTo>
                    <a:pt x="957" y="529"/>
                  </a:lnTo>
                  <a:lnTo>
                    <a:pt x="950" y="576"/>
                  </a:lnTo>
                  <a:lnTo>
                    <a:pt x="937" y="622"/>
                  </a:lnTo>
                  <a:lnTo>
                    <a:pt x="921" y="666"/>
                  </a:lnTo>
                  <a:lnTo>
                    <a:pt x="901" y="708"/>
                  </a:lnTo>
                  <a:lnTo>
                    <a:pt x="877" y="748"/>
                  </a:lnTo>
                  <a:lnTo>
                    <a:pt x="849" y="785"/>
                  </a:lnTo>
                  <a:lnTo>
                    <a:pt x="818" y="818"/>
                  </a:lnTo>
                  <a:lnTo>
                    <a:pt x="784" y="849"/>
                  </a:lnTo>
                  <a:lnTo>
                    <a:pt x="747" y="877"/>
                  </a:lnTo>
                  <a:lnTo>
                    <a:pt x="708" y="901"/>
                  </a:lnTo>
                  <a:lnTo>
                    <a:pt x="666" y="921"/>
                  </a:lnTo>
                  <a:lnTo>
                    <a:pt x="621" y="937"/>
                  </a:lnTo>
                  <a:lnTo>
                    <a:pt x="576" y="950"/>
                  </a:lnTo>
                  <a:lnTo>
                    <a:pt x="528" y="957"/>
                  </a:lnTo>
                  <a:lnTo>
                    <a:pt x="479" y="959"/>
                  </a:lnTo>
                  <a:lnTo>
                    <a:pt x="430" y="957"/>
                  </a:lnTo>
                  <a:lnTo>
                    <a:pt x="383" y="950"/>
                  </a:lnTo>
                  <a:lnTo>
                    <a:pt x="337" y="937"/>
                  </a:lnTo>
                  <a:lnTo>
                    <a:pt x="293" y="921"/>
                  </a:lnTo>
                  <a:lnTo>
                    <a:pt x="251" y="901"/>
                  </a:lnTo>
                  <a:lnTo>
                    <a:pt x="211" y="877"/>
                  </a:lnTo>
                  <a:lnTo>
                    <a:pt x="174" y="849"/>
                  </a:lnTo>
                  <a:lnTo>
                    <a:pt x="141" y="818"/>
                  </a:lnTo>
                  <a:lnTo>
                    <a:pt x="109" y="785"/>
                  </a:lnTo>
                  <a:lnTo>
                    <a:pt x="82" y="748"/>
                  </a:lnTo>
                  <a:lnTo>
                    <a:pt x="58" y="708"/>
                  </a:lnTo>
                  <a:lnTo>
                    <a:pt x="38" y="666"/>
                  </a:lnTo>
                  <a:lnTo>
                    <a:pt x="22" y="622"/>
                  </a:lnTo>
                  <a:lnTo>
                    <a:pt x="9" y="576"/>
                  </a:lnTo>
                  <a:lnTo>
                    <a:pt x="2" y="529"/>
                  </a:lnTo>
                  <a:lnTo>
                    <a:pt x="0" y="479"/>
                  </a:lnTo>
                  <a:lnTo>
                    <a:pt x="2" y="430"/>
                  </a:lnTo>
                  <a:lnTo>
                    <a:pt x="9" y="383"/>
                  </a:lnTo>
                  <a:lnTo>
                    <a:pt x="22" y="336"/>
                  </a:lnTo>
                  <a:lnTo>
                    <a:pt x="38" y="293"/>
                  </a:lnTo>
                  <a:lnTo>
                    <a:pt x="58" y="251"/>
                  </a:lnTo>
                  <a:lnTo>
                    <a:pt x="82" y="211"/>
                  </a:lnTo>
                  <a:lnTo>
                    <a:pt x="109" y="174"/>
                  </a:lnTo>
                  <a:lnTo>
                    <a:pt x="141" y="140"/>
                  </a:lnTo>
                  <a:lnTo>
                    <a:pt x="174" y="109"/>
                  </a:lnTo>
                  <a:lnTo>
                    <a:pt x="211" y="82"/>
                  </a:lnTo>
                  <a:lnTo>
                    <a:pt x="251" y="57"/>
                  </a:lnTo>
                  <a:lnTo>
                    <a:pt x="293" y="38"/>
                  </a:lnTo>
                  <a:lnTo>
                    <a:pt x="337" y="22"/>
                  </a:lnTo>
                  <a:lnTo>
                    <a:pt x="383" y="9"/>
                  </a:lnTo>
                  <a:lnTo>
                    <a:pt x="430" y="2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6" name="Freeform 6"/>
            <p:cNvSpPr>
              <a:spLocks/>
            </p:cNvSpPr>
            <p:nvPr/>
          </p:nvSpPr>
          <p:spPr bwMode="auto">
            <a:xfrm>
              <a:off x="104" y="157"/>
              <a:ext cx="359" cy="359"/>
            </a:xfrm>
            <a:custGeom>
              <a:avLst/>
              <a:gdLst>
                <a:gd name="T0" fmla="*/ 99 w 719"/>
                <a:gd name="T1" fmla="*/ 1 h 718"/>
                <a:gd name="T2" fmla="*/ 116 w 719"/>
                <a:gd name="T3" fmla="*/ 4 h 718"/>
                <a:gd name="T4" fmla="*/ 132 w 719"/>
                <a:gd name="T5" fmla="*/ 11 h 718"/>
                <a:gd name="T6" fmla="*/ 147 w 719"/>
                <a:gd name="T7" fmla="*/ 21 h 718"/>
                <a:gd name="T8" fmla="*/ 159 w 719"/>
                <a:gd name="T9" fmla="*/ 33 h 718"/>
                <a:gd name="T10" fmla="*/ 168 w 719"/>
                <a:gd name="T11" fmla="*/ 47 h 718"/>
                <a:gd name="T12" fmla="*/ 175 w 719"/>
                <a:gd name="T13" fmla="*/ 62 h 718"/>
                <a:gd name="T14" fmla="*/ 179 w 719"/>
                <a:gd name="T15" fmla="*/ 81 h 718"/>
                <a:gd name="T16" fmla="*/ 179 w 719"/>
                <a:gd name="T17" fmla="*/ 98 h 718"/>
                <a:gd name="T18" fmla="*/ 175 w 719"/>
                <a:gd name="T19" fmla="*/ 116 h 718"/>
                <a:gd name="T20" fmla="*/ 168 w 719"/>
                <a:gd name="T21" fmla="*/ 133 h 718"/>
                <a:gd name="T22" fmla="*/ 159 w 719"/>
                <a:gd name="T23" fmla="*/ 147 h 718"/>
                <a:gd name="T24" fmla="*/ 147 w 719"/>
                <a:gd name="T25" fmla="*/ 159 h 718"/>
                <a:gd name="T26" fmla="*/ 132 w 719"/>
                <a:gd name="T27" fmla="*/ 169 h 718"/>
                <a:gd name="T28" fmla="*/ 116 w 719"/>
                <a:gd name="T29" fmla="*/ 176 h 718"/>
                <a:gd name="T30" fmla="*/ 99 w 719"/>
                <a:gd name="T31" fmla="*/ 179 h 718"/>
                <a:gd name="T32" fmla="*/ 80 w 719"/>
                <a:gd name="T33" fmla="*/ 179 h 718"/>
                <a:gd name="T34" fmla="*/ 63 w 719"/>
                <a:gd name="T35" fmla="*/ 176 h 718"/>
                <a:gd name="T36" fmla="*/ 47 w 719"/>
                <a:gd name="T37" fmla="*/ 169 h 718"/>
                <a:gd name="T38" fmla="*/ 32 w 719"/>
                <a:gd name="T39" fmla="*/ 159 h 718"/>
                <a:gd name="T40" fmla="*/ 20 w 719"/>
                <a:gd name="T41" fmla="*/ 147 h 718"/>
                <a:gd name="T42" fmla="*/ 10 w 719"/>
                <a:gd name="T43" fmla="*/ 133 h 718"/>
                <a:gd name="T44" fmla="*/ 4 w 719"/>
                <a:gd name="T45" fmla="*/ 116 h 718"/>
                <a:gd name="T46" fmla="*/ 0 w 719"/>
                <a:gd name="T47" fmla="*/ 98 h 718"/>
                <a:gd name="T48" fmla="*/ 0 w 719"/>
                <a:gd name="T49" fmla="*/ 81 h 718"/>
                <a:gd name="T50" fmla="*/ 4 w 719"/>
                <a:gd name="T51" fmla="*/ 62 h 718"/>
                <a:gd name="T52" fmla="*/ 10 w 719"/>
                <a:gd name="T53" fmla="*/ 47 h 718"/>
                <a:gd name="T54" fmla="*/ 20 w 719"/>
                <a:gd name="T55" fmla="*/ 33 h 718"/>
                <a:gd name="T56" fmla="*/ 32 w 719"/>
                <a:gd name="T57" fmla="*/ 21 h 718"/>
                <a:gd name="T58" fmla="*/ 47 w 719"/>
                <a:gd name="T59" fmla="*/ 11 h 718"/>
                <a:gd name="T60" fmla="*/ 63 w 719"/>
                <a:gd name="T61" fmla="*/ 4 h 718"/>
                <a:gd name="T62" fmla="*/ 80 w 719"/>
                <a:gd name="T63" fmla="*/ 1 h 7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19"/>
                <a:gd name="T97" fmla="*/ 0 h 718"/>
                <a:gd name="T98" fmla="*/ 719 w 719"/>
                <a:gd name="T99" fmla="*/ 718 h 7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19" h="718">
                  <a:moveTo>
                    <a:pt x="360" y="0"/>
                  </a:moveTo>
                  <a:lnTo>
                    <a:pt x="397" y="2"/>
                  </a:lnTo>
                  <a:lnTo>
                    <a:pt x="432" y="7"/>
                  </a:lnTo>
                  <a:lnTo>
                    <a:pt x="466" y="16"/>
                  </a:lnTo>
                  <a:lnTo>
                    <a:pt x="500" y="28"/>
                  </a:lnTo>
                  <a:lnTo>
                    <a:pt x="531" y="43"/>
                  </a:lnTo>
                  <a:lnTo>
                    <a:pt x="561" y="61"/>
                  </a:lnTo>
                  <a:lnTo>
                    <a:pt x="588" y="82"/>
                  </a:lnTo>
                  <a:lnTo>
                    <a:pt x="614" y="105"/>
                  </a:lnTo>
                  <a:lnTo>
                    <a:pt x="637" y="130"/>
                  </a:lnTo>
                  <a:lnTo>
                    <a:pt x="658" y="158"/>
                  </a:lnTo>
                  <a:lnTo>
                    <a:pt x="675" y="188"/>
                  </a:lnTo>
                  <a:lnTo>
                    <a:pt x="690" y="219"/>
                  </a:lnTo>
                  <a:lnTo>
                    <a:pt x="703" y="251"/>
                  </a:lnTo>
                  <a:lnTo>
                    <a:pt x="712" y="286"/>
                  </a:lnTo>
                  <a:lnTo>
                    <a:pt x="716" y="322"/>
                  </a:lnTo>
                  <a:lnTo>
                    <a:pt x="719" y="358"/>
                  </a:lnTo>
                  <a:lnTo>
                    <a:pt x="716" y="395"/>
                  </a:lnTo>
                  <a:lnTo>
                    <a:pt x="712" y="431"/>
                  </a:lnTo>
                  <a:lnTo>
                    <a:pt x="703" y="466"/>
                  </a:lnTo>
                  <a:lnTo>
                    <a:pt x="690" y="498"/>
                  </a:lnTo>
                  <a:lnTo>
                    <a:pt x="675" y="530"/>
                  </a:lnTo>
                  <a:lnTo>
                    <a:pt x="658" y="559"/>
                  </a:lnTo>
                  <a:lnTo>
                    <a:pt x="637" y="587"/>
                  </a:lnTo>
                  <a:lnTo>
                    <a:pt x="614" y="612"/>
                  </a:lnTo>
                  <a:lnTo>
                    <a:pt x="588" y="636"/>
                  </a:lnTo>
                  <a:lnTo>
                    <a:pt x="561" y="657"/>
                  </a:lnTo>
                  <a:lnTo>
                    <a:pt x="531" y="674"/>
                  </a:lnTo>
                  <a:lnTo>
                    <a:pt x="500" y="689"/>
                  </a:lnTo>
                  <a:lnTo>
                    <a:pt x="466" y="702"/>
                  </a:lnTo>
                  <a:lnTo>
                    <a:pt x="432" y="711"/>
                  </a:lnTo>
                  <a:lnTo>
                    <a:pt x="397" y="716"/>
                  </a:lnTo>
                  <a:lnTo>
                    <a:pt x="360" y="718"/>
                  </a:lnTo>
                  <a:lnTo>
                    <a:pt x="323" y="716"/>
                  </a:lnTo>
                  <a:lnTo>
                    <a:pt x="288" y="711"/>
                  </a:lnTo>
                  <a:lnTo>
                    <a:pt x="253" y="702"/>
                  </a:lnTo>
                  <a:lnTo>
                    <a:pt x="220" y="689"/>
                  </a:lnTo>
                  <a:lnTo>
                    <a:pt x="189" y="674"/>
                  </a:lnTo>
                  <a:lnTo>
                    <a:pt x="159" y="657"/>
                  </a:lnTo>
                  <a:lnTo>
                    <a:pt x="131" y="636"/>
                  </a:lnTo>
                  <a:lnTo>
                    <a:pt x="106" y="612"/>
                  </a:lnTo>
                  <a:lnTo>
                    <a:pt x="81" y="587"/>
                  </a:lnTo>
                  <a:lnTo>
                    <a:pt x="61" y="559"/>
                  </a:lnTo>
                  <a:lnTo>
                    <a:pt x="43" y="530"/>
                  </a:lnTo>
                  <a:lnTo>
                    <a:pt x="28" y="498"/>
                  </a:lnTo>
                  <a:lnTo>
                    <a:pt x="16" y="466"/>
                  </a:lnTo>
                  <a:lnTo>
                    <a:pt x="6" y="431"/>
                  </a:lnTo>
                  <a:lnTo>
                    <a:pt x="2" y="395"/>
                  </a:lnTo>
                  <a:lnTo>
                    <a:pt x="0" y="358"/>
                  </a:lnTo>
                  <a:lnTo>
                    <a:pt x="2" y="322"/>
                  </a:lnTo>
                  <a:lnTo>
                    <a:pt x="6" y="286"/>
                  </a:lnTo>
                  <a:lnTo>
                    <a:pt x="16" y="251"/>
                  </a:lnTo>
                  <a:lnTo>
                    <a:pt x="28" y="219"/>
                  </a:lnTo>
                  <a:lnTo>
                    <a:pt x="43" y="188"/>
                  </a:lnTo>
                  <a:lnTo>
                    <a:pt x="61" y="158"/>
                  </a:lnTo>
                  <a:lnTo>
                    <a:pt x="81" y="130"/>
                  </a:lnTo>
                  <a:lnTo>
                    <a:pt x="106" y="105"/>
                  </a:lnTo>
                  <a:lnTo>
                    <a:pt x="131" y="82"/>
                  </a:lnTo>
                  <a:lnTo>
                    <a:pt x="159" y="61"/>
                  </a:lnTo>
                  <a:lnTo>
                    <a:pt x="189" y="43"/>
                  </a:lnTo>
                  <a:lnTo>
                    <a:pt x="220" y="28"/>
                  </a:lnTo>
                  <a:lnTo>
                    <a:pt x="253" y="16"/>
                  </a:lnTo>
                  <a:lnTo>
                    <a:pt x="288" y="7"/>
                  </a:lnTo>
                  <a:lnTo>
                    <a:pt x="323" y="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19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7" name="Freeform 7"/>
            <p:cNvSpPr>
              <a:spLocks/>
            </p:cNvSpPr>
            <p:nvPr/>
          </p:nvSpPr>
          <p:spPr bwMode="auto">
            <a:xfrm>
              <a:off x="159" y="212"/>
              <a:ext cx="250" cy="250"/>
            </a:xfrm>
            <a:custGeom>
              <a:avLst/>
              <a:gdLst>
                <a:gd name="T0" fmla="*/ 69 w 500"/>
                <a:gd name="T1" fmla="*/ 1 h 500"/>
                <a:gd name="T2" fmla="*/ 82 w 500"/>
                <a:gd name="T3" fmla="*/ 3 h 500"/>
                <a:gd name="T4" fmla="*/ 93 w 500"/>
                <a:gd name="T5" fmla="*/ 8 h 500"/>
                <a:gd name="T6" fmla="*/ 103 w 500"/>
                <a:gd name="T7" fmla="*/ 14 h 500"/>
                <a:gd name="T8" fmla="*/ 111 w 500"/>
                <a:gd name="T9" fmla="*/ 23 h 500"/>
                <a:gd name="T10" fmla="*/ 118 w 500"/>
                <a:gd name="T11" fmla="*/ 33 h 500"/>
                <a:gd name="T12" fmla="*/ 123 w 500"/>
                <a:gd name="T13" fmla="*/ 44 h 500"/>
                <a:gd name="T14" fmla="*/ 125 w 500"/>
                <a:gd name="T15" fmla="*/ 56 h 500"/>
                <a:gd name="T16" fmla="*/ 125 w 500"/>
                <a:gd name="T17" fmla="*/ 69 h 500"/>
                <a:gd name="T18" fmla="*/ 123 w 500"/>
                <a:gd name="T19" fmla="*/ 81 h 500"/>
                <a:gd name="T20" fmla="*/ 118 w 500"/>
                <a:gd name="T21" fmla="*/ 92 h 500"/>
                <a:gd name="T22" fmla="*/ 111 w 500"/>
                <a:gd name="T23" fmla="*/ 103 h 500"/>
                <a:gd name="T24" fmla="*/ 103 w 500"/>
                <a:gd name="T25" fmla="*/ 111 h 500"/>
                <a:gd name="T26" fmla="*/ 93 w 500"/>
                <a:gd name="T27" fmla="*/ 118 h 500"/>
                <a:gd name="T28" fmla="*/ 82 w 500"/>
                <a:gd name="T29" fmla="*/ 122 h 500"/>
                <a:gd name="T30" fmla="*/ 69 w 500"/>
                <a:gd name="T31" fmla="*/ 125 h 500"/>
                <a:gd name="T32" fmla="*/ 57 w 500"/>
                <a:gd name="T33" fmla="*/ 125 h 500"/>
                <a:gd name="T34" fmla="*/ 44 w 500"/>
                <a:gd name="T35" fmla="*/ 122 h 500"/>
                <a:gd name="T36" fmla="*/ 33 w 500"/>
                <a:gd name="T37" fmla="*/ 118 h 500"/>
                <a:gd name="T38" fmla="*/ 23 w 500"/>
                <a:gd name="T39" fmla="*/ 111 h 500"/>
                <a:gd name="T40" fmla="*/ 15 w 500"/>
                <a:gd name="T41" fmla="*/ 103 h 500"/>
                <a:gd name="T42" fmla="*/ 8 w 500"/>
                <a:gd name="T43" fmla="*/ 92 h 500"/>
                <a:gd name="T44" fmla="*/ 3 w 500"/>
                <a:gd name="T45" fmla="*/ 81 h 500"/>
                <a:gd name="T46" fmla="*/ 1 w 500"/>
                <a:gd name="T47" fmla="*/ 69 h 500"/>
                <a:gd name="T48" fmla="*/ 1 w 500"/>
                <a:gd name="T49" fmla="*/ 56 h 500"/>
                <a:gd name="T50" fmla="*/ 3 w 500"/>
                <a:gd name="T51" fmla="*/ 44 h 500"/>
                <a:gd name="T52" fmla="*/ 8 w 500"/>
                <a:gd name="T53" fmla="*/ 33 h 500"/>
                <a:gd name="T54" fmla="*/ 15 w 500"/>
                <a:gd name="T55" fmla="*/ 23 h 500"/>
                <a:gd name="T56" fmla="*/ 23 w 500"/>
                <a:gd name="T57" fmla="*/ 14 h 500"/>
                <a:gd name="T58" fmla="*/ 33 w 500"/>
                <a:gd name="T59" fmla="*/ 8 h 500"/>
                <a:gd name="T60" fmla="*/ 44 w 500"/>
                <a:gd name="T61" fmla="*/ 3 h 500"/>
                <a:gd name="T62" fmla="*/ 57 w 500"/>
                <a:gd name="T63" fmla="*/ 1 h 5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0"/>
                <a:gd name="T97" fmla="*/ 0 h 500"/>
                <a:gd name="T98" fmla="*/ 500 w 500"/>
                <a:gd name="T99" fmla="*/ 500 h 5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0" h="500">
                  <a:moveTo>
                    <a:pt x="250" y="0"/>
                  </a:moveTo>
                  <a:lnTo>
                    <a:pt x="275" y="1"/>
                  </a:lnTo>
                  <a:lnTo>
                    <a:pt x="301" y="4"/>
                  </a:lnTo>
                  <a:lnTo>
                    <a:pt x="325" y="11"/>
                  </a:lnTo>
                  <a:lnTo>
                    <a:pt x="348" y="19"/>
                  </a:lnTo>
                  <a:lnTo>
                    <a:pt x="370" y="30"/>
                  </a:lnTo>
                  <a:lnTo>
                    <a:pt x="390" y="42"/>
                  </a:lnTo>
                  <a:lnTo>
                    <a:pt x="409" y="56"/>
                  </a:lnTo>
                  <a:lnTo>
                    <a:pt x="428" y="72"/>
                  </a:lnTo>
                  <a:lnTo>
                    <a:pt x="443" y="91"/>
                  </a:lnTo>
                  <a:lnTo>
                    <a:pt x="458" y="109"/>
                  </a:lnTo>
                  <a:lnTo>
                    <a:pt x="470" y="130"/>
                  </a:lnTo>
                  <a:lnTo>
                    <a:pt x="481" y="152"/>
                  </a:lnTo>
                  <a:lnTo>
                    <a:pt x="489" y="175"/>
                  </a:lnTo>
                  <a:lnTo>
                    <a:pt x="496" y="199"/>
                  </a:lnTo>
                  <a:lnTo>
                    <a:pt x="499" y="223"/>
                  </a:lnTo>
                  <a:lnTo>
                    <a:pt x="500" y="249"/>
                  </a:lnTo>
                  <a:lnTo>
                    <a:pt x="499" y="274"/>
                  </a:lnTo>
                  <a:lnTo>
                    <a:pt x="496" y="299"/>
                  </a:lnTo>
                  <a:lnTo>
                    <a:pt x="489" y="323"/>
                  </a:lnTo>
                  <a:lnTo>
                    <a:pt x="481" y="347"/>
                  </a:lnTo>
                  <a:lnTo>
                    <a:pt x="470" y="368"/>
                  </a:lnTo>
                  <a:lnTo>
                    <a:pt x="458" y="389"/>
                  </a:lnTo>
                  <a:lnTo>
                    <a:pt x="443" y="409"/>
                  </a:lnTo>
                  <a:lnTo>
                    <a:pt x="428" y="426"/>
                  </a:lnTo>
                  <a:lnTo>
                    <a:pt x="409" y="442"/>
                  </a:lnTo>
                  <a:lnTo>
                    <a:pt x="390" y="457"/>
                  </a:lnTo>
                  <a:lnTo>
                    <a:pt x="370" y="470"/>
                  </a:lnTo>
                  <a:lnTo>
                    <a:pt x="348" y="480"/>
                  </a:lnTo>
                  <a:lnTo>
                    <a:pt x="325" y="488"/>
                  </a:lnTo>
                  <a:lnTo>
                    <a:pt x="301" y="495"/>
                  </a:lnTo>
                  <a:lnTo>
                    <a:pt x="275" y="499"/>
                  </a:lnTo>
                  <a:lnTo>
                    <a:pt x="250" y="500"/>
                  </a:lnTo>
                  <a:lnTo>
                    <a:pt x="225" y="499"/>
                  </a:lnTo>
                  <a:lnTo>
                    <a:pt x="199" y="495"/>
                  </a:lnTo>
                  <a:lnTo>
                    <a:pt x="175" y="488"/>
                  </a:lnTo>
                  <a:lnTo>
                    <a:pt x="152" y="480"/>
                  </a:lnTo>
                  <a:lnTo>
                    <a:pt x="130" y="470"/>
                  </a:lnTo>
                  <a:lnTo>
                    <a:pt x="111" y="457"/>
                  </a:lnTo>
                  <a:lnTo>
                    <a:pt x="91" y="442"/>
                  </a:lnTo>
                  <a:lnTo>
                    <a:pt x="74" y="426"/>
                  </a:lnTo>
                  <a:lnTo>
                    <a:pt x="58" y="409"/>
                  </a:lnTo>
                  <a:lnTo>
                    <a:pt x="43" y="389"/>
                  </a:lnTo>
                  <a:lnTo>
                    <a:pt x="30" y="368"/>
                  </a:lnTo>
                  <a:lnTo>
                    <a:pt x="20" y="347"/>
                  </a:lnTo>
                  <a:lnTo>
                    <a:pt x="12" y="323"/>
                  </a:lnTo>
                  <a:lnTo>
                    <a:pt x="5" y="299"/>
                  </a:lnTo>
                  <a:lnTo>
                    <a:pt x="1" y="274"/>
                  </a:lnTo>
                  <a:lnTo>
                    <a:pt x="0" y="249"/>
                  </a:lnTo>
                  <a:lnTo>
                    <a:pt x="1" y="223"/>
                  </a:lnTo>
                  <a:lnTo>
                    <a:pt x="5" y="199"/>
                  </a:lnTo>
                  <a:lnTo>
                    <a:pt x="12" y="175"/>
                  </a:lnTo>
                  <a:lnTo>
                    <a:pt x="20" y="152"/>
                  </a:lnTo>
                  <a:lnTo>
                    <a:pt x="30" y="130"/>
                  </a:lnTo>
                  <a:lnTo>
                    <a:pt x="43" y="109"/>
                  </a:lnTo>
                  <a:lnTo>
                    <a:pt x="58" y="91"/>
                  </a:lnTo>
                  <a:lnTo>
                    <a:pt x="74" y="72"/>
                  </a:lnTo>
                  <a:lnTo>
                    <a:pt x="91" y="56"/>
                  </a:lnTo>
                  <a:lnTo>
                    <a:pt x="111" y="42"/>
                  </a:lnTo>
                  <a:lnTo>
                    <a:pt x="130" y="30"/>
                  </a:lnTo>
                  <a:lnTo>
                    <a:pt x="152" y="19"/>
                  </a:lnTo>
                  <a:lnTo>
                    <a:pt x="175" y="11"/>
                  </a:lnTo>
                  <a:lnTo>
                    <a:pt x="199" y="4"/>
                  </a:lnTo>
                  <a:lnTo>
                    <a:pt x="225" y="1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8" name="Freeform 8"/>
            <p:cNvSpPr>
              <a:spLocks/>
            </p:cNvSpPr>
            <p:nvPr/>
          </p:nvSpPr>
          <p:spPr bwMode="auto">
            <a:xfrm>
              <a:off x="210" y="264"/>
              <a:ext cx="147" cy="147"/>
            </a:xfrm>
            <a:custGeom>
              <a:avLst/>
              <a:gdLst>
                <a:gd name="T0" fmla="*/ 37 w 292"/>
                <a:gd name="T1" fmla="*/ 0 h 293"/>
                <a:gd name="T2" fmla="*/ 45 w 292"/>
                <a:gd name="T3" fmla="*/ 1 h 293"/>
                <a:gd name="T4" fmla="*/ 52 w 292"/>
                <a:gd name="T5" fmla="*/ 3 h 293"/>
                <a:gd name="T6" fmla="*/ 58 w 292"/>
                <a:gd name="T7" fmla="*/ 7 h 293"/>
                <a:gd name="T8" fmla="*/ 63 w 292"/>
                <a:gd name="T9" fmla="*/ 11 h 293"/>
                <a:gd name="T10" fmla="*/ 68 w 292"/>
                <a:gd name="T11" fmla="*/ 17 h 293"/>
                <a:gd name="T12" fmla="*/ 71 w 292"/>
                <a:gd name="T13" fmla="*/ 23 h 293"/>
                <a:gd name="T14" fmla="*/ 73 w 292"/>
                <a:gd name="T15" fmla="*/ 30 h 293"/>
                <a:gd name="T16" fmla="*/ 74 w 292"/>
                <a:gd name="T17" fmla="*/ 37 h 293"/>
                <a:gd name="T18" fmla="*/ 73 w 292"/>
                <a:gd name="T19" fmla="*/ 44 h 293"/>
                <a:gd name="T20" fmla="*/ 71 w 292"/>
                <a:gd name="T21" fmla="*/ 51 h 293"/>
                <a:gd name="T22" fmla="*/ 68 w 292"/>
                <a:gd name="T23" fmla="*/ 58 h 293"/>
                <a:gd name="T24" fmla="*/ 63 w 292"/>
                <a:gd name="T25" fmla="*/ 63 h 293"/>
                <a:gd name="T26" fmla="*/ 58 w 292"/>
                <a:gd name="T27" fmla="*/ 67 h 293"/>
                <a:gd name="T28" fmla="*/ 52 w 292"/>
                <a:gd name="T29" fmla="*/ 71 h 293"/>
                <a:gd name="T30" fmla="*/ 45 w 292"/>
                <a:gd name="T31" fmla="*/ 73 h 293"/>
                <a:gd name="T32" fmla="*/ 37 w 292"/>
                <a:gd name="T33" fmla="*/ 74 h 293"/>
                <a:gd name="T34" fmla="*/ 29 w 292"/>
                <a:gd name="T35" fmla="*/ 73 h 293"/>
                <a:gd name="T36" fmla="*/ 23 w 292"/>
                <a:gd name="T37" fmla="*/ 71 h 293"/>
                <a:gd name="T38" fmla="*/ 16 w 292"/>
                <a:gd name="T39" fmla="*/ 67 h 293"/>
                <a:gd name="T40" fmla="*/ 11 w 292"/>
                <a:gd name="T41" fmla="*/ 63 h 293"/>
                <a:gd name="T42" fmla="*/ 7 w 292"/>
                <a:gd name="T43" fmla="*/ 58 h 293"/>
                <a:gd name="T44" fmla="*/ 3 w 292"/>
                <a:gd name="T45" fmla="*/ 51 h 293"/>
                <a:gd name="T46" fmla="*/ 1 w 292"/>
                <a:gd name="T47" fmla="*/ 44 h 293"/>
                <a:gd name="T48" fmla="*/ 0 w 292"/>
                <a:gd name="T49" fmla="*/ 37 h 293"/>
                <a:gd name="T50" fmla="*/ 1 w 292"/>
                <a:gd name="T51" fmla="*/ 30 h 293"/>
                <a:gd name="T52" fmla="*/ 3 w 292"/>
                <a:gd name="T53" fmla="*/ 23 h 293"/>
                <a:gd name="T54" fmla="*/ 7 w 292"/>
                <a:gd name="T55" fmla="*/ 17 h 293"/>
                <a:gd name="T56" fmla="*/ 11 w 292"/>
                <a:gd name="T57" fmla="*/ 11 h 293"/>
                <a:gd name="T58" fmla="*/ 16 w 292"/>
                <a:gd name="T59" fmla="*/ 7 h 293"/>
                <a:gd name="T60" fmla="*/ 23 w 292"/>
                <a:gd name="T61" fmla="*/ 3 h 293"/>
                <a:gd name="T62" fmla="*/ 29 w 292"/>
                <a:gd name="T63" fmla="*/ 1 h 293"/>
                <a:gd name="T64" fmla="*/ 37 w 292"/>
                <a:gd name="T65" fmla="*/ 0 h 2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2"/>
                <a:gd name="T100" fmla="*/ 0 h 293"/>
                <a:gd name="T101" fmla="*/ 292 w 292"/>
                <a:gd name="T102" fmla="*/ 293 h 29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2" h="293">
                  <a:moveTo>
                    <a:pt x="146" y="0"/>
                  </a:moveTo>
                  <a:lnTo>
                    <a:pt x="176" y="4"/>
                  </a:lnTo>
                  <a:lnTo>
                    <a:pt x="204" y="12"/>
                  </a:lnTo>
                  <a:lnTo>
                    <a:pt x="228" y="26"/>
                  </a:lnTo>
                  <a:lnTo>
                    <a:pt x="250" y="43"/>
                  </a:lnTo>
                  <a:lnTo>
                    <a:pt x="268" y="65"/>
                  </a:lnTo>
                  <a:lnTo>
                    <a:pt x="281" y="89"/>
                  </a:lnTo>
                  <a:lnTo>
                    <a:pt x="289" y="117"/>
                  </a:lnTo>
                  <a:lnTo>
                    <a:pt x="292" y="146"/>
                  </a:lnTo>
                  <a:lnTo>
                    <a:pt x="289" y="176"/>
                  </a:lnTo>
                  <a:lnTo>
                    <a:pt x="281" y="203"/>
                  </a:lnTo>
                  <a:lnTo>
                    <a:pt x="268" y="229"/>
                  </a:lnTo>
                  <a:lnTo>
                    <a:pt x="250" y="250"/>
                  </a:lnTo>
                  <a:lnTo>
                    <a:pt x="228" y="268"/>
                  </a:lnTo>
                  <a:lnTo>
                    <a:pt x="204" y="282"/>
                  </a:lnTo>
                  <a:lnTo>
                    <a:pt x="176" y="290"/>
                  </a:lnTo>
                  <a:lnTo>
                    <a:pt x="146" y="293"/>
                  </a:lnTo>
                  <a:lnTo>
                    <a:pt x="116" y="290"/>
                  </a:lnTo>
                  <a:lnTo>
                    <a:pt x="90" y="282"/>
                  </a:lnTo>
                  <a:lnTo>
                    <a:pt x="64" y="268"/>
                  </a:lnTo>
                  <a:lnTo>
                    <a:pt x="42" y="250"/>
                  </a:lnTo>
                  <a:lnTo>
                    <a:pt x="25" y="229"/>
                  </a:lnTo>
                  <a:lnTo>
                    <a:pt x="11" y="203"/>
                  </a:lnTo>
                  <a:lnTo>
                    <a:pt x="3" y="176"/>
                  </a:lnTo>
                  <a:lnTo>
                    <a:pt x="0" y="146"/>
                  </a:lnTo>
                  <a:lnTo>
                    <a:pt x="3" y="117"/>
                  </a:lnTo>
                  <a:lnTo>
                    <a:pt x="11" y="89"/>
                  </a:lnTo>
                  <a:lnTo>
                    <a:pt x="25" y="65"/>
                  </a:lnTo>
                  <a:lnTo>
                    <a:pt x="42" y="43"/>
                  </a:lnTo>
                  <a:lnTo>
                    <a:pt x="64" y="26"/>
                  </a:lnTo>
                  <a:lnTo>
                    <a:pt x="90" y="12"/>
                  </a:lnTo>
                  <a:lnTo>
                    <a:pt x="116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19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9" name="Freeform 9"/>
            <p:cNvSpPr>
              <a:spLocks/>
            </p:cNvSpPr>
            <p:nvPr/>
          </p:nvSpPr>
          <p:spPr bwMode="auto">
            <a:xfrm>
              <a:off x="256" y="316"/>
              <a:ext cx="53" cy="52"/>
            </a:xfrm>
            <a:custGeom>
              <a:avLst/>
              <a:gdLst>
                <a:gd name="T0" fmla="*/ 13 w 106"/>
                <a:gd name="T1" fmla="*/ 0 h 105"/>
                <a:gd name="T2" fmla="*/ 15 w 106"/>
                <a:gd name="T3" fmla="*/ 0 h 105"/>
                <a:gd name="T4" fmla="*/ 19 w 106"/>
                <a:gd name="T5" fmla="*/ 1 h 105"/>
                <a:gd name="T6" fmla="*/ 21 w 106"/>
                <a:gd name="T7" fmla="*/ 2 h 105"/>
                <a:gd name="T8" fmla="*/ 23 w 106"/>
                <a:gd name="T9" fmla="*/ 3 h 105"/>
                <a:gd name="T10" fmla="*/ 24 w 106"/>
                <a:gd name="T11" fmla="*/ 5 h 105"/>
                <a:gd name="T12" fmla="*/ 26 w 106"/>
                <a:gd name="T13" fmla="*/ 7 h 105"/>
                <a:gd name="T14" fmla="*/ 27 w 106"/>
                <a:gd name="T15" fmla="*/ 10 h 105"/>
                <a:gd name="T16" fmla="*/ 27 w 106"/>
                <a:gd name="T17" fmla="*/ 13 h 105"/>
                <a:gd name="T18" fmla="*/ 27 w 106"/>
                <a:gd name="T19" fmla="*/ 15 h 105"/>
                <a:gd name="T20" fmla="*/ 26 w 106"/>
                <a:gd name="T21" fmla="*/ 18 h 105"/>
                <a:gd name="T22" fmla="*/ 24 w 106"/>
                <a:gd name="T23" fmla="*/ 20 h 105"/>
                <a:gd name="T24" fmla="*/ 23 w 106"/>
                <a:gd name="T25" fmla="*/ 22 h 105"/>
                <a:gd name="T26" fmla="*/ 21 w 106"/>
                <a:gd name="T27" fmla="*/ 23 h 105"/>
                <a:gd name="T28" fmla="*/ 19 w 106"/>
                <a:gd name="T29" fmla="*/ 25 h 105"/>
                <a:gd name="T30" fmla="*/ 15 w 106"/>
                <a:gd name="T31" fmla="*/ 25 h 105"/>
                <a:gd name="T32" fmla="*/ 13 w 106"/>
                <a:gd name="T33" fmla="*/ 26 h 105"/>
                <a:gd name="T34" fmla="*/ 11 w 106"/>
                <a:gd name="T35" fmla="*/ 25 h 105"/>
                <a:gd name="T36" fmla="*/ 8 w 106"/>
                <a:gd name="T37" fmla="*/ 25 h 105"/>
                <a:gd name="T38" fmla="*/ 6 w 106"/>
                <a:gd name="T39" fmla="*/ 23 h 105"/>
                <a:gd name="T40" fmla="*/ 3 w 106"/>
                <a:gd name="T41" fmla="*/ 22 h 105"/>
                <a:gd name="T42" fmla="*/ 3 w 106"/>
                <a:gd name="T43" fmla="*/ 20 h 105"/>
                <a:gd name="T44" fmla="*/ 1 w 106"/>
                <a:gd name="T45" fmla="*/ 18 h 105"/>
                <a:gd name="T46" fmla="*/ 1 w 106"/>
                <a:gd name="T47" fmla="*/ 15 h 105"/>
                <a:gd name="T48" fmla="*/ 0 w 106"/>
                <a:gd name="T49" fmla="*/ 13 h 105"/>
                <a:gd name="T50" fmla="*/ 1 w 106"/>
                <a:gd name="T51" fmla="*/ 10 h 105"/>
                <a:gd name="T52" fmla="*/ 1 w 106"/>
                <a:gd name="T53" fmla="*/ 7 h 105"/>
                <a:gd name="T54" fmla="*/ 3 w 106"/>
                <a:gd name="T55" fmla="*/ 5 h 105"/>
                <a:gd name="T56" fmla="*/ 3 w 106"/>
                <a:gd name="T57" fmla="*/ 3 h 105"/>
                <a:gd name="T58" fmla="*/ 6 w 106"/>
                <a:gd name="T59" fmla="*/ 2 h 105"/>
                <a:gd name="T60" fmla="*/ 8 w 106"/>
                <a:gd name="T61" fmla="*/ 1 h 105"/>
                <a:gd name="T62" fmla="*/ 11 w 106"/>
                <a:gd name="T63" fmla="*/ 0 h 105"/>
                <a:gd name="T64" fmla="*/ 13 w 106"/>
                <a:gd name="T65" fmla="*/ 0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6"/>
                <a:gd name="T100" fmla="*/ 0 h 105"/>
                <a:gd name="T101" fmla="*/ 106 w 106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6" h="105">
                  <a:moveTo>
                    <a:pt x="53" y="0"/>
                  </a:moveTo>
                  <a:lnTo>
                    <a:pt x="63" y="1"/>
                  </a:lnTo>
                  <a:lnTo>
                    <a:pt x="73" y="4"/>
                  </a:lnTo>
                  <a:lnTo>
                    <a:pt x="83" y="9"/>
                  </a:lnTo>
                  <a:lnTo>
                    <a:pt x="90" y="15"/>
                  </a:lnTo>
                  <a:lnTo>
                    <a:pt x="96" y="23"/>
                  </a:lnTo>
                  <a:lnTo>
                    <a:pt x="101" y="31"/>
                  </a:lnTo>
                  <a:lnTo>
                    <a:pt x="105" y="41"/>
                  </a:lnTo>
                  <a:lnTo>
                    <a:pt x="106" y="52"/>
                  </a:lnTo>
                  <a:lnTo>
                    <a:pt x="105" y="62"/>
                  </a:lnTo>
                  <a:lnTo>
                    <a:pt x="101" y="72"/>
                  </a:lnTo>
                  <a:lnTo>
                    <a:pt x="96" y="82"/>
                  </a:lnTo>
                  <a:lnTo>
                    <a:pt x="90" y="90"/>
                  </a:lnTo>
                  <a:lnTo>
                    <a:pt x="83" y="95"/>
                  </a:lnTo>
                  <a:lnTo>
                    <a:pt x="73" y="100"/>
                  </a:lnTo>
                  <a:lnTo>
                    <a:pt x="63" y="103"/>
                  </a:lnTo>
                  <a:lnTo>
                    <a:pt x="53" y="105"/>
                  </a:lnTo>
                  <a:lnTo>
                    <a:pt x="42" y="103"/>
                  </a:lnTo>
                  <a:lnTo>
                    <a:pt x="32" y="100"/>
                  </a:lnTo>
                  <a:lnTo>
                    <a:pt x="23" y="95"/>
                  </a:lnTo>
                  <a:lnTo>
                    <a:pt x="15" y="90"/>
                  </a:lnTo>
                  <a:lnTo>
                    <a:pt x="9" y="82"/>
                  </a:lnTo>
                  <a:lnTo>
                    <a:pt x="4" y="72"/>
                  </a:lnTo>
                  <a:lnTo>
                    <a:pt x="1" y="62"/>
                  </a:lnTo>
                  <a:lnTo>
                    <a:pt x="0" y="52"/>
                  </a:lnTo>
                  <a:lnTo>
                    <a:pt x="1" y="41"/>
                  </a:lnTo>
                  <a:lnTo>
                    <a:pt x="4" y="31"/>
                  </a:lnTo>
                  <a:lnTo>
                    <a:pt x="9" y="23"/>
                  </a:lnTo>
                  <a:lnTo>
                    <a:pt x="15" y="15"/>
                  </a:lnTo>
                  <a:lnTo>
                    <a:pt x="23" y="9"/>
                  </a:lnTo>
                  <a:lnTo>
                    <a:pt x="32" y="4"/>
                  </a:lnTo>
                  <a:lnTo>
                    <a:pt x="42" y="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4705840">
            <a:off x="8008054" y="5394419"/>
            <a:ext cx="935038" cy="1173163"/>
            <a:chOff x="137" y="32"/>
            <a:chExt cx="301" cy="355"/>
          </a:xfrm>
        </p:grpSpPr>
        <p:sp>
          <p:nvSpPr>
            <p:cNvPr id="5126" name="Freeform 11"/>
            <p:cNvSpPr>
              <a:spLocks/>
            </p:cNvSpPr>
            <p:nvPr/>
          </p:nvSpPr>
          <p:spPr bwMode="auto">
            <a:xfrm>
              <a:off x="245" y="35"/>
              <a:ext cx="105" cy="168"/>
            </a:xfrm>
            <a:custGeom>
              <a:avLst/>
              <a:gdLst>
                <a:gd name="T0" fmla="*/ 1 w 210"/>
                <a:gd name="T1" fmla="*/ 84 h 337"/>
                <a:gd name="T2" fmla="*/ 52 w 210"/>
                <a:gd name="T3" fmla="*/ 32 h 337"/>
                <a:gd name="T4" fmla="*/ 53 w 210"/>
                <a:gd name="T5" fmla="*/ 0 h 337"/>
                <a:gd name="T6" fmla="*/ 0 w 210"/>
                <a:gd name="T7" fmla="*/ 49 h 337"/>
                <a:gd name="T8" fmla="*/ 1 w 210"/>
                <a:gd name="T9" fmla="*/ 84 h 3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337"/>
                <a:gd name="T17" fmla="*/ 210 w 210"/>
                <a:gd name="T18" fmla="*/ 337 h 3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337">
                  <a:moveTo>
                    <a:pt x="4" y="337"/>
                  </a:moveTo>
                  <a:lnTo>
                    <a:pt x="207" y="131"/>
                  </a:lnTo>
                  <a:lnTo>
                    <a:pt x="210" y="0"/>
                  </a:lnTo>
                  <a:lnTo>
                    <a:pt x="0" y="199"/>
                  </a:lnTo>
                  <a:lnTo>
                    <a:pt x="4" y="337"/>
                  </a:lnTo>
                  <a:close/>
                </a:path>
              </a:pathLst>
            </a:custGeom>
            <a:solidFill>
              <a:srgbClr val="FFBF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27" name="Freeform 12"/>
            <p:cNvSpPr>
              <a:spLocks/>
            </p:cNvSpPr>
            <p:nvPr/>
          </p:nvSpPr>
          <p:spPr bwMode="auto">
            <a:xfrm>
              <a:off x="246" y="98"/>
              <a:ext cx="106" cy="107"/>
            </a:xfrm>
            <a:custGeom>
              <a:avLst/>
              <a:gdLst>
                <a:gd name="T0" fmla="*/ 51 w 212"/>
                <a:gd name="T1" fmla="*/ 1 h 213"/>
                <a:gd name="T2" fmla="*/ 51 w 212"/>
                <a:gd name="T3" fmla="*/ 1 h 213"/>
                <a:gd name="T4" fmla="*/ 0 w 212"/>
                <a:gd name="T5" fmla="*/ 52 h 213"/>
                <a:gd name="T6" fmla="*/ 2 w 212"/>
                <a:gd name="T7" fmla="*/ 54 h 213"/>
                <a:gd name="T8" fmla="*/ 53 w 212"/>
                <a:gd name="T9" fmla="*/ 2 h 213"/>
                <a:gd name="T10" fmla="*/ 53 w 212"/>
                <a:gd name="T11" fmla="*/ 1 h 213"/>
                <a:gd name="T12" fmla="*/ 53 w 212"/>
                <a:gd name="T13" fmla="*/ 2 h 213"/>
                <a:gd name="T14" fmla="*/ 53 w 212"/>
                <a:gd name="T15" fmla="*/ 1 h 213"/>
                <a:gd name="T16" fmla="*/ 53 w 212"/>
                <a:gd name="T17" fmla="*/ 1 h 213"/>
                <a:gd name="T18" fmla="*/ 52 w 212"/>
                <a:gd name="T19" fmla="*/ 0 h 213"/>
                <a:gd name="T20" fmla="*/ 51 w 212"/>
                <a:gd name="T21" fmla="*/ 1 h 213"/>
                <a:gd name="T22" fmla="*/ 51 w 212"/>
                <a:gd name="T23" fmla="*/ 1 h 2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2"/>
                <a:gd name="T37" fmla="*/ 0 h 213"/>
                <a:gd name="T38" fmla="*/ 212 w 212"/>
                <a:gd name="T39" fmla="*/ 213 h 2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2" h="213">
                  <a:moveTo>
                    <a:pt x="201" y="4"/>
                  </a:moveTo>
                  <a:lnTo>
                    <a:pt x="203" y="1"/>
                  </a:lnTo>
                  <a:lnTo>
                    <a:pt x="0" y="206"/>
                  </a:lnTo>
                  <a:lnTo>
                    <a:pt x="7" y="213"/>
                  </a:lnTo>
                  <a:lnTo>
                    <a:pt x="210" y="8"/>
                  </a:lnTo>
                  <a:lnTo>
                    <a:pt x="212" y="4"/>
                  </a:lnTo>
                  <a:lnTo>
                    <a:pt x="210" y="8"/>
                  </a:lnTo>
                  <a:lnTo>
                    <a:pt x="211" y="4"/>
                  </a:lnTo>
                  <a:lnTo>
                    <a:pt x="210" y="1"/>
                  </a:lnTo>
                  <a:lnTo>
                    <a:pt x="206" y="0"/>
                  </a:lnTo>
                  <a:lnTo>
                    <a:pt x="203" y="1"/>
                  </a:lnTo>
                  <a:lnTo>
                    <a:pt x="201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28" name="Freeform 13"/>
            <p:cNvSpPr>
              <a:spLocks/>
            </p:cNvSpPr>
            <p:nvPr/>
          </p:nvSpPr>
          <p:spPr bwMode="auto">
            <a:xfrm>
              <a:off x="346" y="32"/>
              <a:ext cx="7" cy="69"/>
            </a:xfrm>
            <a:custGeom>
              <a:avLst/>
              <a:gdLst>
                <a:gd name="T0" fmla="*/ 3 w 13"/>
                <a:gd name="T1" fmla="*/ 3 h 137"/>
                <a:gd name="T2" fmla="*/ 1 w 13"/>
                <a:gd name="T3" fmla="*/ 2 h 137"/>
                <a:gd name="T4" fmla="*/ 0 w 13"/>
                <a:gd name="T5" fmla="*/ 35 h 137"/>
                <a:gd name="T6" fmla="*/ 3 w 13"/>
                <a:gd name="T7" fmla="*/ 35 h 137"/>
                <a:gd name="T8" fmla="*/ 4 w 13"/>
                <a:gd name="T9" fmla="*/ 2 h 137"/>
                <a:gd name="T10" fmla="*/ 1 w 13"/>
                <a:gd name="T11" fmla="*/ 1 h 137"/>
                <a:gd name="T12" fmla="*/ 4 w 13"/>
                <a:gd name="T13" fmla="*/ 2 h 137"/>
                <a:gd name="T14" fmla="*/ 3 w 13"/>
                <a:gd name="T15" fmla="*/ 1 h 137"/>
                <a:gd name="T16" fmla="*/ 2 w 13"/>
                <a:gd name="T17" fmla="*/ 0 h 137"/>
                <a:gd name="T18" fmla="*/ 1 w 13"/>
                <a:gd name="T19" fmla="*/ 1 h 137"/>
                <a:gd name="T20" fmla="*/ 1 w 13"/>
                <a:gd name="T21" fmla="*/ 2 h 137"/>
                <a:gd name="T22" fmla="*/ 3 w 13"/>
                <a:gd name="T23" fmla="*/ 3 h 1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137"/>
                <a:gd name="T38" fmla="*/ 13 w 13"/>
                <a:gd name="T39" fmla="*/ 137 h 1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137">
                  <a:moveTo>
                    <a:pt x="11" y="9"/>
                  </a:moveTo>
                  <a:lnTo>
                    <a:pt x="2" y="6"/>
                  </a:lnTo>
                  <a:lnTo>
                    <a:pt x="0" y="137"/>
                  </a:lnTo>
                  <a:lnTo>
                    <a:pt x="11" y="137"/>
                  </a:lnTo>
                  <a:lnTo>
                    <a:pt x="13" y="6"/>
                  </a:lnTo>
                  <a:lnTo>
                    <a:pt x="4" y="3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29" name="Freeform 14"/>
            <p:cNvSpPr>
              <a:spLocks/>
            </p:cNvSpPr>
            <p:nvPr/>
          </p:nvSpPr>
          <p:spPr bwMode="auto">
            <a:xfrm>
              <a:off x="243" y="33"/>
              <a:ext cx="109" cy="104"/>
            </a:xfrm>
            <a:custGeom>
              <a:avLst/>
              <a:gdLst>
                <a:gd name="T0" fmla="*/ 3 w 219"/>
                <a:gd name="T1" fmla="*/ 51 h 207"/>
                <a:gd name="T2" fmla="*/ 2 w 219"/>
                <a:gd name="T3" fmla="*/ 52 h 207"/>
                <a:gd name="T4" fmla="*/ 54 w 219"/>
                <a:gd name="T5" fmla="*/ 2 h 207"/>
                <a:gd name="T6" fmla="*/ 53 w 219"/>
                <a:gd name="T7" fmla="*/ 0 h 207"/>
                <a:gd name="T8" fmla="*/ 0 w 219"/>
                <a:gd name="T9" fmla="*/ 50 h 207"/>
                <a:gd name="T10" fmla="*/ 0 w 219"/>
                <a:gd name="T11" fmla="*/ 51 h 207"/>
                <a:gd name="T12" fmla="*/ 0 w 219"/>
                <a:gd name="T13" fmla="*/ 50 h 207"/>
                <a:gd name="T14" fmla="*/ 0 w 219"/>
                <a:gd name="T15" fmla="*/ 51 h 207"/>
                <a:gd name="T16" fmla="*/ 0 w 219"/>
                <a:gd name="T17" fmla="*/ 52 h 207"/>
                <a:gd name="T18" fmla="*/ 1 w 219"/>
                <a:gd name="T19" fmla="*/ 52 h 207"/>
                <a:gd name="T20" fmla="*/ 2 w 219"/>
                <a:gd name="T21" fmla="*/ 52 h 207"/>
                <a:gd name="T22" fmla="*/ 3 w 219"/>
                <a:gd name="T23" fmla="*/ 51 h 2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9"/>
                <a:gd name="T37" fmla="*/ 0 h 207"/>
                <a:gd name="T38" fmla="*/ 219 w 219"/>
                <a:gd name="T39" fmla="*/ 207 h 2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9" h="207">
                  <a:moveTo>
                    <a:pt x="12" y="202"/>
                  </a:moveTo>
                  <a:lnTo>
                    <a:pt x="9" y="206"/>
                  </a:lnTo>
                  <a:lnTo>
                    <a:pt x="219" y="6"/>
                  </a:lnTo>
                  <a:lnTo>
                    <a:pt x="212" y="0"/>
                  </a:lnTo>
                  <a:lnTo>
                    <a:pt x="2" y="199"/>
                  </a:lnTo>
                  <a:lnTo>
                    <a:pt x="0" y="202"/>
                  </a:lnTo>
                  <a:lnTo>
                    <a:pt x="2" y="199"/>
                  </a:lnTo>
                  <a:lnTo>
                    <a:pt x="1" y="202"/>
                  </a:lnTo>
                  <a:lnTo>
                    <a:pt x="2" y="206"/>
                  </a:lnTo>
                  <a:lnTo>
                    <a:pt x="6" y="207"/>
                  </a:lnTo>
                  <a:lnTo>
                    <a:pt x="9" y="206"/>
                  </a:lnTo>
                  <a:lnTo>
                    <a:pt x="12" y="2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0" name="Freeform 15"/>
            <p:cNvSpPr>
              <a:spLocks/>
            </p:cNvSpPr>
            <p:nvPr/>
          </p:nvSpPr>
          <p:spPr bwMode="auto">
            <a:xfrm>
              <a:off x="243" y="135"/>
              <a:ext cx="8" cy="71"/>
            </a:xfrm>
            <a:custGeom>
              <a:avLst/>
              <a:gdLst>
                <a:gd name="T0" fmla="*/ 1 w 16"/>
                <a:gd name="T1" fmla="*/ 34 h 142"/>
                <a:gd name="T2" fmla="*/ 4 w 16"/>
                <a:gd name="T3" fmla="*/ 35 h 142"/>
                <a:gd name="T4" fmla="*/ 3 w 16"/>
                <a:gd name="T5" fmla="*/ 0 h 142"/>
                <a:gd name="T6" fmla="*/ 0 w 16"/>
                <a:gd name="T7" fmla="*/ 0 h 142"/>
                <a:gd name="T8" fmla="*/ 1 w 16"/>
                <a:gd name="T9" fmla="*/ 35 h 142"/>
                <a:gd name="T10" fmla="*/ 3 w 16"/>
                <a:gd name="T11" fmla="*/ 36 h 142"/>
                <a:gd name="T12" fmla="*/ 1 w 16"/>
                <a:gd name="T13" fmla="*/ 35 h 142"/>
                <a:gd name="T14" fmla="*/ 1 w 16"/>
                <a:gd name="T15" fmla="*/ 36 h 142"/>
                <a:gd name="T16" fmla="*/ 2 w 16"/>
                <a:gd name="T17" fmla="*/ 36 h 142"/>
                <a:gd name="T18" fmla="*/ 3 w 16"/>
                <a:gd name="T19" fmla="*/ 36 h 142"/>
                <a:gd name="T20" fmla="*/ 4 w 16"/>
                <a:gd name="T21" fmla="*/ 35 h 142"/>
                <a:gd name="T22" fmla="*/ 1 w 16"/>
                <a:gd name="T23" fmla="*/ 34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"/>
                <a:gd name="T37" fmla="*/ 0 h 142"/>
                <a:gd name="T38" fmla="*/ 16 w 16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" h="142">
                  <a:moveTo>
                    <a:pt x="7" y="134"/>
                  </a:moveTo>
                  <a:lnTo>
                    <a:pt x="16" y="13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38"/>
                  </a:lnTo>
                  <a:lnTo>
                    <a:pt x="14" y="141"/>
                  </a:lnTo>
                  <a:lnTo>
                    <a:pt x="5" y="138"/>
                  </a:lnTo>
                  <a:lnTo>
                    <a:pt x="7" y="141"/>
                  </a:lnTo>
                  <a:lnTo>
                    <a:pt x="10" y="142"/>
                  </a:lnTo>
                  <a:lnTo>
                    <a:pt x="14" y="141"/>
                  </a:lnTo>
                  <a:lnTo>
                    <a:pt x="16" y="138"/>
                  </a:lnTo>
                  <a:lnTo>
                    <a:pt x="7" y="1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1" name="Freeform 16"/>
            <p:cNvSpPr>
              <a:spLocks/>
            </p:cNvSpPr>
            <p:nvPr/>
          </p:nvSpPr>
          <p:spPr bwMode="auto">
            <a:xfrm>
              <a:off x="297" y="101"/>
              <a:ext cx="138" cy="138"/>
            </a:xfrm>
            <a:custGeom>
              <a:avLst/>
              <a:gdLst>
                <a:gd name="T0" fmla="*/ 0 w 275"/>
                <a:gd name="T1" fmla="*/ 69 h 277"/>
                <a:gd name="T2" fmla="*/ 37 w 275"/>
                <a:gd name="T3" fmla="*/ 8 h 277"/>
                <a:gd name="T4" fmla="*/ 69 w 275"/>
                <a:gd name="T5" fmla="*/ 0 h 277"/>
                <a:gd name="T6" fmla="*/ 36 w 275"/>
                <a:gd name="T7" fmla="*/ 61 h 277"/>
                <a:gd name="T8" fmla="*/ 0 w 275"/>
                <a:gd name="T9" fmla="*/ 69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277"/>
                <a:gd name="T17" fmla="*/ 275 w 275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277">
                  <a:moveTo>
                    <a:pt x="0" y="277"/>
                  </a:moveTo>
                  <a:lnTo>
                    <a:pt x="148" y="33"/>
                  </a:lnTo>
                  <a:lnTo>
                    <a:pt x="275" y="0"/>
                  </a:lnTo>
                  <a:lnTo>
                    <a:pt x="144" y="246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FFBF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2" name="Freeform 17"/>
            <p:cNvSpPr>
              <a:spLocks/>
            </p:cNvSpPr>
            <p:nvPr/>
          </p:nvSpPr>
          <p:spPr bwMode="auto">
            <a:xfrm>
              <a:off x="295" y="114"/>
              <a:ext cx="79" cy="126"/>
            </a:xfrm>
            <a:custGeom>
              <a:avLst/>
              <a:gdLst>
                <a:gd name="T0" fmla="*/ 38 w 158"/>
                <a:gd name="T1" fmla="*/ 0 h 252"/>
                <a:gd name="T2" fmla="*/ 38 w 158"/>
                <a:gd name="T3" fmla="*/ 1 h 252"/>
                <a:gd name="T4" fmla="*/ 0 w 158"/>
                <a:gd name="T5" fmla="*/ 62 h 252"/>
                <a:gd name="T6" fmla="*/ 2 w 158"/>
                <a:gd name="T7" fmla="*/ 63 h 252"/>
                <a:gd name="T8" fmla="*/ 40 w 158"/>
                <a:gd name="T9" fmla="*/ 2 h 252"/>
                <a:gd name="T10" fmla="*/ 39 w 158"/>
                <a:gd name="T11" fmla="*/ 3 h 252"/>
                <a:gd name="T12" fmla="*/ 40 w 158"/>
                <a:gd name="T13" fmla="*/ 2 h 252"/>
                <a:gd name="T14" fmla="*/ 40 w 158"/>
                <a:gd name="T15" fmla="*/ 2 h 252"/>
                <a:gd name="T16" fmla="*/ 39 w 158"/>
                <a:gd name="T17" fmla="*/ 1 h 252"/>
                <a:gd name="T18" fmla="*/ 38 w 158"/>
                <a:gd name="T19" fmla="*/ 1 h 252"/>
                <a:gd name="T20" fmla="*/ 38 w 158"/>
                <a:gd name="T21" fmla="*/ 1 h 252"/>
                <a:gd name="T22" fmla="*/ 38 w 158"/>
                <a:gd name="T23" fmla="*/ 0 h 2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8"/>
                <a:gd name="T37" fmla="*/ 0 h 252"/>
                <a:gd name="T38" fmla="*/ 158 w 158"/>
                <a:gd name="T39" fmla="*/ 252 h 2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8" h="252">
                  <a:moveTo>
                    <a:pt x="152" y="0"/>
                  </a:moveTo>
                  <a:lnTo>
                    <a:pt x="149" y="3"/>
                  </a:lnTo>
                  <a:lnTo>
                    <a:pt x="0" y="248"/>
                  </a:lnTo>
                  <a:lnTo>
                    <a:pt x="9" y="252"/>
                  </a:lnTo>
                  <a:lnTo>
                    <a:pt x="158" y="8"/>
                  </a:lnTo>
                  <a:lnTo>
                    <a:pt x="154" y="11"/>
                  </a:lnTo>
                  <a:lnTo>
                    <a:pt x="158" y="8"/>
                  </a:lnTo>
                  <a:lnTo>
                    <a:pt x="158" y="5"/>
                  </a:lnTo>
                  <a:lnTo>
                    <a:pt x="156" y="1"/>
                  </a:lnTo>
                  <a:lnTo>
                    <a:pt x="151" y="1"/>
                  </a:lnTo>
                  <a:lnTo>
                    <a:pt x="149" y="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3" name="Freeform 18"/>
            <p:cNvSpPr>
              <a:spLocks/>
            </p:cNvSpPr>
            <p:nvPr/>
          </p:nvSpPr>
          <p:spPr bwMode="auto">
            <a:xfrm>
              <a:off x="371" y="98"/>
              <a:ext cx="67" cy="22"/>
            </a:xfrm>
            <a:custGeom>
              <a:avLst/>
              <a:gdLst>
                <a:gd name="T0" fmla="*/ 34 w 134"/>
                <a:gd name="T1" fmla="*/ 2 h 43"/>
                <a:gd name="T2" fmla="*/ 31 w 134"/>
                <a:gd name="T3" fmla="*/ 0 h 43"/>
                <a:gd name="T4" fmla="*/ 0 w 134"/>
                <a:gd name="T5" fmla="*/ 8 h 43"/>
                <a:gd name="T6" fmla="*/ 1 w 134"/>
                <a:gd name="T7" fmla="*/ 11 h 43"/>
                <a:gd name="T8" fmla="*/ 33 w 134"/>
                <a:gd name="T9" fmla="*/ 3 h 43"/>
                <a:gd name="T10" fmla="*/ 30 w 134"/>
                <a:gd name="T11" fmla="*/ 1 h 43"/>
                <a:gd name="T12" fmla="*/ 33 w 134"/>
                <a:gd name="T13" fmla="*/ 3 h 43"/>
                <a:gd name="T14" fmla="*/ 34 w 134"/>
                <a:gd name="T15" fmla="*/ 3 h 43"/>
                <a:gd name="T16" fmla="*/ 34 w 134"/>
                <a:gd name="T17" fmla="*/ 1 h 43"/>
                <a:gd name="T18" fmla="*/ 33 w 134"/>
                <a:gd name="T19" fmla="*/ 1 h 43"/>
                <a:gd name="T20" fmla="*/ 31 w 134"/>
                <a:gd name="T21" fmla="*/ 0 h 43"/>
                <a:gd name="T22" fmla="*/ 34 w 134"/>
                <a:gd name="T23" fmla="*/ 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43"/>
                <a:gd name="T38" fmla="*/ 134 w 134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43">
                  <a:moveTo>
                    <a:pt x="133" y="8"/>
                  </a:moveTo>
                  <a:lnTo>
                    <a:pt x="127" y="0"/>
                  </a:lnTo>
                  <a:lnTo>
                    <a:pt x="0" y="32"/>
                  </a:lnTo>
                  <a:lnTo>
                    <a:pt x="2" y="43"/>
                  </a:lnTo>
                  <a:lnTo>
                    <a:pt x="129" y="11"/>
                  </a:lnTo>
                  <a:lnTo>
                    <a:pt x="123" y="3"/>
                  </a:lnTo>
                  <a:lnTo>
                    <a:pt x="129" y="11"/>
                  </a:lnTo>
                  <a:lnTo>
                    <a:pt x="133" y="9"/>
                  </a:lnTo>
                  <a:lnTo>
                    <a:pt x="134" y="4"/>
                  </a:lnTo>
                  <a:lnTo>
                    <a:pt x="131" y="1"/>
                  </a:lnTo>
                  <a:lnTo>
                    <a:pt x="127" y="0"/>
                  </a:lnTo>
                  <a:lnTo>
                    <a:pt x="133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4" name="Freeform 19"/>
            <p:cNvSpPr>
              <a:spLocks/>
            </p:cNvSpPr>
            <p:nvPr/>
          </p:nvSpPr>
          <p:spPr bwMode="auto">
            <a:xfrm>
              <a:off x="367" y="100"/>
              <a:ext cx="70" cy="126"/>
            </a:xfrm>
            <a:custGeom>
              <a:avLst/>
              <a:gdLst>
                <a:gd name="T0" fmla="*/ 1 w 141"/>
                <a:gd name="T1" fmla="*/ 63 h 254"/>
                <a:gd name="T2" fmla="*/ 2 w 141"/>
                <a:gd name="T3" fmla="*/ 62 h 254"/>
                <a:gd name="T4" fmla="*/ 35 w 141"/>
                <a:gd name="T5" fmla="*/ 1 h 254"/>
                <a:gd name="T6" fmla="*/ 32 w 141"/>
                <a:gd name="T7" fmla="*/ 0 h 254"/>
                <a:gd name="T8" fmla="*/ 0 w 141"/>
                <a:gd name="T9" fmla="*/ 61 h 254"/>
                <a:gd name="T10" fmla="*/ 0 w 141"/>
                <a:gd name="T11" fmla="*/ 60 h 254"/>
                <a:gd name="T12" fmla="*/ 0 w 141"/>
                <a:gd name="T13" fmla="*/ 61 h 254"/>
                <a:gd name="T14" fmla="*/ 0 w 141"/>
                <a:gd name="T15" fmla="*/ 62 h 254"/>
                <a:gd name="T16" fmla="*/ 0 w 141"/>
                <a:gd name="T17" fmla="*/ 63 h 254"/>
                <a:gd name="T18" fmla="*/ 1 w 141"/>
                <a:gd name="T19" fmla="*/ 63 h 254"/>
                <a:gd name="T20" fmla="*/ 2 w 141"/>
                <a:gd name="T21" fmla="*/ 62 h 254"/>
                <a:gd name="T22" fmla="*/ 1 w 141"/>
                <a:gd name="T23" fmla="*/ 63 h 2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1"/>
                <a:gd name="T37" fmla="*/ 0 h 254"/>
                <a:gd name="T38" fmla="*/ 141 w 141"/>
                <a:gd name="T39" fmla="*/ 254 h 2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1" h="254">
                  <a:moveTo>
                    <a:pt x="6" y="254"/>
                  </a:moveTo>
                  <a:lnTo>
                    <a:pt x="9" y="250"/>
                  </a:lnTo>
                  <a:lnTo>
                    <a:pt x="141" y="5"/>
                  </a:lnTo>
                  <a:lnTo>
                    <a:pt x="131" y="0"/>
                  </a:lnTo>
                  <a:lnTo>
                    <a:pt x="0" y="246"/>
                  </a:lnTo>
                  <a:lnTo>
                    <a:pt x="3" y="242"/>
                  </a:lnTo>
                  <a:lnTo>
                    <a:pt x="0" y="246"/>
                  </a:lnTo>
                  <a:lnTo>
                    <a:pt x="0" y="249"/>
                  </a:lnTo>
                  <a:lnTo>
                    <a:pt x="3" y="253"/>
                  </a:lnTo>
                  <a:lnTo>
                    <a:pt x="7" y="253"/>
                  </a:lnTo>
                  <a:lnTo>
                    <a:pt x="9" y="250"/>
                  </a:lnTo>
                  <a:lnTo>
                    <a:pt x="6" y="2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5" name="Freeform 20"/>
            <p:cNvSpPr>
              <a:spLocks/>
            </p:cNvSpPr>
            <p:nvPr/>
          </p:nvSpPr>
          <p:spPr bwMode="auto">
            <a:xfrm>
              <a:off x="295" y="221"/>
              <a:ext cx="75" cy="21"/>
            </a:xfrm>
            <a:custGeom>
              <a:avLst/>
              <a:gdLst>
                <a:gd name="T0" fmla="*/ 0 w 150"/>
                <a:gd name="T1" fmla="*/ 8 h 43"/>
                <a:gd name="T2" fmla="*/ 1 w 150"/>
                <a:gd name="T3" fmla="*/ 10 h 43"/>
                <a:gd name="T4" fmla="*/ 38 w 150"/>
                <a:gd name="T5" fmla="*/ 3 h 43"/>
                <a:gd name="T6" fmla="*/ 37 w 150"/>
                <a:gd name="T7" fmla="*/ 0 h 43"/>
                <a:gd name="T8" fmla="*/ 1 w 150"/>
                <a:gd name="T9" fmla="*/ 7 h 43"/>
                <a:gd name="T10" fmla="*/ 2 w 150"/>
                <a:gd name="T11" fmla="*/ 9 h 43"/>
                <a:gd name="T12" fmla="*/ 1 w 150"/>
                <a:gd name="T13" fmla="*/ 7 h 43"/>
                <a:gd name="T14" fmla="*/ 0 w 150"/>
                <a:gd name="T15" fmla="*/ 8 h 43"/>
                <a:gd name="T16" fmla="*/ 0 w 150"/>
                <a:gd name="T17" fmla="*/ 9 h 43"/>
                <a:gd name="T18" fmla="*/ 1 w 150"/>
                <a:gd name="T19" fmla="*/ 10 h 43"/>
                <a:gd name="T20" fmla="*/ 1 w 150"/>
                <a:gd name="T21" fmla="*/ 10 h 43"/>
                <a:gd name="T22" fmla="*/ 0 w 150"/>
                <a:gd name="T23" fmla="*/ 8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0"/>
                <a:gd name="T37" fmla="*/ 0 h 43"/>
                <a:gd name="T38" fmla="*/ 150 w 150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0" h="43">
                  <a:moveTo>
                    <a:pt x="0" y="35"/>
                  </a:moveTo>
                  <a:lnTo>
                    <a:pt x="6" y="43"/>
                  </a:lnTo>
                  <a:lnTo>
                    <a:pt x="150" y="12"/>
                  </a:lnTo>
                  <a:lnTo>
                    <a:pt x="147" y="0"/>
                  </a:lnTo>
                  <a:lnTo>
                    <a:pt x="3" y="31"/>
                  </a:lnTo>
                  <a:lnTo>
                    <a:pt x="9" y="39"/>
                  </a:lnTo>
                  <a:lnTo>
                    <a:pt x="3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6" y="4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6" name="Freeform 21"/>
            <p:cNvSpPr>
              <a:spLocks/>
            </p:cNvSpPr>
            <p:nvPr/>
          </p:nvSpPr>
          <p:spPr bwMode="auto">
            <a:xfrm>
              <a:off x="193" y="93"/>
              <a:ext cx="181" cy="213"/>
            </a:xfrm>
            <a:custGeom>
              <a:avLst/>
              <a:gdLst>
                <a:gd name="T0" fmla="*/ 0 w 363"/>
                <a:gd name="T1" fmla="*/ 83 h 427"/>
                <a:gd name="T2" fmla="*/ 0 w 363"/>
                <a:gd name="T3" fmla="*/ 88 h 427"/>
                <a:gd name="T4" fmla="*/ 2 w 363"/>
                <a:gd name="T5" fmla="*/ 93 h 427"/>
                <a:gd name="T6" fmla="*/ 5 w 363"/>
                <a:gd name="T7" fmla="*/ 97 h 427"/>
                <a:gd name="T8" fmla="*/ 8 w 363"/>
                <a:gd name="T9" fmla="*/ 100 h 427"/>
                <a:gd name="T10" fmla="*/ 13 w 363"/>
                <a:gd name="T11" fmla="*/ 102 h 427"/>
                <a:gd name="T12" fmla="*/ 18 w 363"/>
                <a:gd name="T13" fmla="*/ 104 h 427"/>
                <a:gd name="T14" fmla="*/ 24 w 363"/>
                <a:gd name="T15" fmla="*/ 105 h 427"/>
                <a:gd name="T16" fmla="*/ 29 w 363"/>
                <a:gd name="T17" fmla="*/ 106 h 427"/>
                <a:gd name="T18" fmla="*/ 31 w 363"/>
                <a:gd name="T19" fmla="*/ 104 h 427"/>
                <a:gd name="T20" fmla="*/ 34 w 363"/>
                <a:gd name="T21" fmla="*/ 100 h 427"/>
                <a:gd name="T22" fmla="*/ 37 w 363"/>
                <a:gd name="T23" fmla="*/ 95 h 427"/>
                <a:gd name="T24" fmla="*/ 41 w 363"/>
                <a:gd name="T25" fmla="*/ 88 h 427"/>
                <a:gd name="T26" fmla="*/ 46 w 363"/>
                <a:gd name="T27" fmla="*/ 81 h 427"/>
                <a:gd name="T28" fmla="*/ 51 w 363"/>
                <a:gd name="T29" fmla="*/ 73 h 427"/>
                <a:gd name="T30" fmla="*/ 57 w 363"/>
                <a:gd name="T31" fmla="*/ 64 h 427"/>
                <a:gd name="T32" fmla="*/ 62 w 363"/>
                <a:gd name="T33" fmla="*/ 55 h 427"/>
                <a:gd name="T34" fmla="*/ 68 w 363"/>
                <a:gd name="T35" fmla="*/ 46 h 427"/>
                <a:gd name="T36" fmla="*/ 73 w 363"/>
                <a:gd name="T37" fmla="*/ 38 h 427"/>
                <a:gd name="T38" fmla="*/ 77 w 363"/>
                <a:gd name="T39" fmla="*/ 30 h 427"/>
                <a:gd name="T40" fmla="*/ 82 w 363"/>
                <a:gd name="T41" fmla="*/ 23 h 427"/>
                <a:gd name="T42" fmla="*/ 85 w 363"/>
                <a:gd name="T43" fmla="*/ 17 h 427"/>
                <a:gd name="T44" fmla="*/ 88 w 363"/>
                <a:gd name="T45" fmla="*/ 13 h 427"/>
                <a:gd name="T46" fmla="*/ 90 w 363"/>
                <a:gd name="T47" fmla="*/ 10 h 427"/>
                <a:gd name="T48" fmla="*/ 90 w 363"/>
                <a:gd name="T49" fmla="*/ 9 h 427"/>
                <a:gd name="T50" fmla="*/ 90 w 363"/>
                <a:gd name="T51" fmla="*/ 0 h 427"/>
                <a:gd name="T52" fmla="*/ 79 w 363"/>
                <a:gd name="T53" fmla="*/ 3 h 427"/>
                <a:gd name="T54" fmla="*/ 0 w 363"/>
                <a:gd name="T55" fmla="*/ 83 h 42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3"/>
                <a:gd name="T85" fmla="*/ 0 h 427"/>
                <a:gd name="T86" fmla="*/ 363 w 363"/>
                <a:gd name="T87" fmla="*/ 427 h 42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3" h="427">
                  <a:moveTo>
                    <a:pt x="0" y="333"/>
                  </a:moveTo>
                  <a:lnTo>
                    <a:pt x="2" y="355"/>
                  </a:lnTo>
                  <a:lnTo>
                    <a:pt x="9" y="374"/>
                  </a:lnTo>
                  <a:lnTo>
                    <a:pt x="20" y="389"/>
                  </a:lnTo>
                  <a:lnTo>
                    <a:pt x="35" y="400"/>
                  </a:lnTo>
                  <a:lnTo>
                    <a:pt x="53" y="410"/>
                  </a:lnTo>
                  <a:lnTo>
                    <a:pt x="73" y="416"/>
                  </a:lnTo>
                  <a:lnTo>
                    <a:pt x="96" y="422"/>
                  </a:lnTo>
                  <a:lnTo>
                    <a:pt x="119" y="427"/>
                  </a:lnTo>
                  <a:lnTo>
                    <a:pt x="126" y="418"/>
                  </a:lnTo>
                  <a:lnTo>
                    <a:pt x="136" y="403"/>
                  </a:lnTo>
                  <a:lnTo>
                    <a:pt x="150" y="381"/>
                  </a:lnTo>
                  <a:lnTo>
                    <a:pt x="167" y="354"/>
                  </a:lnTo>
                  <a:lnTo>
                    <a:pt x="186" y="324"/>
                  </a:lnTo>
                  <a:lnTo>
                    <a:pt x="206" y="292"/>
                  </a:lnTo>
                  <a:lnTo>
                    <a:pt x="228" y="257"/>
                  </a:lnTo>
                  <a:lnTo>
                    <a:pt x="250" y="222"/>
                  </a:lnTo>
                  <a:lnTo>
                    <a:pt x="272" y="187"/>
                  </a:lnTo>
                  <a:lnTo>
                    <a:pt x="292" y="154"/>
                  </a:lnTo>
                  <a:lnTo>
                    <a:pt x="311" y="122"/>
                  </a:lnTo>
                  <a:lnTo>
                    <a:pt x="328" y="95"/>
                  </a:lnTo>
                  <a:lnTo>
                    <a:pt x="342" y="71"/>
                  </a:lnTo>
                  <a:lnTo>
                    <a:pt x="354" y="53"/>
                  </a:lnTo>
                  <a:lnTo>
                    <a:pt x="361" y="42"/>
                  </a:lnTo>
                  <a:lnTo>
                    <a:pt x="363" y="37"/>
                  </a:lnTo>
                  <a:lnTo>
                    <a:pt x="361" y="0"/>
                  </a:lnTo>
                  <a:lnTo>
                    <a:pt x="316" y="15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7" name="Freeform 22"/>
            <p:cNvSpPr>
              <a:spLocks/>
            </p:cNvSpPr>
            <p:nvPr/>
          </p:nvSpPr>
          <p:spPr bwMode="auto">
            <a:xfrm>
              <a:off x="191" y="259"/>
              <a:ext cx="64" cy="49"/>
            </a:xfrm>
            <a:custGeom>
              <a:avLst/>
              <a:gdLst>
                <a:gd name="T0" fmla="*/ 30 w 128"/>
                <a:gd name="T1" fmla="*/ 23 h 98"/>
                <a:gd name="T2" fmla="*/ 31 w 128"/>
                <a:gd name="T3" fmla="*/ 23 h 98"/>
                <a:gd name="T4" fmla="*/ 25 w 128"/>
                <a:gd name="T5" fmla="*/ 22 h 98"/>
                <a:gd name="T6" fmla="*/ 19 w 128"/>
                <a:gd name="T7" fmla="*/ 20 h 98"/>
                <a:gd name="T8" fmla="*/ 14 w 128"/>
                <a:gd name="T9" fmla="*/ 18 h 98"/>
                <a:gd name="T10" fmla="*/ 10 w 128"/>
                <a:gd name="T11" fmla="*/ 15 h 98"/>
                <a:gd name="T12" fmla="*/ 7 w 128"/>
                <a:gd name="T13" fmla="*/ 13 h 98"/>
                <a:gd name="T14" fmla="*/ 4 w 128"/>
                <a:gd name="T15" fmla="*/ 10 h 98"/>
                <a:gd name="T16" fmla="*/ 3 w 128"/>
                <a:gd name="T17" fmla="*/ 6 h 98"/>
                <a:gd name="T18" fmla="*/ 2 w 128"/>
                <a:gd name="T19" fmla="*/ 0 h 98"/>
                <a:gd name="T20" fmla="*/ 0 w 128"/>
                <a:gd name="T21" fmla="*/ 0 h 98"/>
                <a:gd name="T22" fmla="*/ 1 w 128"/>
                <a:gd name="T23" fmla="*/ 6 h 98"/>
                <a:gd name="T24" fmla="*/ 2 w 128"/>
                <a:gd name="T25" fmla="*/ 11 h 98"/>
                <a:gd name="T26" fmla="*/ 5 w 128"/>
                <a:gd name="T27" fmla="*/ 14 h 98"/>
                <a:gd name="T28" fmla="*/ 9 w 128"/>
                <a:gd name="T29" fmla="*/ 18 h 98"/>
                <a:gd name="T30" fmla="*/ 14 w 128"/>
                <a:gd name="T31" fmla="*/ 21 h 98"/>
                <a:gd name="T32" fmla="*/ 19 w 128"/>
                <a:gd name="T33" fmla="*/ 22 h 98"/>
                <a:gd name="T34" fmla="*/ 24 w 128"/>
                <a:gd name="T35" fmla="*/ 24 h 98"/>
                <a:gd name="T36" fmla="*/ 31 w 128"/>
                <a:gd name="T37" fmla="*/ 25 h 98"/>
                <a:gd name="T38" fmla="*/ 31 w 128"/>
                <a:gd name="T39" fmla="*/ 25 h 98"/>
                <a:gd name="T40" fmla="*/ 31 w 128"/>
                <a:gd name="T41" fmla="*/ 25 h 98"/>
                <a:gd name="T42" fmla="*/ 31 w 128"/>
                <a:gd name="T43" fmla="*/ 25 h 98"/>
                <a:gd name="T44" fmla="*/ 32 w 128"/>
                <a:gd name="T45" fmla="*/ 24 h 98"/>
                <a:gd name="T46" fmla="*/ 31 w 128"/>
                <a:gd name="T47" fmla="*/ 23 h 98"/>
                <a:gd name="T48" fmla="*/ 31 w 128"/>
                <a:gd name="T49" fmla="*/ 23 h 98"/>
                <a:gd name="T50" fmla="*/ 30 w 128"/>
                <a:gd name="T51" fmla="*/ 23 h 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98"/>
                <a:gd name="T80" fmla="*/ 128 w 128"/>
                <a:gd name="T81" fmla="*/ 98 h 9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98">
                  <a:moveTo>
                    <a:pt x="120" y="90"/>
                  </a:moveTo>
                  <a:lnTo>
                    <a:pt x="124" y="89"/>
                  </a:lnTo>
                  <a:lnTo>
                    <a:pt x="102" y="85"/>
                  </a:lnTo>
                  <a:lnTo>
                    <a:pt x="79" y="79"/>
                  </a:lnTo>
                  <a:lnTo>
                    <a:pt x="59" y="72"/>
                  </a:lnTo>
                  <a:lnTo>
                    <a:pt x="42" y="63"/>
                  </a:lnTo>
                  <a:lnTo>
                    <a:pt x="28" y="52"/>
                  </a:lnTo>
                  <a:lnTo>
                    <a:pt x="19" y="39"/>
                  </a:lnTo>
                  <a:lnTo>
                    <a:pt x="12" y="21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24"/>
                  </a:lnTo>
                  <a:lnTo>
                    <a:pt x="10" y="43"/>
                  </a:lnTo>
                  <a:lnTo>
                    <a:pt x="21" y="59"/>
                  </a:lnTo>
                  <a:lnTo>
                    <a:pt x="37" y="72"/>
                  </a:lnTo>
                  <a:lnTo>
                    <a:pt x="57" y="81"/>
                  </a:lnTo>
                  <a:lnTo>
                    <a:pt x="76" y="88"/>
                  </a:lnTo>
                  <a:lnTo>
                    <a:pt x="99" y="94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8" y="94"/>
                  </a:lnTo>
                  <a:lnTo>
                    <a:pt x="127" y="90"/>
                  </a:lnTo>
                  <a:lnTo>
                    <a:pt x="124" y="89"/>
                  </a:lnTo>
                  <a:lnTo>
                    <a:pt x="12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8" name="Freeform 23"/>
            <p:cNvSpPr>
              <a:spLocks/>
            </p:cNvSpPr>
            <p:nvPr/>
          </p:nvSpPr>
          <p:spPr bwMode="auto">
            <a:xfrm>
              <a:off x="251" y="109"/>
              <a:ext cx="126" cy="199"/>
            </a:xfrm>
            <a:custGeom>
              <a:avLst/>
              <a:gdLst>
                <a:gd name="T0" fmla="*/ 60 w 253"/>
                <a:gd name="T1" fmla="*/ 1 h 397"/>
                <a:gd name="T2" fmla="*/ 60 w 253"/>
                <a:gd name="T3" fmla="*/ 1 h 397"/>
                <a:gd name="T4" fmla="*/ 60 w 253"/>
                <a:gd name="T5" fmla="*/ 2 h 397"/>
                <a:gd name="T6" fmla="*/ 58 w 253"/>
                <a:gd name="T7" fmla="*/ 5 h 397"/>
                <a:gd name="T8" fmla="*/ 55 w 253"/>
                <a:gd name="T9" fmla="*/ 9 h 397"/>
                <a:gd name="T10" fmla="*/ 52 w 253"/>
                <a:gd name="T11" fmla="*/ 15 h 397"/>
                <a:gd name="T12" fmla="*/ 48 w 253"/>
                <a:gd name="T13" fmla="*/ 22 h 397"/>
                <a:gd name="T14" fmla="*/ 43 w 253"/>
                <a:gd name="T15" fmla="*/ 30 h 397"/>
                <a:gd name="T16" fmla="*/ 38 w 253"/>
                <a:gd name="T17" fmla="*/ 38 h 397"/>
                <a:gd name="T18" fmla="*/ 32 w 253"/>
                <a:gd name="T19" fmla="*/ 47 h 397"/>
                <a:gd name="T20" fmla="*/ 27 w 253"/>
                <a:gd name="T21" fmla="*/ 56 h 397"/>
                <a:gd name="T22" fmla="*/ 21 w 253"/>
                <a:gd name="T23" fmla="*/ 65 h 397"/>
                <a:gd name="T24" fmla="*/ 16 w 253"/>
                <a:gd name="T25" fmla="*/ 73 h 397"/>
                <a:gd name="T26" fmla="*/ 11 w 253"/>
                <a:gd name="T27" fmla="*/ 80 h 397"/>
                <a:gd name="T28" fmla="*/ 7 w 253"/>
                <a:gd name="T29" fmla="*/ 87 h 397"/>
                <a:gd name="T30" fmla="*/ 4 w 253"/>
                <a:gd name="T31" fmla="*/ 92 h 397"/>
                <a:gd name="T32" fmla="*/ 1 w 253"/>
                <a:gd name="T33" fmla="*/ 96 h 397"/>
                <a:gd name="T34" fmla="*/ 0 w 253"/>
                <a:gd name="T35" fmla="*/ 98 h 397"/>
                <a:gd name="T36" fmla="*/ 1 w 253"/>
                <a:gd name="T37" fmla="*/ 100 h 397"/>
                <a:gd name="T38" fmla="*/ 3 w 253"/>
                <a:gd name="T39" fmla="*/ 97 h 397"/>
                <a:gd name="T40" fmla="*/ 6 w 253"/>
                <a:gd name="T41" fmla="*/ 93 h 397"/>
                <a:gd name="T42" fmla="*/ 9 w 253"/>
                <a:gd name="T43" fmla="*/ 88 h 397"/>
                <a:gd name="T44" fmla="*/ 14 w 253"/>
                <a:gd name="T45" fmla="*/ 81 h 397"/>
                <a:gd name="T46" fmla="*/ 18 w 253"/>
                <a:gd name="T47" fmla="*/ 74 h 397"/>
                <a:gd name="T48" fmla="*/ 24 w 253"/>
                <a:gd name="T49" fmla="*/ 66 h 397"/>
                <a:gd name="T50" fmla="*/ 29 w 253"/>
                <a:gd name="T51" fmla="*/ 57 h 397"/>
                <a:gd name="T52" fmla="*/ 35 w 253"/>
                <a:gd name="T53" fmla="*/ 48 h 397"/>
                <a:gd name="T54" fmla="*/ 40 w 253"/>
                <a:gd name="T55" fmla="*/ 39 h 397"/>
                <a:gd name="T56" fmla="*/ 45 w 253"/>
                <a:gd name="T57" fmla="*/ 31 h 397"/>
                <a:gd name="T58" fmla="*/ 50 w 253"/>
                <a:gd name="T59" fmla="*/ 23 h 397"/>
                <a:gd name="T60" fmla="*/ 54 w 253"/>
                <a:gd name="T61" fmla="*/ 16 h 397"/>
                <a:gd name="T62" fmla="*/ 58 w 253"/>
                <a:gd name="T63" fmla="*/ 10 h 397"/>
                <a:gd name="T64" fmla="*/ 60 w 253"/>
                <a:gd name="T65" fmla="*/ 6 h 397"/>
                <a:gd name="T66" fmla="*/ 62 w 253"/>
                <a:gd name="T67" fmla="*/ 3 h 397"/>
                <a:gd name="T68" fmla="*/ 63 w 253"/>
                <a:gd name="T69" fmla="*/ 2 h 397"/>
                <a:gd name="T70" fmla="*/ 63 w 253"/>
                <a:gd name="T71" fmla="*/ 1 h 397"/>
                <a:gd name="T72" fmla="*/ 63 w 253"/>
                <a:gd name="T73" fmla="*/ 2 h 397"/>
                <a:gd name="T74" fmla="*/ 63 w 253"/>
                <a:gd name="T75" fmla="*/ 1 h 397"/>
                <a:gd name="T76" fmla="*/ 62 w 253"/>
                <a:gd name="T77" fmla="*/ 0 h 397"/>
                <a:gd name="T78" fmla="*/ 61 w 253"/>
                <a:gd name="T79" fmla="*/ 0 h 397"/>
                <a:gd name="T80" fmla="*/ 60 w 253"/>
                <a:gd name="T81" fmla="*/ 1 h 397"/>
                <a:gd name="T82" fmla="*/ 60 w 253"/>
                <a:gd name="T83" fmla="*/ 1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3"/>
                <a:gd name="T127" fmla="*/ 0 h 397"/>
                <a:gd name="T128" fmla="*/ 253 w 253"/>
                <a:gd name="T129" fmla="*/ 397 h 3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3" h="397">
                  <a:moveTo>
                    <a:pt x="243" y="4"/>
                  </a:moveTo>
                  <a:lnTo>
                    <a:pt x="243" y="2"/>
                  </a:lnTo>
                  <a:lnTo>
                    <a:pt x="241" y="6"/>
                  </a:lnTo>
                  <a:lnTo>
                    <a:pt x="234" y="18"/>
                  </a:lnTo>
                  <a:lnTo>
                    <a:pt x="223" y="35"/>
                  </a:lnTo>
                  <a:lnTo>
                    <a:pt x="209" y="60"/>
                  </a:lnTo>
                  <a:lnTo>
                    <a:pt x="192" y="87"/>
                  </a:lnTo>
                  <a:lnTo>
                    <a:pt x="172" y="118"/>
                  </a:lnTo>
                  <a:lnTo>
                    <a:pt x="152" y="152"/>
                  </a:lnTo>
                  <a:lnTo>
                    <a:pt x="130" y="186"/>
                  </a:lnTo>
                  <a:lnTo>
                    <a:pt x="109" y="222"/>
                  </a:lnTo>
                  <a:lnTo>
                    <a:pt x="87" y="257"/>
                  </a:lnTo>
                  <a:lnTo>
                    <a:pt x="66" y="289"/>
                  </a:lnTo>
                  <a:lnTo>
                    <a:pt x="47" y="319"/>
                  </a:lnTo>
                  <a:lnTo>
                    <a:pt x="30" y="345"/>
                  </a:lnTo>
                  <a:lnTo>
                    <a:pt x="16" y="367"/>
                  </a:lnTo>
                  <a:lnTo>
                    <a:pt x="6" y="382"/>
                  </a:lnTo>
                  <a:lnTo>
                    <a:pt x="0" y="390"/>
                  </a:lnTo>
                  <a:lnTo>
                    <a:pt x="7" y="397"/>
                  </a:lnTo>
                  <a:lnTo>
                    <a:pt x="15" y="387"/>
                  </a:lnTo>
                  <a:lnTo>
                    <a:pt x="26" y="372"/>
                  </a:lnTo>
                  <a:lnTo>
                    <a:pt x="39" y="350"/>
                  </a:lnTo>
                  <a:lnTo>
                    <a:pt x="57" y="324"/>
                  </a:lnTo>
                  <a:lnTo>
                    <a:pt x="75" y="294"/>
                  </a:lnTo>
                  <a:lnTo>
                    <a:pt x="96" y="261"/>
                  </a:lnTo>
                  <a:lnTo>
                    <a:pt x="118" y="227"/>
                  </a:lnTo>
                  <a:lnTo>
                    <a:pt x="140" y="191"/>
                  </a:lnTo>
                  <a:lnTo>
                    <a:pt x="162" y="156"/>
                  </a:lnTo>
                  <a:lnTo>
                    <a:pt x="181" y="123"/>
                  </a:lnTo>
                  <a:lnTo>
                    <a:pt x="201" y="92"/>
                  </a:lnTo>
                  <a:lnTo>
                    <a:pt x="218" y="64"/>
                  </a:lnTo>
                  <a:lnTo>
                    <a:pt x="232" y="40"/>
                  </a:lnTo>
                  <a:lnTo>
                    <a:pt x="243" y="23"/>
                  </a:lnTo>
                  <a:lnTo>
                    <a:pt x="250" y="11"/>
                  </a:lnTo>
                  <a:lnTo>
                    <a:pt x="253" y="6"/>
                  </a:lnTo>
                  <a:lnTo>
                    <a:pt x="253" y="4"/>
                  </a:lnTo>
                  <a:lnTo>
                    <a:pt x="253" y="6"/>
                  </a:lnTo>
                  <a:lnTo>
                    <a:pt x="253" y="3"/>
                  </a:lnTo>
                  <a:lnTo>
                    <a:pt x="250" y="0"/>
                  </a:lnTo>
                  <a:lnTo>
                    <a:pt x="246" y="0"/>
                  </a:lnTo>
                  <a:lnTo>
                    <a:pt x="243" y="2"/>
                  </a:lnTo>
                  <a:lnTo>
                    <a:pt x="24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39" name="Freeform 24"/>
            <p:cNvSpPr>
              <a:spLocks/>
            </p:cNvSpPr>
            <p:nvPr/>
          </p:nvSpPr>
          <p:spPr bwMode="auto">
            <a:xfrm>
              <a:off x="371" y="90"/>
              <a:ext cx="6" cy="21"/>
            </a:xfrm>
            <a:custGeom>
              <a:avLst/>
              <a:gdLst>
                <a:gd name="T0" fmla="*/ 2 w 12"/>
                <a:gd name="T1" fmla="*/ 3 h 41"/>
                <a:gd name="T2" fmla="*/ 0 w 12"/>
                <a:gd name="T3" fmla="*/ 1 h 41"/>
                <a:gd name="T4" fmla="*/ 1 w 12"/>
                <a:gd name="T5" fmla="*/ 11 h 41"/>
                <a:gd name="T6" fmla="*/ 3 w 12"/>
                <a:gd name="T7" fmla="*/ 11 h 41"/>
                <a:gd name="T8" fmla="*/ 3 w 12"/>
                <a:gd name="T9" fmla="*/ 1 h 41"/>
                <a:gd name="T10" fmla="*/ 1 w 12"/>
                <a:gd name="T11" fmla="*/ 0 h 41"/>
                <a:gd name="T12" fmla="*/ 3 w 12"/>
                <a:gd name="T13" fmla="*/ 1 h 41"/>
                <a:gd name="T14" fmla="*/ 2 w 12"/>
                <a:gd name="T15" fmla="*/ 1 h 41"/>
                <a:gd name="T16" fmla="*/ 2 w 12"/>
                <a:gd name="T17" fmla="*/ 0 h 41"/>
                <a:gd name="T18" fmla="*/ 1 w 12"/>
                <a:gd name="T19" fmla="*/ 1 h 41"/>
                <a:gd name="T20" fmla="*/ 0 w 12"/>
                <a:gd name="T21" fmla="*/ 1 h 41"/>
                <a:gd name="T22" fmla="*/ 2 w 12"/>
                <a:gd name="T23" fmla="*/ 3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1"/>
                <a:gd name="T38" fmla="*/ 12 w 12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1">
                  <a:moveTo>
                    <a:pt x="6" y="9"/>
                  </a:moveTo>
                  <a:lnTo>
                    <a:pt x="0" y="4"/>
                  </a:lnTo>
                  <a:lnTo>
                    <a:pt x="2" y="41"/>
                  </a:lnTo>
                  <a:lnTo>
                    <a:pt x="12" y="41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0" name="Freeform 25"/>
            <p:cNvSpPr>
              <a:spLocks/>
            </p:cNvSpPr>
            <p:nvPr/>
          </p:nvSpPr>
          <p:spPr bwMode="auto">
            <a:xfrm>
              <a:off x="349" y="90"/>
              <a:ext cx="25" cy="12"/>
            </a:xfrm>
            <a:custGeom>
              <a:avLst/>
              <a:gdLst>
                <a:gd name="T0" fmla="*/ 2 w 51"/>
                <a:gd name="T1" fmla="*/ 6 h 24"/>
                <a:gd name="T2" fmla="*/ 1 w 51"/>
                <a:gd name="T3" fmla="*/ 6 h 24"/>
                <a:gd name="T4" fmla="*/ 12 w 51"/>
                <a:gd name="T5" fmla="*/ 3 h 24"/>
                <a:gd name="T6" fmla="*/ 12 w 51"/>
                <a:gd name="T7" fmla="*/ 0 h 24"/>
                <a:gd name="T8" fmla="*/ 1 w 51"/>
                <a:gd name="T9" fmla="*/ 3 h 24"/>
                <a:gd name="T10" fmla="*/ 0 w 51"/>
                <a:gd name="T11" fmla="*/ 4 h 24"/>
                <a:gd name="T12" fmla="*/ 1 w 51"/>
                <a:gd name="T13" fmla="*/ 3 h 24"/>
                <a:gd name="T14" fmla="*/ 0 w 51"/>
                <a:gd name="T15" fmla="*/ 5 h 24"/>
                <a:gd name="T16" fmla="*/ 0 w 51"/>
                <a:gd name="T17" fmla="*/ 5 h 24"/>
                <a:gd name="T18" fmla="*/ 0 w 51"/>
                <a:gd name="T19" fmla="*/ 6 h 24"/>
                <a:gd name="T20" fmla="*/ 1 w 51"/>
                <a:gd name="T21" fmla="*/ 6 h 24"/>
                <a:gd name="T22" fmla="*/ 2 w 51"/>
                <a:gd name="T23" fmla="*/ 6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24"/>
                <a:gd name="T38" fmla="*/ 51 w 51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24">
                  <a:moveTo>
                    <a:pt x="8" y="23"/>
                  </a:moveTo>
                  <a:lnTo>
                    <a:pt x="6" y="24"/>
                  </a:lnTo>
                  <a:lnTo>
                    <a:pt x="51" y="9"/>
                  </a:lnTo>
                  <a:lnTo>
                    <a:pt x="49" y="0"/>
                  </a:lnTo>
                  <a:lnTo>
                    <a:pt x="4" y="15"/>
                  </a:lnTo>
                  <a:lnTo>
                    <a:pt x="1" y="16"/>
                  </a:lnTo>
                  <a:lnTo>
                    <a:pt x="4" y="15"/>
                  </a:lnTo>
                  <a:lnTo>
                    <a:pt x="1" y="17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6" y="24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1" name="Freeform 26"/>
            <p:cNvSpPr>
              <a:spLocks/>
            </p:cNvSpPr>
            <p:nvPr/>
          </p:nvSpPr>
          <p:spPr bwMode="auto">
            <a:xfrm>
              <a:off x="191" y="98"/>
              <a:ext cx="162" cy="164"/>
            </a:xfrm>
            <a:custGeom>
              <a:avLst/>
              <a:gdLst>
                <a:gd name="T0" fmla="*/ 3 w 324"/>
                <a:gd name="T1" fmla="*/ 81 h 326"/>
                <a:gd name="T2" fmla="*/ 2 w 324"/>
                <a:gd name="T3" fmla="*/ 82 h 326"/>
                <a:gd name="T4" fmla="*/ 81 w 324"/>
                <a:gd name="T5" fmla="*/ 2 h 326"/>
                <a:gd name="T6" fmla="*/ 80 w 324"/>
                <a:gd name="T7" fmla="*/ 0 h 326"/>
                <a:gd name="T8" fmla="*/ 1 w 324"/>
                <a:gd name="T9" fmla="*/ 80 h 326"/>
                <a:gd name="T10" fmla="*/ 0 w 324"/>
                <a:gd name="T11" fmla="*/ 81 h 326"/>
                <a:gd name="T12" fmla="*/ 1 w 324"/>
                <a:gd name="T13" fmla="*/ 80 h 326"/>
                <a:gd name="T14" fmla="*/ 0 w 324"/>
                <a:gd name="T15" fmla="*/ 81 h 326"/>
                <a:gd name="T16" fmla="*/ 1 w 324"/>
                <a:gd name="T17" fmla="*/ 82 h 326"/>
                <a:gd name="T18" fmla="*/ 1 w 324"/>
                <a:gd name="T19" fmla="*/ 83 h 326"/>
                <a:gd name="T20" fmla="*/ 2 w 324"/>
                <a:gd name="T21" fmla="*/ 82 h 326"/>
                <a:gd name="T22" fmla="*/ 3 w 324"/>
                <a:gd name="T23" fmla="*/ 81 h 3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4"/>
                <a:gd name="T37" fmla="*/ 0 h 326"/>
                <a:gd name="T38" fmla="*/ 324 w 324"/>
                <a:gd name="T39" fmla="*/ 326 h 3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4" h="326">
                  <a:moveTo>
                    <a:pt x="10" y="321"/>
                  </a:moveTo>
                  <a:lnTo>
                    <a:pt x="8" y="325"/>
                  </a:lnTo>
                  <a:lnTo>
                    <a:pt x="324" y="7"/>
                  </a:lnTo>
                  <a:lnTo>
                    <a:pt x="317" y="0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25"/>
                  </a:lnTo>
                  <a:lnTo>
                    <a:pt x="5" y="326"/>
                  </a:lnTo>
                  <a:lnTo>
                    <a:pt x="8" y="325"/>
                  </a:lnTo>
                  <a:lnTo>
                    <a:pt x="10" y="3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2" name="Freeform 27"/>
            <p:cNvSpPr>
              <a:spLocks/>
            </p:cNvSpPr>
            <p:nvPr/>
          </p:nvSpPr>
          <p:spPr bwMode="auto">
            <a:xfrm>
              <a:off x="193" y="93"/>
              <a:ext cx="181" cy="213"/>
            </a:xfrm>
            <a:custGeom>
              <a:avLst/>
              <a:gdLst>
                <a:gd name="T0" fmla="*/ 0 w 363"/>
                <a:gd name="T1" fmla="*/ 83 h 427"/>
                <a:gd name="T2" fmla="*/ 0 w 363"/>
                <a:gd name="T3" fmla="*/ 88 h 427"/>
                <a:gd name="T4" fmla="*/ 2 w 363"/>
                <a:gd name="T5" fmla="*/ 93 h 427"/>
                <a:gd name="T6" fmla="*/ 5 w 363"/>
                <a:gd name="T7" fmla="*/ 97 h 427"/>
                <a:gd name="T8" fmla="*/ 8 w 363"/>
                <a:gd name="T9" fmla="*/ 100 h 427"/>
                <a:gd name="T10" fmla="*/ 13 w 363"/>
                <a:gd name="T11" fmla="*/ 102 h 427"/>
                <a:gd name="T12" fmla="*/ 18 w 363"/>
                <a:gd name="T13" fmla="*/ 104 h 427"/>
                <a:gd name="T14" fmla="*/ 24 w 363"/>
                <a:gd name="T15" fmla="*/ 105 h 427"/>
                <a:gd name="T16" fmla="*/ 29 w 363"/>
                <a:gd name="T17" fmla="*/ 106 h 427"/>
                <a:gd name="T18" fmla="*/ 31 w 363"/>
                <a:gd name="T19" fmla="*/ 104 h 427"/>
                <a:gd name="T20" fmla="*/ 34 w 363"/>
                <a:gd name="T21" fmla="*/ 100 h 427"/>
                <a:gd name="T22" fmla="*/ 37 w 363"/>
                <a:gd name="T23" fmla="*/ 95 h 427"/>
                <a:gd name="T24" fmla="*/ 41 w 363"/>
                <a:gd name="T25" fmla="*/ 88 h 427"/>
                <a:gd name="T26" fmla="*/ 46 w 363"/>
                <a:gd name="T27" fmla="*/ 81 h 427"/>
                <a:gd name="T28" fmla="*/ 51 w 363"/>
                <a:gd name="T29" fmla="*/ 73 h 427"/>
                <a:gd name="T30" fmla="*/ 57 w 363"/>
                <a:gd name="T31" fmla="*/ 64 h 427"/>
                <a:gd name="T32" fmla="*/ 62 w 363"/>
                <a:gd name="T33" fmla="*/ 55 h 427"/>
                <a:gd name="T34" fmla="*/ 68 w 363"/>
                <a:gd name="T35" fmla="*/ 46 h 427"/>
                <a:gd name="T36" fmla="*/ 73 w 363"/>
                <a:gd name="T37" fmla="*/ 38 h 427"/>
                <a:gd name="T38" fmla="*/ 77 w 363"/>
                <a:gd name="T39" fmla="*/ 30 h 427"/>
                <a:gd name="T40" fmla="*/ 82 w 363"/>
                <a:gd name="T41" fmla="*/ 23 h 427"/>
                <a:gd name="T42" fmla="*/ 85 w 363"/>
                <a:gd name="T43" fmla="*/ 17 h 427"/>
                <a:gd name="T44" fmla="*/ 88 w 363"/>
                <a:gd name="T45" fmla="*/ 13 h 427"/>
                <a:gd name="T46" fmla="*/ 90 w 363"/>
                <a:gd name="T47" fmla="*/ 10 h 427"/>
                <a:gd name="T48" fmla="*/ 90 w 363"/>
                <a:gd name="T49" fmla="*/ 9 h 427"/>
                <a:gd name="T50" fmla="*/ 90 w 363"/>
                <a:gd name="T51" fmla="*/ 0 h 427"/>
                <a:gd name="T52" fmla="*/ 79 w 363"/>
                <a:gd name="T53" fmla="*/ 3 h 427"/>
                <a:gd name="T54" fmla="*/ 0 w 363"/>
                <a:gd name="T55" fmla="*/ 83 h 42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3"/>
                <a:gd name="T85" fmla="*/ 0 h 427"/>
                <a:gd name="T86" fmla="*/ 363 w 363"/>
                <a:gd name="T87" fmla="*/ 427 h 42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3" h="427">
                  <a:moveTo>
                    <a:pt x="0" y="333"/>
                  </a:moveTo>
                  <a:lnTo>
                    <a:pt x="2" y="355"/>
                  </a:lnTo>
                  <a:lnTo>
                    <a:pt x="9" y="374"/>
                  </a:lnTo>
                  <a:lnTo>
                    <a:pt x="20" y="389"/>
                  </a:lnTo>
                  <a:lnTo>
                    <a:pt x="35" y="400"/>
                  </a:lnTo>
                  <a:lnTo>
                    <a:pt x="53" y="410"/>
                  </a:lnTo>
                  <a:lnTo>
                    <a:pt x="73" y="416"/>
                  </a:lnTo>
                  <a:lnTo>
                    <a:pt x="96" y="422"/>
                  </a:lnTo>
                  <a:lnTo>
                    <a:pt x="119" y="427"/>
                  </a:lnTo>
                  <a:lnTo>
                    <a:pt x="126" y="418"/>
                  </a:lnTo>
                  <a:lnTo>
                    <a:pt x="136" y="403"/>
                  </a:lnTo>
                  <a:lnTo>
                    <a:pt x="150" y="381"/>
                  </a:lnTo>
                  <a:lnTo>
                    <a:pt x="167" y="354"/>
                  </a:lnTo>
                  <a:lnTo>
                    <a:pt x="186" y="324"/>
                  </a:lnTo>
                  <a:lnTo>
                    <a:pt x="206" y="292"/>
                  </a:lnTo>
                  <a:lnTo>
                    <a:pt x="228" y="257"/>
                  </a:lnTo>
                  <a:lnTo>
                    <a:pt x="250" y="222"/>
                  </a:lnTo>
                  <a:lnTo>
                    <a:pt x="272" y="187"/>
                  </a:lnTo>
                  <a:lnTo>
                    <a:pt x="292" y="154"/>
                  </a:lnTo>
                  <a:lnTo>
                    <a:pt x="311" y="122"/>
                  </a:lnTo>
                  <a:lnTo>
                    <a:pt x="328" y="95"/>
                  </a:lnTo>
                  <a:lnTo>
                    <a:pt x="342" y="71"/>
                  </a:lnTo>
                  <a:lnTo>
                    <a:pt x="354" y="53"/>
                  </a:lnTo>
                  <a:lnTo>
                    <a:pt x="361" y="42"/>
                  </a:lnTo>
                  <a:lnTo>
                    <a:pt x="363" y="37"/>
                  </a:lnTo>
                  <a:lnTo>
                    <a:pt x="361" y="0"/>
                  </a:lnTo>
                  <a:lnTo>
                    <a:pt x="316" y="15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3" name="Freeform 28"/>
            <p:cNvSpPr>
              <a:spLocks/>
            </p:cNvSpPr>
            <p:nvPr/>
          </p:nvSpPr>
          <p:spPr bwMode="auto">
            <a:xfrm>
              <a:off x="191" y="259"/>
              <a:ext cx="64" cy="49"/>
            </a:xfrm>
            <a:custGeom>
              <a:avLst/>
              <a:gdLst>
                <a:gd name="T0" fmla="*/ 30 w 128"/>
                <a:gd name="T1" fmla="*/ 23 h 98"/>
                <a:gd name="T2" fmla="*/ 31 w 128"/>
                <a:gd name="T3" fmla="*/ 23 h 98"/>
                <a:gd name="T4" fmla="*/ 25 w 128"/>
                <a:gd name="T5" fmla="*/ 22 h 98"/>
                <a:gd name="T6" fmla="*/ 19 w 128"/>
                <a:gd name="T7" fmla="*/ 20 h 98"/>
                <a:gd name="T8" fmla="*/ 14 w 128"/>
                <a:gd name="T9" fmla="*/ 18 h 98"/>
                <a:gd name="T10" fmla="*/ 10 w 128"/>
                <a:gd name="T11" fmla="*/ 15 h 98"/>
                <a:gd name="T12" fmla="*/ 7 w 128"/>
                <a:gd name="T13" fmla="*/ 13 h 98"/>
                <a:gd name="T14" fmla="*/ 4 w 128"/>
                <a:gd name="T15" fmla="*/ 10 h 98"/>
                <a:gd name="T16" fmla="*/ 3 w 128"/>
                <a:gd name="T17" fmla="*/ 6 h 98"/>
                <a:gd name="T18" fmla="*/ 2 w 128"/>
                <a:gd name="T19" fmla="*/ 0 h 98"/>
                <a:gd name="T20" fmla="*/ 0 w 128"/>
                <a:gd name="T21" fmla="*/ 0 h 98"/>
                <a:gd name="T22" fmla="*/ 1 w 128"/>
                <a:gd name="T23" fmla="*/ 6 h 98"/>
                <a:gd name="T24" fmla="*/ 2 w 128"/>
                <a:gd name="T25" fmla="*/ 11 h 98"/>
                <a:gd name="T26" fmla="*/ 5 w 128"/>
                <a:gd name="T27" fmla="*/ 14 h 98"/>
                <a:gd name="T28" fmla="*/ 9 w 128"/>
                <a:gd name="T29" fmla="*/ 18 h 98"/>
                <a:gd name="T30" fmla="*/ 14 w 128"/>
                <a:gd name="T31" fmla="*/ 21 h 98"/>
                <a:gd name="T32" fmla="*/ 19 w 128"/>
                <a:gd name="T33" fmla="*/ 22 h 98"/>
                <a:gd name="T34" fmla="*/ 24 w 128"/>
                <a:gd name="T35" fmla="*/ 24 h 98"/>
                <a:gd name="T36" fmla="*/ 31 w 128"/>
                <a:gd name="T37" fmla="*/ 25 h 98"/>
                <a:gd name="T38" fmla="*/ 31 w 128"/>
                <a:gd name="T39" fmla="*/ 25 h 98"/>
                <a:gd name="T40" fmla="*/ 31 w 128"/>
                <a:gd name="T41" fmla="*/ 25 h 98"/>
                <a:gd name="T42" fmla="*/ 31 w 128"/>
                <a:gd name="T43" fmla="*/ 25 h 98"/>
                <a:gd name="T44" fmla="*/ 32 w 128"/>
                <a:gd name="T45" fmla="*/ 24 h 98"/>
                <a:gd name="T46" fmla="*/ 31 w 128"/>
                <a:gd name="T47" fmla="*/ 23 h 98"/>
                <a:gd name="T48" fmla="*/ 31 w 128"/>
                <a:gd name="T49" fmla="*/ 23 h 98"/>
                <a:gd name="T50" fmla="*/ 30 w 128"/>
                <a:gd name="T51" fmla="*/ 23 h 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98"/>
                <a:gd name="T80" fmla="*/ 128 w 128"/>
                <a:gd name="T81" fmla="*/ 98 h 9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98">
                  <a:moveTo>
                    <a:pt x="120" y="90"/>
                  </a:moveTo>
                  <a:lnTo>
                    <a:pt x="124" y="89"/>
                  </a:lnTo>
                  <a:lnTo>
                    <a:pt x="102" y="85"/>
                  </a:lnTo>
                  <a:lnTo>
                    <a:pt x="79" y="79"/>
                  </a:lnTo>
                  <a:lnTo>
                    <a:pt x="59" y="72"/>
                  </a:lnTo>
                  <a:lnTo>
                    <a:pt x="42" y="63"/>
                  </a:lnTo>
                  <a:lnTo>
                    <a:pt x="28" y="52"/>
                  </a:lnTo>
                  <a:lnTo>
                    <a:pt x="19" y="39"/>
                  </a:lnTo>
                  <a:lnTo>
                    <a:pt x="12" y="21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24"/>
                  </a:lnTo>
                  <a:lnTo>
                    <a:pt x="10" y="43"/>
                  </a:lnTo>
                  <a:lnTo>
                    <a:pt x="21" y="59"/>
                  </a:lnTo>
                  <a:lnTo>
                    <a:pt x="37" y="72"/>
                  </a:lnTo>
                  <a:lnTo>
                    <a:pt x="57" y="81"/>
                  </a:lnTo>
                  <a:lnTo>
                    <a:pt x="76" y="88"/>
                  </a:lnTo>
                  <a:lnTo>
                    <a:pt x="99" y="94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8" y="94"/>
                  </a:lnTo>
                  <a:lnTo>
                    <a:pt x="127" y="90"/>
                  </a:lnTo>
                  <a:lnTo>
                    <a:pt x="124" y="89"/>
                  </a:lnTo>
                  <a:lnTo>
                    <a:pt x="12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4" name="Freeform 29"/>
            <p:cNvSpPr>
              <a:spLocks/>
            </p:cNvSpPr>
            <p:nvPr/>
          </p:nvSpPr>
          <p:spPr bwMode="auto">
            <a:xfrm>
              <a:off x="251" y="109"/>
              <a:ext cx="126" cy="199"/>
            </a:xfrm>
            <a:custGeom>
              <a:avLst/>
              <a:gdLst>
                <a:gd name="T0" fmla="*/ 60 w 253"/>
                <a:gd name="T1" fmla="*/ 1 h 397"/>
                <a:gd name="T2" fmla="*/ 60 w 253"/>
                <a:gd name="T3" fmla="*/ 1 h 397"/>
                <a:gd name="T4" fmla="*/ 60 w 253"/>
                <a:gd name="T5" fmla="*/ 2 h 397"/>
                <a:gd name="T6" fmla="*/ 58 w 253"/>
                <a:gd name="T7" fmla="*/ 5 h 397"/>
                <a:gd name="T8" fmla="*/ 55 w 253"/>
                <a:gd name="T9" fmla="*/ 9 h 397"/>
                <a:gd name="T10" fmla="*/ 52 w 253"/>
                <a:gd name="T11" fmla="*/ 15 h 397"/>
                <a:gd name="T12" fmla="*/ 48 w 253"/>
                <a:gd name="T13" fmla="*/ 22 h 397"/>
                <a:gd name="T14" fmla="*/ 43 w 253"/>
                <a:gd name="T15" fmla="*/ 30 h 397"/>
                <a:gd name="T16" fmla="*/ 38 w 253"/>
                <a:gd name="T17" fmla="*/ 38 h 397"/>
                <a:gd name="T18" fmla="*/ 32 w 253"/>
                <a:gd name="T19" fmla="*/ 47 h 397"/>
                <a:gd name="T20" fmla="*/ 27 w 253"/>
                <a:gd name="T21" fmla="*/ 56 h 397"/>
                <a:gd name="T22" fmla="*/ 21 w 253"/>
                <a:gd name="T23" fmla="*/ 65 h 397"/>
                <a:gd name="T24" fmla="*/ 16 w 253"/>
                <a:gd name="T25" fmla="*/ 73 h 397"/>
                <a:gd name="T26" fmla="*/ 11 w 253"/>
                <a:gd name="T27" fmla="*/ 80 h 397"/>
                <a:gd name="T28" fmla="*/ 7 w 253"/>
                <a:gd name="T29" fmla="*/ 87 h 397"/>
                <a:gd name="T30" fmla="*/ 4 w 253"/>
                <a:gd name="T31" fmla="*/ 92 h 397"/>
                <a:gd name="T32" fmla="*/ 1 w 253"/>
                <a:gd name="T33" fmla="*/ 96 h 397"/>
                <a:gd name="T34" fmla="*/ 0 w 253"/>
                <a:gd name="T35" fmla="*/ 98 h 397"/>
                <a:gd name="T36" fmla="*/ 1 w 253"/>
                <a:gd name="T37" fmla="*/ 100 h 397"/>
                <a:gd name="T38" fmla="*/ 3 w 253"/>
                <a:gd name="T39" fmla="*/ 97 h 397"/>
                <a:gd name="T40" fmla="*/ 6 w 253"/>
                <a:gd name="T41" fmla="*/ 93 h 397"/>
                <a:gd name="T42" fmla="*/ 9 w 253"/>
                <a:gd name="T43" fmla="*/ 88 h 397"/>
                <a:gd name="T44" fmla="*/ 14 w 253"/>
                <a:gd name="T45" fmla="*/ 81 h 397"/>
                <a:gd name="T46" fmla="*/ 18 w 253"/>
                <a:gd name="T47" fmla="*/ 74 h 397"/>
                <a:gd name="T48" fmla="*/ 24 w 253"/>
                <a:gd name="T49" fmla="*/ 66 h 397"/>
                <a:gd name="T50" fmla="*/ 29 w 253"/>
                <a:gd name="T51" fmla="*/ 57 h 397"/>
                <a:gd name="T52" fmla="*/ 35 w 253"/>
                <a:gd name="T53" fmla="*/ 48 h 397"/>
                <a:gd name="T54" fmla="*/ 40 w 253"/>
                <a:gd name="T55" fmla="*/ 39 h 397"/>
                <a:gd name="T56" fmla="*/ 45 w 253"/>
                <a:gd name="T57" fmla="*/ 31 h 397"/>
                <a:gd name="T58" fmla="*/ 50 w 253"/>
                <a:gd name="T59" fmla="*/ 23 h 397"/>
                <a:gd name="T60" fmla="*/ 54 w 253"/>
                <a:gd name="T61" fmla="*/ 16 h 397"/>
                <a:gd name="T62" fmla="*/ 58 w 253"/>
                <a:gd name="T63" fmla="*/ 10 h 397"/>
                <a:gd name="T64" fmla="*/ 60 w 253"/>
                <a:gd name="T65" fmla="*/ 6 h 397"/>
                <a:gd name="T66" fmla="*/ 62 w 253"/>
                <a:gd name="T67" fmla="*/ 3 h 397"/>
                <a:gd name="T68" fmla="*/ 63 w 253"/>
                <a:gd name="T69" fmla="*/ 2 h 397"/>
                <a:gd name="T70" fmla="*/ 63 w 253"/>
                <a:gd name="T71" fmla="*/ 1 h 397"/>
                <a:gd name="T72" fmla="*/ 63 w 253"/>
                <a:gd name="T73" fmla="*/ 2 h 397"/>
                <a:gd name="T74" fmla="*/ 63 w 253"/>
                <a:gd name="T75" fmla="*/ 1 h 397"/>
                <a:gd name="T76" fmla="*/ 62 w 253"/>
                <a:gd name="T77" fmla="*/ 0 h 397"/>
                <a:gd name="T78" fmla="*/ 61 w 253"/>
                <a:gd name="T79" fmla="*/ 0 h 397"/>
                <a:gd name="T80" fmla="*/ 60 w 253"/>
                <a:gd name="T81" fmla="*/ 1 h 397"/>
                <a:gd name="T82" fmla="*/ 60 w 253"/>
                <a:gd name="T83" fmla="*/ 1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3"/>
                <a:gd name="T127" fmla="*/ 0 h 397"/>
                <a:gd name="T128" fmla="*/ 253 w 253"/>
                <a:gd name="T129" fmla="*/ 397 h 3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3" h="397">
                  <a:moveTo>
                    <a:pt x="243" y="4"/>
                  </a:moveTo>
                  <a:lnTo>
                    <a:pt x="243" y="2"/>
                  </a:lnTo>
                  <a:lnTo>
                    <a:pt x="241" y="6"/>
                  </a:lnTo>
                  <a:lnTo>
                    <a:pt x="234" y="18"/>
                  </a:lnTo>
                  <a:lnTo>
                    <a:pt x="223" y="35"/>
                  </a:lnTo>
                  <a:lnTo>
                    <a:pt x="209" y="60"/>
                  </a:lnTo>
                  <a:lnTo>
                    <a:pt x="192" y="87"/>
                  </a:lnTo>
                  <a:lnTo>
                    <a:pt x="172" y="118"/>
                  </a:lnTo>
                  <a:lnTo>
                    <a:pt x="152" y="152"/>
                  </a:lnTo>
                  <a:lnTo>
                    <a:pt x="130" y="186"/>
                  </a:lnTo>
                  <a:lnTo>
                    <a:pt x="109" y="222"/>
                  </a:lnTo>
                  <a:lnTo>
                    <a:pt x="87" y="257"/>
                  </a:lnTo>
                  <a:lnTo>
                    <a:pt x="66" y="289"/>
                  </a:lnTo>
                  <a:lnTo>
                    <a:pt x="47" y="319"/>
                  </a:lnTo>
                  <a:lnTo>
                    <a:pt x="30" y="345"/>
                  </a:lnTo>
                  <a:lnTo>
                    <a:pt x="16" y="367"/>
                  </a:lnTo>
                  <a:lnTo>
                    <a:pt x="6" y="382"/>
                  </a:lnTo>
                  <a:lnTo>
                    <a:pt x="0" y="390"/>
                  </a:lnTo>
                  <a:lnTo>
                    <a:pt x="7" y="397"/>
                  </a:lnTo>
                  <a:lnTo>
                    <a:pt x="15" y="387"/>
                  </a:lnTo>
                  <a:lnTo>
                    <a:pt x="26" y="372"/>
                  </a:lnTo>
                  <a:lnTo>
                    <a:pt x="39" y="350"/>
                  </a:lnTo>
                  <a:lnTo>
                    <a:pt x="57" y="324"/>
                  </a:lnTo>
                  <a:lnTo>
                    <a:pt x="75" y="294"/>
                  </a:lnTo>
                  <a:lnTo>
                    <a:pt x="96" y="261"/>
                  </a:lnTo>
                  <a:lnTo>
                    <a:pt x="118" y="227"/>
                  </a:lnTo>
                  <a:lnTo>
                    <a:pt x="140" y="191"/>
                  </a:lnTo>
                  <a:lnTo>
                    <a:pt x="162" y="156"/>
                  </a:lnTo>
                  <a:lnTo>
                    <a:pt x="181" y="123"/>
                  </a:lnTo>
                  <a:lnTo>
                    <a:pt x="201" y="92"/>
                  </a:lnTo>
                  <a:lnTo>
                    <a:pt x="218" y="64"/>
                  </a:lnTo>
                  <a:lnTo>
                    <a:pt x="232" y="40"/>
                  </a:lnTo>
                  <a:lnTo>
                    <a:pt x="243" y="23"/>
                  </a:lnTo>
                  <a:lnTo>
                    <a:pt x="250" y="11"/>
                  </a:lnTo>
                  <a:lnTo>
                    <a:pt x="253" y="6"/>
                  </a:lnTo>
                  <a:lnTo>
                    <a:pt x="253" y="4"/>
                  </a:lnTo>
                  <a:lnTo>
                    <a:pt x="253" y="6"/>
                  </a:lnTo>
                  <a:lnTo>
                    <a:pt x="253" y="3"/>
                  </a:lnTo>
                  <a:lnTo>
                    <a:pt x="250" y="0"/>
                  </a:lnTo>
                  <a:lnTo>
                    <a:pt x="246" y="0"/>
                  </a:lnTo>
                  <a:lnTo>
                    <a:pt x="243" y="2"/>
                  </a:lnTo>
                  <a:lnTo>
                    <a:pt x="24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5" name="Freeform 30"/>
            <p:cNvSpPr>
              <a:spLocks/>
            </p:cNvSpPr>
            <p:nvPr/>
          </p:nvSpPr>
          <p:spPr bwMode="auto">
            <a:xfrm>
              <a:off x="371" y="90"/>
              <a:ext cx="6" cy="21"/>
            </a:xfrm>
            <a:custGeom>
              <a:avLst/>
              <a:gdLst>
                <a:gd name="T0" fmla="*/ 2 w 12"/>
                <a:gd name="T1" fmla="*/ 3 h 41"/>
                <a:gd name="T2" fmla="*/ 0 w 12"/>
                <a:gd name="T3" fmla="*/ 1 h 41"/>
                <a:gd name="T4" fmla="*/ 1 w 12"/>
                <a:gd name="T5" fmla="*/ 11 h 41"/>
                <a:gd name="T6" fmla="*/ 3 w 12"/>
                <a:gd name="T7" fmla="*/ 11 h 41"/>
                <a:gd name="T8" fmla="*/ 3 w 12"/>
                <a:gd name="T9" fmla="*/ 1 h 41"/>
                <a:gd name="T10" fmla="*/ 1 w 12"/>
                <a:gd name="T11" fmla="*/ 0 h 41"/>
                <a:gd name="T12" fmla="*/ 3 w 12"/>
                <a:gd name="T13" fmla="*/ 1 h 41"/>
                <a:gd name="T14" fmla="*/ 2 w 12"/>
                <a:gd name="T15" fmla="*/ 1 h 41"/>
                <a:gd name="T16" fmla="*/ 2 w 12"/>
                <a:gd name="T17" fmla="*/ 0 h 41"/>
                <a:gd name="T18" fmla="*/ 1 w 12"/>
                <a:gd name="T19" fmla="*/ 1 h 41"/>
                <a:gd name="T20" fmla="*/ 0 w 12"/>
                <a:gd name="T21" fmla="*/ 1 h 41"/>
                <a:gd name="T22" fmla="*/ 2 w 12"/>
                <a:gd name="T23" fmla="*/ 3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1"/>
                <a:gd name="T38" fmla="*/ 12 w 12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1">
                  <a:moveTo>
                    <a:pt x="6" y="9"/>
                  </a:moveTo>
                  <a:lnTo>
                    <a:pt x="0" y="4"/>
                  </a:lnTo>
                  <a:lnTo>
                    <a:pt x="2" y="41"/>
                  </a:lnTo>
                  <a:lnTo>
                    <a:pt x="12" y="41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6" name="Freeform 31"/>
            <p:cNvSpPr>
              <a:spLocks/>
            </p:cNvSpPr>
            <p:nvPr/>
          </p:nvSpPr>
          <p:spPr bwMode="auto">
            <a:xfrm>
              <a:off x="349" y="90"/>
              <a:ext cx="25" cy="12"/>
            </a:xfrm>
            <a:custGeom>
              <a:avLst/>
              <a:gdLst>
                <a:gd name="T0" fmla="*/ 2 w 51"/>
                <a:gd name="T1" fmla="*/ 6 h 24"/>
                <a:gd name="T2" fmla="*/ 1 w 51"/>
                <a:gd name="T3" fmla="*/ 6 h 24"/>
                <a:gd name="T4" fmla="*/ 12 w 51"/>
                <a:gd name="T5" fmla="*/ 3 h 24"/>
                <a:gd name="T6" fmla="*/ 12 w 51"/>
                <a:gd name="T7" fmla="*/ 0 h 24"/>
                <a:gd name="T8" fmla="*/ 1 w 51"/>
                <a:gd name="T9" fmla="*/ 3 h 24"/>
                <a:gd name="T10" fmla="*/ 0 w 51"/>
                <a:gd name="T11" fmla="*/ 4 h 24"/>
                <a:gd name="T12" fmla="*/ 1 w 51"/>
                <a:gd name="T13" fmla="*/ 3 h 24"/>
                <a:gd name="T14" fmla="*/ 0 w 51"/>
                <a:gd name="T15" fmla="*/ 5 h 24"/>
                <a:gd name="T16" fmla="*/ 0 w 51"/>
                <a:gd name="T17" fmla="*/ 5 h 24"/>
                <a:gd name="T18" fmla="*/ 0 w 51"/>
                <a:gd name="T19" fmla="*/ 6 h 24"/>
                <a:gd name="T20" fmla="*/ 1 w 51"/>
                <a:gd name="T21" fmla="*/ 6 h 24"/>
                <a:gd name="T22" fmla="*/ 2 w 51"/>
                <a:gd name="T23" fmla="*/ 6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24"/>
                <a:gd name="T38" fmla="*/ 51 w 51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24">
                  <a:moveTo>
                    <a:pt x="8" y="23"/>
                  </a:moveTo>
                  <a:lnTo>
                    <a:pt x="6" y="24"/>
                  </a:lnTo>
                  <a:lnTo>
                    <a:pt x="51" y="9"/>
                  </a:lnTo>
                  <a:lnTo>
                    <a:pt x="49" y="0"/>
                  </a:lnTo>
                  <a:lnTo>
                    <a:pt x="4" y="15"/>
                  </a:lnTo>
                  <a:lnTo>
                    <a:pt x="1" y="16"/>
                  </a:lnTo>
                  <a:lnTo>
                    <a:pt x="4" y="15"/>
                  </a:lnTo>
                  <a:lnTo>
                    <a:pt x="1" y="17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6" y="24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7" name="Freeform 32"/>
            <p:cNvSpPr>
              <a:spLocks/>
            </p:cNvSpPr>
            <p:nvPr/>
          </p:nvSpPr>
          <p:spPr bwMode="auto">
            <a:xfrm>
              <a:off x="191" y="98"/>
              <a:ext cx="162" cy="164"/>
            </a:xfrm>
            <a:custGeom>
              <a:avLst/>
              <a:gdLst>
                <a:gd name="T0" fmla="*/ 3 w 324"/>
                <a:gd name="T1" fmla="*/ 81 h 326"/>
                <a:gd name="T2" fmla="*/ 2 w 324"/>
                <a:gd name="T3" fmla="*/ 82 h 326"/>
                <a:gd name="T4" fmla="*/ 81 w 324"/>
                <a:gd name="T5" fmla="*/ 2 h 326"/>
                <a:gd name="T6" fmla="*/ 80 w 324"/>
                <a:gd name="T7" fmla="*/ 0 h 326"/>
                <a:gd name="T8" fmla="*/ 1 w 324"/>
                <a:gd name="T9" fmla="*/ 80 h 326"/>
                <a:gd name="T10" fmla="*/ 0 w 324"/>
                <a:gd name="T11" fmla="*/ 81 h 326"/>
                <a:gd name="T12" fmla="*/ 1 w 324"/>
                <a:gd name="T13" fmla="*/ 80 h 326"/>
                <a:gd name="T14" fmla="*/ 0 w 324"/>
                <a:gd name="T15" fmla="*/ 81 h 326"/>
                <a:gd name="T16" fmla="*/ 1 w 324"/>
                <a:gd name="T17" fmla="*/ 82 h 326"/>
                <a:gd name="T18" fmla="*/ 1 w 324"/>
                <a:gd name="T19" fmla="*/ 83 h 326"/>
                <a:gd name="T20" fmla="*/ 2 w 324"/>
                <a:gd name="T21" fmla="*/ 82 h 326"/>
                <a:gd name="T22" fmla="*/ 3 w 324"/>
                <a:gd name="T23" fmla="*/ 81 h 3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4"/>
                <a:gd name="T37" fmla="*/ 0 h 326"/>
                <a:gd name="T38" fmla="*/ 324 w 324"/>
                <a:gd name="T39" fmla="*/ 326 h 3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4" h="326">
                  <a:moveTo>
                    <a:pt x="10" y="321"/>
                  </a:moveTo>
                  <a:lnTo>
                    <a:pt x="8" y="325"/>
                  </a:lnTo>
                  <a:lnTo>
                    <a:pt x="324" y="7"/>
                  </a:lnTo>
                  <a:lnTo>
                    <a:pt x="317" y="0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25"/>
                  </a:lnTo>
                  <a:lnTo>
                    <a:pt x="5" y="326"/>
                  </a:lnTo>
                  <a:lnTo>
                    <a:pt x="8" y="325"/>
                  </a:lnTo>
                  <a:lnTo>
                    <a:pt x="10" y="3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8" name="Freeform 33"/>
            <p:cNvSpPr>
              <a:spLocks/>
            </p:cNvSpPr>
            <p:nvPr/>
          </p:nvSpPr>
          <p:spPr bwMode="auto">
            <a:xfrm>
              <a:off x="333" y="65"/>
              <a:ext cx="1" cy="44"/>
            </a:xfrm>
            <a:custGeom>
              <a:avLst/>
              <a:gdLst>
                <a:gd name="T0" fmla="*/ 0 w 1"/>
                <a:gd name="T1" fmla="*/ 0 h 89"/>
                <a:gd name="T2" fmla="*/ 0 w 1"/>
                <a:gd name="T3" fmla="*/ 22 h 89"/>
                <a:gd name="T4" fmla="*/ 0 w 1"/>
                <a:gd name="T5" fmla="*/ 0 h 89"/>
                <a:gd name="T6" fmla="*/ 0 60000 65536"/>
                <a:gd name="T7" fmla="*/ 0 60000 65536"/>
                <a:gd name="T8" fmla="*/ 0 60000 65536"/>
                <a:gd name="T9" fmla="*/ 0 w 1"/>
                <a:gd name="T10" fmla="*/ 0 h 89"/>
                <a:gd name="T11" fmla="*/ 1 w 1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9">
                  <a:moveTo>
                    <a:pt x="0" y="0"/>
                  </a:move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49" name="Freeform 34"/>
            <p:cNvSpPr>
              <a:spLocks/>
            </p:cNvSpPr>
            <p:nvPr/>
          </p:nvSpPr>
          <p:spPr bwMode="auto">
            <a:xfrm>
              <a:off x="330" y="62"/>
              <a:ext cx="6" cy="3"/>
            </a:xfrm>
            <a:custGeom>
              <a:avLst/>
              <a:gdLst>
                <a:gd name="T0" fmla="*/ 3 w 12"/>
                <a:gd name="T1" fmla="*/ 2 h 6"/>
                <a:gd name="T2" fmla="*/ 3 w 12"/>
                <a:gd name="T3" fmla="*/ 1 h 6"/>
                <a:gd name="T4" fmla="*/ 2 w 12"/>
                <a:gd name="T5" fmla="*/ 0 h 6"/>
                <a:gd name="T6" fmla="*/ 1 w 12"/>
                <a:gd name="T7" fmla="*/ 1 h 6"/>
                <a:gd name="T8" fmla="*/ 0 w 12"/>
                <a:gd name="T9" fmla="*/ 2 h 6"/>
                <a:gd name="T10" fmla="*/ 3 w 12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12" y="6"/>
                  </a:moveTo>
                  <a:lnTo>
                    <a:pt x="9" y="2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0" name="Freeform 35"/>
            <p:cNvSpPr>
              <a:spLocks/>
            </p:cNvSpPr>
            <p:nvPr/>
          </p:nvSpPr>
          <p:spPr bwMode="auto">
            <a:xfrm>
              <a:off x="330" y="65"/>
              <a:ext cx="6" cy="44"/>
            </a:xfrm>
            <a:custGeom>
              <a:avLst/>
              <a:gdLst>
                <a:gd name="T0" fmla="*/ 2 w 12"/>
                <a:gd name="T1" fmla="*/ 22 h 89"/>
                <a:gd name="T2" fmla="*/ 3 w 12"/>
                <a:gd name="T3" fmla="*/ 22 h 89"/>
                <a:gd name="T4" fmla="*/ 3 w 12"/>
                <a:gd name="T5" fmla="*/ 0 h 89"/>
                <a:gd name="T6" fmla="*/ 0 w 12"/>
                <a:gd name="T7" fmla="*/ 0 h 89"/>
                <a:gd name="T8" fmla="*/ 0 w 12"/>
                <a:gd name="T9" fmla="*/ 22 h 89"/>
                <a:gd name="T10" fmla="*/ 2 w 12"/>
                <a:gd name="T11" fmla="*/ 22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89"/>
                <a:gd name="T20" fmla="*/ 12 w 12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89">
                  <a:moveTo>
                    <a:pt x="6" y="89"/>
                  </a:moveTo>
                  <a:lnTo>
                    <a:pt x="12" y="8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6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1" name="Freeform 36"/>
            <p:cNvSpPr>
              <a:spLocks/>
            </p:cNvSpPr>
            <p:nvPr/>
          </p:nvSpPr>
          <p:spPr bwMode="auto">
            <a:xfrm>
              <a:off x="330" y="109"/>
              <a:ext cx="6" cy="3"/>
            </a:xfrm>
            <a:custGeom>
              <a:avLst/>
              <a:gdLst>
                <a:gd name="T0" fmla="*/ 0 w 12"/>
                <a:gd name="T1" fmla="*/ 0 h 4"/>
                <a:gd name="T2" fmla="*/ 1 w 12"/>
                <a:gd name="T3" fmla="*/ 2 h 4"/>
                <a:gd name="T4" fmla="*/ 2 w 12"/>
                <a:gd name="T5" fmla="*/ 2 h 4"/>
                <a:gd name="T6" fmla="*/ 3 w 12"/>
                <a:gd name="T7" fmla="*/ 2 h 4"/>
                <a:gd name="T8" fmla="*/ 3 w 12"/>
                <a:gd name="T9" fmla="*/ 0 h 4"/>
                <a:gd name="T10" fmla="*/ 0 w 1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0" y="0"/>
                  </a:moveTo>
                  <a:lnTo>
                    <a:pt x="3" y="3"/>
                  </a:lnTo>
                  <a:lnTo>
                    <a:pt x="6" y="4"/>
                  </a:lnTo>
                  <a:lnTo>
                    <a:pt x="9" y="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2" name="Freeform 37"/>
            <p:cNvSpPr>
              <a:spLocks/>
            </p:cNvSpPr>
            <p:nvPr/>
          </p:nvSpPr>
          <p:spPr bwMode="auto">
            <a:xfrm>
              <a:off x="317" y="81"/>
              <a:ext cx="1" cy="41"/>
            </a:xfrm>
            <a:custGeom>
              <a:avLst/>
              <a:gdLst>
                <a:gd name="T0" fmla="*/ 0 w 1"/>
                <a:gd name="T1" fmla="*/ 0 h 83"/>
                <a:gd name="T2" fmla="*/ 0 w 1"/>
                <a:gd name="T3" fmla="*/ 20 h 83"/>
                <a:gd name="T4" fmla="*/ 0 w 1"/>
                <a:gd name="T5" fmla="*/ 0 h 83"/>
                <a:gd name="T6" fmla="*/ 0 60000 65536"/>
                <a:gd name="T7" fmla="*/ 0 60000 65536"/>
                <a:gd name="T8" fmla="*/ 0 60000 65536"/>
                <a:gd name="T9" fmla="*/ 0 w 1"/>
                <a:gd name="T10" fmla="*/ 0 h 83"/>
                <a:gd name="T11" fmla="*/ 1 w 1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3">
                  <a:moveTo>
                    <a:pt x="0" y="0"/>
                  </a:move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3" name="Freeform 38"/>
            <p:cNvSpPr>
              <a:spLocks/>
            </p:cNvSpPr>
            <p:nvPr/>
          </p:nvSpPr>
          <p:spPr bwMode="auto">
            <a:xfrm>
              <a:off x="315" y="78"/>
              <a:ext cx="5" cy="3"/>
            </a:xfrm>
            <a:custGeom>
              <a:avLst/>
              <a:gdLst>
                <a:gd name="T0" fmla="*/ 2 w 12"/>
                <a:gd name="T1" fmla="*/ 2 h 6"/>
                <a:gd name="T2" fmla="*/ 2 w 12"/>
                <a:gd name="T3" fmla="*/ 1 h 6"/>
                <a:gd name="T4" fmla="*/ 1 w 12"/>
                <a:gd name="T5" fmla="*/ 0 h 6"/>
                <a:gd name="T6" fmla="*/ 0 w 12"/>
                <a:gd name="T7" fmla="*/ 1 h 6"/>
                <a:gd name="T8" fmla="*/ 0 w 12"/>
                <a:gd name="T9" fmla="*/ 2 h 6"/>
                <a:gd name="T10" fmla="*/ 2 w 12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12" y="6"/>
                  </a:moveTo>
                  <a:lnTo>
                    <a:pt x="9" y="3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4" name="Freeform 39"/>
            <p:cNvSpPr>
              <a:spLocks/>
            </p:cNvSpPr>
            <p:nvPr/>
          </p:nvSpPr>
          <p:spPr bwMode="auto">
            <a:xfrm>
              <a:off x="315" y="81"/>
              <a:ext cx="5" cy="41"/>
            </a:xfrm>
            <a:custGeom>
              <a:avLst/>
              <a:gdLst>
                <a:gd name="T0" fmla="*/ 1 w 12"/>
                <a:gd name="T1" fmla="*/ 20 h 83"/>
                <a:gd name="T2" fmla="*/ 2 w 12"/>
                <a:gd name="T3" fmla="*/ 20 h 83"/>
                <a:gd name="T4" fmla="*/ 2 w 12"/>
                <a:gd name="T5" fmla="*/ 0 h 83"/>
                <a:gd name="T6" fmla="*/ 0 w 12"/>
                <a:gd name="T7" fmla="*/ 0 h 83"/>
                <a:gd name="T8" fmla="*/ 0 w 12"/>
                <a:gd name="T9" fmla="*/ 20 h 83"/>
                <a:gd name="T10" fmla="*/ 1 w 12"/>
                <a:gd name="T11" fmla="*/ 20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83"/>
                <a:gd name="T20" fmla="*/ 12 w 12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83">
                  <a:moveTo>
                    <a:pt x="6" y="83"/>
                  </a:moveTo>
                  <a:lnTo>
                    <a:pt x="12" y="8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6" y="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5" name="Freeform 40"/>
            <p:cNvSpPr>
              <a:spLocks/>
            </p:cNvSpPr>
            <p:nvPr/>
          </p:nvSpPr>
          <p:spPr bwMode="auto">
            <a:xfrm>
              <a:off x="315" y="122"/>
              <a:ext cx="5" cy="2"/>
            </a:xfrm>
            <a:custGeom>
              <a:avLst/>
              <a:gdLst>
                <a:gd name="T0" fmla="*/ 0 w 12"/>
                <a:gd name="T1" fmla="*/ 0 h 5"/>
                <a:gd name="T2" fmla="*/ 0 w 12"/>
                <a:gd name="T3" fmla="*/ 1 h 5"/>
                <a:gd name="T4" fmla="*/ 1 w 12"/>
                <a:gd name="T5" fmla="*/ 1 h 5"/>
                <a:gd name="T6" fmla="*/ 2 w 12"/>
                <a:gd name="T7" fmla="*/ 1 h 5"/>
                <a:gd name="T8" fmla="*/ 2 w 12"/>
                <a:gd name="T9" fmla="*/ 0 h 5"/>
                <a:gd name="T10" fmla="*/ 0 w 12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5"/>
                <a:gd name="T20" fmla="*/ 12 w 1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5">
                  <a:moveTo>
                    <a:pt x="0" y="0"/>
                  </a:moveTo>
                  <a:lnTo>
                    <a:pt x="2" y="4"/>
                  </a:lnTo>
                  <a:lnTo>
                    <a:pt x="6" y="5"/>
                  </a:lnTo>
                  <a:lnTo>
                    <a:pt x="9" y="4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6" name="Freeform 41"/>
            <p:cNvSpPr>
              <a:spLocks/>
            </p:cNvSpPr>
            <p:nvPr/>
          </p:nvSpPr>
          <p:spPr bwMode="auto">
            <a:xfrm>
              <a:off x="363" y="139"/>
              <a:ext cx="45" cy="1"/>
            </a:xfrm>
            <a:custGeom>
              <a:avLst/>
              <a:gdLst>
                <a:gd name="T0" fmla="*/ 0 w 90"/>
                <a:gd name="T1" fmla="*/ 1 h 2"/>
                <a:gd name="T2" fmla="*/ 23 w 90"/>
                <a:gd name="T3" fmla="*/ 0 h 2"/>
                <a:gd name="T4" fmla="*/ 0 w 90"/>
                <a:gd name="T5" fmla="*/ 1 h 2"/>
                <a:gd name="T6" fmla="*/ 0 60000 65536"/>
                <a:gd name="T7" fmla="*/ 0 60000 65536"/>
                <a:gd name="T8" fmla="*/ 0 60000 65536"/>
                <a:gd name="T9" fmla="*/ 0 w 90"/>
                <a:gd name="T10" fmla="*/ 0 h 2"/>
                <a:gd name="T11" fmla="*/ 90 w 9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2">
                  <a:moveTo>
                    <a:pt x="0" y="2"/>
                  </a:moveTo>
                  <a:lnTo>
                    <a:pt x="9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7" name="Freeform 42"/>
            <p:cNvSpPr>
              <a:spLocks/>
            </p:cNvSpPr>
            <p:nvPr/>
          </p:nvSpPr>
          <p:spPr bwMode="auto">
            <a:xfrm>
              <a:off x="361" y="138"/>
              <a:ext cx="2" cy="5"/>
            </a:xfrm>
            <a:custGeom>
              <a:avLst/>
              <a:gdLst>
                <a:gd name="T0" fmla="*/ 1 w 5"/>
                <a:gd name="T1" fmla="*/ 0 h 12"/>
                <a:gd name="T2" fmla="*/ 0 w 5"/>
                <a:gd name="T3" fmla="*/ 0 h 12"/>
                <a:gd name="T4" fmla="*/ 0 w 5"/>
                <a:gd name="T5" fmla="*/ 1 h 12"/>
                <a:gd name="T6" fmla="*/ 0 w 5"/>
                <a:gd name="T7" fmla="*/ 2 h 12"/>
                <a:gd name="T8" fmla="*/ 1 w 5"/>
                <a:gd name="T9" fmla="*/ 2 h 12"/>
                <a:gd name="T10" fmla="*/ 1 w 5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2"/>
                <a:gd name="T20" fmla="*/ 5 w 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2">
                  <a:moveTo>
                    <a:pt x="5" y="0"/>
                  </a:move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5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8" name="Freeform 43"/>
            <p:cNvSpPr>
              <a:spLocks/>
            </p:cNvSpPr>
            <p:nvPr/>
          </p:nvSpPr>
          <p:spPr bwMode="auto">
            <a:xfrm>
              <a:off x="363" y="137"/>
              <a:ext cx="45" cy="6"/>
            </a:xfrm>
            <a:custGeom>
              <a:avLst/>
              <a:gdLst>
                <a:gd name="T0" fmla="*/ 23 w 90"/>
                <a:gd name="T1" fmla="*/ 2 h 12"/>
                <a:gd name="T2" fmla="*/ 23 w 90"/>
                <a:gd name="T3" fmla="*/ 0 h 12"/>
                <a:gd name="T4" fmla="*/ 0 w 90"/>
                <a:gd name="T5" fmla="*/ 1 h 12"/>
                <a:gd name="T6" fmla="*/ 0 w 90"/>
                <a:gd name="T7" fmla="*/ 3 h 12"/>
                <a:gd name="T8" fmla="*/ 23 w 90"/>
                <a:gd name="T9" fmla="*/ 3 h 12"/>
                <a:gd name="T10" fmla="*/ 23 w 90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12"/>
                <a:gd name="T20" fmla="*/ 90 w 9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12">
                  <a:moveTo>
                    <a:pt x="90" y="5"/>
                  </a:moveTo>
                  <a:lnTo>
                    <a:pt x="90" y="0"/>
                  </a:lnTo>
                  <a:lnTo>
                    <a:pt x="0" y="2"/>
                  </a:lnTo>
                  <a:lnTo>
                    <a:pt x="0" y="12"/>
                  </a:lnTo>
                  <a:lnTo>
                    <a:pt x="90" y="9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59" name="Freeform 44"/>
            <p:cNvSpPr>
              <a:spLocks/>
            </p:cNvSpPr>
            <p:nvPr/>
          </p:nvSpPr>
          <p:spPr bwMode="auto">
            <a:xfrm>
              <a:off x="408" y="136"/>
              <a:ext cx="3" cy="6"/>
            </a:xfrm>
            <a:custGeom>
              <a:avLst/>
              <a:gdLst>
                <a:gd name="T0" fmla="*/ 0 w 6"/>
                <a:gd name="T1" fmla="*/ 3 h 11"/>
                <a:gd name="T2" fmla="*/ 1 w 6"/>
                <a:gd name="T3" fmla="*/ 3 h 11"/>
                <a:gd name="T4" fmla="*/ 2 w 6"/>
                <a:gd name="T5" fmla="*/ 2 h 11"/>
                <a:gd name="T6" fmla="*/ 1 w 6"/>
                <a:gd name="T7" fmla="*/ 1 h 11"/>
                <a:gd name="T8" fmla="*/ 0 w 6"/>
                <a:gd name="T9" fmla="*/ 0 h 11"/>
                <a:gd name="T10" fmla="*/ 0 w 6"/>
                <a:gd name="T11" fmla="*/ 3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11"/>
                  </a:moveTo>
                  <a:lnTo>
                    <a:pt x="3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0" name="Freeform 45"/>
            <p:cNvSpPr>
              <a:spLocks/>
            </p:cNvSpPr>
            <p:nvPr/>
          </p:nvSpPr>
          <p:spPr bwMode="auto">
            <a:xfrm>
              <a:off x="354" y="157"/>
              <a:ext cx="45" cy="1"/>
            </a:xfrm>
            <a:custGeom>
              <a:avLst/>
              <a:gdLst>
                <a:gd name="T0" fmla="*/ 0 w 89"/>
                <a:gd name="T1" fmla="*/ 0 h 1"/>
                <a:gd name="T2" fmla="*/ 23 w 89"/>
                <a:gd name="T3" fmla="*/ 0 h 1"/>
                <a:gd name="T4" fmla="*/ 0 w 89"/>
                <a:gd name="T5" fmla="*/ 0 h 1"/>
                <a:gd name="T6" fmla="*/ 0 60000 65536"/>
                <a:gd name="T7" fmla="*/ 0 60000 65536"/>
                <a:gd name="T8" fmla="*/ 0 60000 65536"/>
                <a:gd name="T9" fmla="*/ 0 w 89"/>
                <a:gd name="T10" fmla="*/ 0 h 1"/>
                <a:gd name="T11" fmla="*/ 89 w 8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" h="1">
                  <a:moveTo>
                    <a:pt x="0" y="0"/>
                  </a:moveTo>
                  <a:lnTo>
                    <a:pt x="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1" name="Freeform 46"/>
            <p:cNvSpPr>
              <a:spLocks/>
            </p:cNvSpPr>
            <p:nvPr/>
          </p:nvSpPr>
          <p:spPr bwMode="auto">
            <a:xfrm>
              <a:off x="351" y="154"/>
              <a:ext cx="3" cy="6"/>
            </a:xfrm>
            <a:custGeom>
              <a:avLst/>
              <a:gdLst>
                <a:gd name="T0" fmla="*/ 2 w 5"/>
                <a:gd name="T1" fmla="*/ 0 h 12"/>
                <a:gd name="T2" fmla="*/ 1 w 5"/>
                <a:gd name="T3" fmla="*/ 1 h 12"/>
                <a:gd name="T4" fmla="*/ 0 w 5"/>
                <a:gd name="T5" fmla="*/ 2 h 12"/>
                <a:gd name="T6" fmla="*/ 1 w 5"/>
                <a:gd name="T7" fmla="*/ 3 h 12"/>
                <a:gd name="T8" fmla="*/ 2 w 5"/>
                <a:gd name="T9" fmla="*/ 3 h 12"/>
                <a:gd name="T10" fmla="*/ 2 w 5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2"/>
                <a:gd name="T20" fmla="*/ 5 w 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2">
                  <a:moveTo>
                    <a:pt x="5" y="0"/>
                  </a:moveTo>
                  <a:lnTo>
                    <a:pt x="1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2" name="Freeform 47"/>
            <p:cNvSpPr>
              <a:spLocks/>
            </p:cNvSpPr>
            <p:nvPr/>
          </p:nvSpPr>
          <p:spPr bwMode="auto">
            <a:xfrm>
              <a:off x="354" y="154"/>
              <a:ext cx="45" cy="6"/>
            </a:xfrm>
            <a:custGeom>
              <a:avLst/>
              <a:gdLst>
                <a:gd name="T0" fmla="*/ 23 w 89"/>
                <a:gd name="T1" fmla="*/ 2 h 12"/>
                <a:gd name="T2" fmla="*/ 23 w 89"/>
                <a:gd name="T3" fmla="*/ 0 h 12"/>
                <a:gd name="T4" fmla="*/ 0 w 89"/>
                <a:gd name="T5" fmla="*/ 0 h 12"/>
                <a:gd name="T6" fmla="*/ 0 w 89"/>
                <a:gd name="T7" fmla="*/ 3 h 12"/>
                <a:gd name="T8" fmla="*/ 23 w 89"/>
                <a:gd name="T9" fmla="*/ 3 h 12"/>
                <a:gd name="T10" fmla="*/ 23 w 89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12"/>
                <a:gd name="T20" fmla="*/ 89 w 8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12">
                  <a:moveTo>
                    <a:pt x="89" y="6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9" y="12"/>
                  </a:lnTo>
                  <a:lnTo>
                    <a:pt x="89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3" name="Freeform 48"/>
            <p:cNvSpPr>
              <a:spLocks/>
            </p:cNvSpPr>
            <p:nvPr/>
          </p:nvSpPr>
          <p:spPr bwMode="auto">
            <a:xfrm>
              <a:off x="399" y="154"/>
              <a:ext cx="3" cy="6"/>
            </a:xfrm>
            <a:custGeom>
              <a:avLst/>
              <a:gdLst>
                <a:gd name="T0" fmla="*/ 0 w 6"/>
                <a:gd name="T1" fmla="*/ 3 h 12"/>
                <a:gd name="T2" fmla="*/ 1 w 6"/>
                <a:gd name="T3" fmla="*/ 3 h 12"/>
                <a:gd name="T4" fmla="*/ 2 w 6"/>
                <a:gd name="T5" fmla="*/ 2 h 12"/>
                <a:gd name="T6" fmla="*/ 1 w 6"/>
                <a:gd name="T7" fmla="*/ 1 h 12"/>
                <a:gd name="T8" fmla="*/ 0 w 6"/>
                <a:gd name="T9" fmla="*/ 0 h 12"/>
                <a:gd name="T10" fmla="*/ 0 w 6"/>
                <a:gd name="T11" fmla="*/ 3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0" y="12"/>
                  </a:moveTo>
                  <a:lnTo>
                    <a:pt x="4" y="10"/>
                  </a:lnTo>
                  <a:lnTo>
                    <a:pt x="6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4" name="Freeform 49"/>
            <p:cNvSpPr>
              <a:spLocks/>
            </p:cNvSpPr>
            <p:nvPr/>
          </p:nvSpPr>
          <p:spPr bwMode="auto">
            <a:xfrm>
              <a:off x="137" y="313"/>
              <a:ext cx="62" cy="74"/>
            </a:xfrm>
            <a:custGeom>
              <a:avLst/>
              <a:gdLst>
                <a:gd name="T0" fmla="*/ 24 w 125"/>
                <a:gd name="T1" fmla="*/ 0 h 147"/>
                <a:gd name="T2" fmla="*/ 31 w 125"/>
                <a:gd name="T3" fmla="*/ 5 h 147"/>
                <a:gd name="T4" fmla="*/ 5 w 125"/>
                <a:gd name="T5" fmla="*/ 37 h 147"/>
                <a:gd name="T6" fmla="*/ 3 w 125"/>
                <a:gd name="T7" fmla="*/ 37 h 147"/>
                <a:gd name="T8" fmla="*/ 1 w 125"/>
                <a:gd name="T9" fmla="*/ 36 h 147"/>
                <a:gd name="T10" fmla="*/ 0 w 125"/>
                <a:gd name="T11" fmla="*/ 35 h 147"/>
                <a:gd name="T12" fmla="*/ 0 w 125"/>
                <a:gd name="T13" fmla="*/ 33 h 147"/>
                <a:gd name="T14" fmla="*/ 1 w 125"/>
                <a:gd name="T15" fmla="*/ 31 h 147"/>
                <a:gd name="T16" fmla="*/ 4 w 125"/>
                <a:gd name="T17" fmla="*/ 27 h 147"/>
                <a:gd name="T18" fmla="*/ 8 w 125"/>
                <a:gd name="T19" fmla="*/ 21 h 147"/>
                <a:gd name="T20" fmla="*/ 12 w 125"/>
                <a:gd name="T21" fmla="*/ 16 h 147"/>
                <a:gd name="T22" fmla="*/ 16 w 125"/>
                <a:gd name="T23" fmla="*/ 10 h 147"/>
                <a:gd name="T24" fmla="*/ 20 w 125"/>
                <a:gd name="T25" fmla="*/ 5 h 147"/>
                <a:gd name="T26" fmla="*/ 23 w 125"/>
                <a:gd name="T27" fmla="*/ 1 h 147"/>
                <a:gd name="T28" fmla="*/ 24 w 125"/>
                <a:gd name="T29" fmla="*/ 0 h 1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5"/>
                <a:gd name="T46" fmla="*/ 0 h 147"/>
                <a:gd name="T47" fmla="*/ 125 w 125"/>
                <a:gd name="T48" fmla="*/ 147 h 1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5" h="147">
                  <a:moveTo>
                    <a:pt x="97" y="0"/>
                  </a:moveTo>
                  <a:lnTo>
                    <a:pt x="125" y="19"/>
                  </a:lnTo>
                  <a:lnTo>
                    <a:pt x="22" y="147"/>
                  </a:lnTo>
                  <a:lnTo>
                    <a:pt x="13" y="147"/>
                  </a:lnTo>
                  <a:lnTo>
                    <a:pt x="5" y="144"/>
                  </a:lnTo>
                  <a:lnTo>
                    <a:pt x="0" y="138"/>
                  </a:lnTo>
                  <a:lnTo>
                    <a:pt x="0" y="130"/>
                  </a:lnTo>
                  <a:lnTo>
                    <a:pt x="5" y="121"/>
                  </a:lnTo>
                  <a:lnTo>
                    <a:pt x="16" y="105"/>
                  </a:lnTo>
                  <a:lnTo>
                    <a:pt x="32" y="84"/>
                  </a:lnTo>
                  <a:lnTo>
                    <a:pt x="50" y="61"/>
                  </a:lnTo>
                  <a:lnTo>
                    <a:pt x="67" y="38"/>
                  </a:lnTo>
                  <a:lnTo>
                    <a:pt x="82" y="18"/>
                  </a:lnTo>
                  <a:lnTo>
                    <a:pt x="94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EB5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5" name="Freeform 50"/>
            <p:cNvSpPr>
              <a:spLocks/>
            </p:cNvSpPr>
            <p:nvPr/>
          </p:nvSpPr>
          <p:spPr bwMode="auto">
            <a:xfrm>
              <a:off x="137" y="313"/>
              <a:ext cx="62" cy="74"/>
            </a:xfrm>
            <a:custGeom>
              <a:avLst/>
              <a:gdLst>
                <a:gd name="T0" fmla="*/ 24 w 125"/>
                <a:gd name="T1" fmla="*/ 0 h 147"/>
                <a:gd name="T2" fmla="*/ 31 w 125"/>
                <a:gd name="T3" fmla="*/ 5 h 147"/>
                <a:gd name="T4" fmla="*/ 5 w 125"/>
                <a:gd name="T5" fmla="*/ 37 h 147"/>
                <a:gd name="T6" fmla="*/ 5 w 125"/>
                <a:gd name="T7" fmla="*/ 37 h 147"/>
                <a:gd name="T8" fmla="*/ 3 w 125"/>
                <a:gd name="T9" fmla="*/ 37 h 147"/>
                <a:gd name="T10" fmla="*/ 1 w 125"/>
                <a:gd name="T11" fmla="*/ 36 h 147"/>
                <a:gd name="T12" fmla="*/ 0 w 125"/>
                <a:gd name="T13" fmla="*/ 35 h 147"/>
                <a:gd name="T14" fmla="*/ 0 w 125"/>
                <a:gd name="T15" fmla="*/ 33 h 147"/>
                <a:gd name="T16" fmla="*/ 0 w 125"/>
                <a:gd name="T17" fmla="*/ 33 h 147"/>
                <a:gd name="T18" fmla="*/ 1 w 125"/>
                <a:gd name="T19" fmla="*/ 31 h 147"/>
                <a:gd name="T20" fmla="*/ 4 w 125"/>
                <a:gd name="T21" fmla="*/ 27 h 147"/>
                <a:gd name="T22" fmla="*/ 8 w 125"/>
                <a:gd name="T23" fmla="*/ 21 h 147"/>
                <a:gd name="T24" fmla="*/ 12 w 125"/>
                <a:gd name="T25" fmla="*/ 16 h 147"/>
                <a:gd name="T26" fmla="*/ 16 w 125"/>
                <a:gd name="T27" fmla="*/ 10 h 147"/>
                <a:gd name="T28" fmla="*/ 20 w 125"/>
                <a:gd name="T29" fmla="*/ 5 h 147"/>
                <a:gd name="T30" fmla="*/ 23 w 125"/>
                <a:gd name="T31" fmla="*/ 1 h 147"/>
                <a:gd name="T32" fmla="*/ 24 w 125"/>
                <a:gd name="T33" fmla="*/ 0 h 1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5"/>
                <a:gd name="T52" fmla="*/ 0 h 147"/>
                <a:gd name="T53" fmla="*/ 125 w 125"/>
                <a:gd name="T54" fmla="*/ 147 h 1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5" h="147">
                  <a:moveTo>
                    <a:pt x="97" y="0"/>
                  </a:moveTo>
                  <a:lnTo>
                    <a:pt x="125" y="19"/>
                  </a:lnTo>
                  <a:lnTo>
                    <a:pt x="22" y="147"/>
                  </a:lnTo>
                  <a:lnTo>
                    <a:pt x="13" y="147"/>
                  </a:lnTo>
                  <a:lnTo>
                    <a:pt x="5" y="144"/>
                  </a:lnTo>
                  <a:lnTo>
                    <a:pt x="0" y="138"/>
                  </a:lnTo>
                  <a:lnTo>
                    <a:pt x="0" y="130"/>
                  </a:lnTo>
                  <a:lnTo>
                    <a:pt x="5" y="121"/>
                  </a:lnTo>
                  <a:lnTo>
                    <a:pt x="16" y="105"/>
                  </a:lnTo>
                  <a:lnTo>
                    <a:pt x="32" y="84"/>
                  </a:lnTo>
                  <a:lnTo>
                    <a:pt x="50" y="61"/>
                  </a:lnTo>
                  <a:lnTo>
                    <a:pt x="67" y="38"/>
                  </a:lnTo>
                  <a:lnTo>
                    <a:pt x="82" y="18"/>
                  </a:lnTo>
                  <a:lnTo>
                    <a:pt x="94" y="4"/>
                  </a:lnTo>
                  <a:lnTo>
                    <a:pt x="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6" name="Freeform 51"/>
            <p:cNvSpPr>
              <a:spLocks/>
            </p:cNvSpPr>
            <p:nvPr/>
          </p:nvSpPr>
          <p:spPr bwMode="auto">
            <a:xfrm>
              <a:off x="175" y="256"/>
              <a:ext cx="83" cy="75"/>
            </a:xfrm>
            <a:custGeom>
              <a:avLst/>
              <a:gdLst>
                <a:gd name="T0" fmla="*/ 11 w 166"/>
                <a:gd name="T1" fmla="*/ 0 h 148"/>
                <a:gd name="T2" fmla="*/ 9 w 166"/>
                <a:gd name="T3" fmla="*/ 3 h 148"/>
                <a:gd name="T4" fmla="*/ 6 w 166"/>
                <a:gd name="T5" fmla="*/ 7 h 148"/>
                <a:gd name="T6" fmla="*/ 3 w 166"/>
                <a:gd name="T7" fmla="*/ 12 h 148"/>
                <a:gd name="T8" fmla="*/ 1 w 166"/>
                <a:gd name="T9" fmla="*/ 16 h 148"/>
                <a:gd name="T10" fmla="*/ 1 w 166"/>
                <a:gd name="T11" fmla="*/ 22 h 148"/>
                <a:gd name="T12" fmla="*/ 0 w 166"/>
                <a:gd name="T13" fmla="*/ 26 h 148"/>
                <a:gd name="T14" fmla="*/ 1 w 166"/>
                <a:gd name="T15" fmla="*/ 31 h 148"/>
                <a:gd name="T16" fmla="*/ 5 w 166"/>
                <a:gd name="T17" fmla="*/ 34 h 148"/>
                <a:gd name="T18" fmla="*/ 10 w 166"/>
                <a:gd name="T19" fmla="*/ 38 h 148"/>
                <a:gd name="T20" fmla="*/ 17 w 166"/>
                <a:gd name="T21" fmla="*/ 38 h 148"/>
                <a:gd name="T22" fmla="*/ 22 w 166"/>
                <a:gd name="T23" fmla="*/ 36 h 148"/>
                <a:gd name="T24" fmla="*/ 28 w 166"/>
                <a:gd name="T25" fmla="*/ 34 h 148"/>
                <a:gd name="T26" fmla="*/ 34 w 166"/>
                <a:gd name="T27" fmla="*/ 31 h 148"/>
                <a:gd name="T28" fmla="*/ 38 w 166"/>
                <a:gd name="T29" fmla="*/ 27 h 148"/>
                <a:gd name="T30" fmla="*/ 41 w 166"/>
                <a:gd name="T31" fmla="*/ 24 h 148"/>
                <a:gd name="T32" fmla="*/ 42 w 166"/>
                <a:gd name="T33" fmla="*/ 23 h 148"/>
                <a:gd name="T34" fmla="*/ 39 w 166"/>
                <a:gd name="T35" fmla="*/ 23 h 148"/>
                <a:gd name="T36" fmla="*/ 34 w 166"/>
                <a:gd name="T37" fmla="*/ 23 h 148"/>
                <a:gd name="T38" fmla="*/ 29 w 166"/>
                <a:gd name="T39" fmla="*/ 22 h 148"/>
                <a:gd name="T40" fmla="*/ 24 w 166"/>
                <a:gd name="T41" fmla="*/ 20 h 148"/>
                <a:gd name="T42" fmla="*/ 20 w 166"/>
                <a:gd name="T43" fmla="*/ 18 h 148"/>
                <a:gd name="T44" fmla="*/ 15 w 166"/>
                <a:gd name="T45" fmla="*/ 14 h 148"/>
                <a:gd name="T46" fmla="*/ 12 w 166"/>
                <a:gd name="T47" fmla="*/ 8 h 148"/>
                <a:gd name="T48" fmla="*/ 11 w 166"/>
                <a:gd name="T49" fmla="*/ 0 h 1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48"/>
                <a:gd name="T77" fmla="*/ 166 w 166"/>
                <a:gd name="T78" fmla="*/ 148 h 1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48">
                  <a:moveTo>
                    <a:pt x="44" y="0"/>
                  </a:moveTo>
                  <a:lnTo>
                    <a:pt x="35" y="11"/>
                  </a:lnTo>
                  <a:lnTo>
                    <a:pt x="24" y="27"/>
                  </a:lnTo>
                  <a:lnTo>
                    <a:pt x="15" y="45"/>
                  </a:lnTo>
                  <a:lnTo>
                    <a:pt x="7" y="64"/>
                  </a:lnTo>
                  <a:lnTo>
                    <a:pt x="1" y="84"/>
                  </a:lnTo>
                  <a:lnTo>
                    <a:pt x="0" y="103"/>
                  </a:lnTo>
                  <a:lnTo>
                    <a:pt x="6" y="121"/>
                  </a:lnTo>
                  <a:lnTo>
                    <a:pt x="17" y="135"/>
                  </a:lnTo>
                  <a:lnTo>
                    <a:pt x="42" y="147"/>
                  </a:lnTo>
                  <a:lnTo>
                    <a:pt x="67" y="148"/>
                  </a:lnTo>
                  <a:lnTo>
                    <a:pt x="91" y="143"/>
                  </a:lnTo>
                  <a:lnTo>
                    <a:pt x="114" y="132"/>
                  </a:lnTo>
                  <a:lnTo>
                    <a:pt x="134" y="120"/>
                  </a:lnTo>
                  <a:lnTo>
                    <a:pt x="150" y="106"/>
                  </a:lnTo>
                  <a:lnTo>
                    <a:pt x="161" y="95"/>
                  </a:lnTo>
                  <a:lnTo>
                    <a:pt x="166" y="90"/>
                  </a:lnTo>
                  <a:lnTo>
                    <a:pt x="153" y="90"/>
                  </a:lnTo>
                  <a:lnTo>
                    <a:pt x="136" y="88"/>
                  </a:lnTo>
                  <a:lnTo>
                    <a:pt x="118" y="86"/>
                  </a:lnTo>
                  <a:lnTo>
                    <a:pt x="98" y="79"/>
                  </a:lnTo>
                  <a:lnTo>
                    <a:pt x="80" y="69"/>
                  </a:lnTo>
                  <a:lnTo>
                    <a:pt x="63" y="54"/>
                  </a:lnTo>
                  <a:lnTo>
                    <a:pt x="51" y="3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EB5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7" name="Freeform 52"/>
            <p:cNvSpPr>
              <a:spLocks/>
            </p:cNvSpPr>
            <p:nvPr/>
          </p:nvSpPr>
          <p:spPr bwMode="auto">
            <a:xfrm>
              <a:off x="172" y="255"/>
              <a:ext cx="26" cy="71"/>
            </a:xfrm>
            <a:custGeom>
              <a:avLst/>
              <a:gdLst>
                <a:gd name="T0" fmla="*/ 7 w 52"/>
                <a:gd name="T1" fmla="*/ 34 h 142"/>
                <a:gd name="T2" fmla="*/ 7 w 52"/>
                <a:gd name="T3" fmla="*/ 34 h 142"/>
                <a:gd name="T4" fmla="*/ 3 w 52"/>
                <a:gd name="T5" fmla="*/ 30 h 142"/>
                <a:gd name="T6" fmla="*/ 3 w 52"/>
                <a:gd name="T7" fmla="*/ 26 h 142"/>
                <a:gd name="T8" fmla="*/ 3 w 52"/>
                <a:gd name="T9" fmla="*/ 22 h 142"/>
                <a:gd name="T10" fmla="*/ 5 w 52"/>
                <a:gd name="T11" fmla="*/ 18 h 142"/>
                <a:gd name="T12" fmla="*/ 7 w 52"/>
                <a:gd name="T13" fmla="*/ 12 h 142"/>
                <a:gd name="T14" fmla="*/ 9 w 52"/>
                <a:gd name="T15" fmla="*/ 9 h 142"/>
                <a:gd name="T16" fmla="*/ 11 w 52"/>
                <a:gd name="T17" fmla="*/ 4 h 142"/>
                <a:gd name="T18" fmla="*/ 13 w 52"/>
                <a:gd name="T19" fmla="*/ 1 h 142"/>
                <a:gd name="T20" fmla="*/ 12 w 52"/>
                <a:gd name="T21" fmla="*/ 0 h 142"/>
                <a:gd name="T22" fmla="*/ 9 w 52"/>
                <a:gd name="T23" fmla="*/ 3 h 142"/>
                <a:gd name="T24" fmla="*/ 7 w 52"/>
                <a:gd name="T25" fmla="*/ 7 h 142"/>
                <a:gd name="T26" fmla="*/ 3 w 52"/>
                <a:gd name="T27" fmla="*/ 11 h 142"/>
                <a:gd name="T28" fmla="*/ 2 w 52"/>
                <a:gd name="T29" fmla="*/ 17 h 142"/>
                <a:gd name="T30" fmla="*/ 1 w 52"/>
                <a:gd name="T31" fmla="*/ 22 h 142"/>
                <a:gd name="T32" fmla="*/ 0 w 52"/>
                <a:gd name="T33" fmla="*/ 26 h 142"/>
                <a:gd name="T34" fmla="*/ 2 w 52"/>
                <a:gd name="T35" fmla="*/ 31 h 142"/>
                <a:gd name="T36" fmla="*/ 5 w 52"/>
                <a:gd name="T37" fmla="*/ 36 h 142"/>
                <a:gd name="T38" fmla="*/ 5 w 52"/>
                <a:gd name="T39" fmla="*/ 36 h 142"/>
                <a:gd name="T40" fmla="*/ 7 w 52"/>
                <a:gd name="T41" fmla="*/ 34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142"/>
                <a:gd name="T65" fmla="*/ 52 w 52"/>
                <a:gd name="T66" fmla="*/ 142 h 1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142">
                  <a:moveTo>
                    <a:pt x="26" y="135"/>
                  </a:moveTo>
                  <a:lnTo>
                    <a:pt x="26" y="135"/>
                  </a:lnTo>
                  <a:lnTo>
                    <a:pt x="15" y="122"/>
                  </a:lnTo>
                  <a:lnTo>
                    <a:pt x="10" y="107"/>
                  </a:lnTo>
                  <a:lnTo>
                    <a:pt x="11" y="88"/>
                  </a:lnTo>
                  <a:lnTo>
                    <a:pt x="17" y="69"/>
                  </a:lnTo>
                  <a:lnTo>
                    <a:pt x="25" y="51"/>
                  </a:lnTo>
                  <a:lnTo>
                    <a:pt x="34" y="34"/>
                  </a:lnTo>
                  <a:lnTo>
                    <a:pt x="44" y="18"/>
                  </a:lnTo>
                  <a:lnTo>
                    <a:pt x="52" y="7"/>
                  </a:lnTo>
                  <a:lnTo>
                    <a:pt x="45" y="0"/>
                  </a:lnTo>
                  <a:lnTo>
                    <a:pt x="35" y="13"/>
                  </a:lnTo>
                  <a:lnTo>
                    <a:pt x="25" y="29"/>
                  </a:lnTo>
                  <a:lnTo>
                    <a:pt x="15" y="46"/>
                  </a:lnTo>
                  <a:lnTo>
                    <a:pt x="7" y="67"/>
                  </a:lnTo>
                  <a:lnTo>
                    <a:pt x="2" y="88"/>
                  </a:lnTo>
                  <a:lnTo>
                    <a:pt x="0" y="107"/>
                  </a:lnTo>
                  <a:lnTo>
                    <a:pt x="6" y="127"/>
                  </a:lnTo>
                  <a:lnTo>
                    <a:pt x="19" y="142"/>
                  </a:lnTo>
                  <a:lnTo>
                    <a:pt x="26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8" name="Freeform 53"/>
            <p:cNvSpPr>
              <a:spLocks/>
            </p:cNvSpPr>
            <p:nvPr/>
          </p:nvSpPr>
          <p:spPr bwMode="auto">
            <a:xfrm>
              <a:off x="181" y="299"/>
              <a:ext cx="79" cy="34"/>
            </a:xfrm>
            <a:custGeom>
              <a:avLst/>
              <a:gdLst>
                <a:gd name="T0" fmla="*/ 38 w 157"/>
                <a:gd name="T1" fmla="*/ 2 h 68"/>
                <a:gd name="T2" fmla="*/ 37 w 157"/>
                <a:gd name="T3" fmla="*/ 1 h 68"/>
                <a:gd name="T4" fmla="*/ 36 w 157"/>
                <a:gd name="T5" fmla="*/ 1 h 68"/>
                <a:gd name="T6" fmla="*/ 33 w 157"/>
                <a:gd name="T7" fmla="*/ 4 h 68"/>
                <a:gd name="T8" fmla="*/ 30 w 157"/>
                <a:gd name="T9" fmla="*/ 7 h 68"/>
                <a:gd name="T10" fmla="*/ 25 w 157"/>
                <a:gd name="T11" fmla="*/ 10 h 68"/>
                <a:gd name="T12" fmla="*/ 19 w 157"/>
                <a:gd name="T13" fmla="*/ 13 h 68"/>
                <a:gd name="T14" fmla="*/ 14 w 157"/>
                <a:gd name="T15" fmla="*/ 14 h 68"/>
                <a:gd name="T16" fmla="*/ 8 w 157"/>
                <a:gd name="T17" fmla="*/ 14 h 68"/>
                <a:gd name="T18" fmla="*/ 2 w 157"/>
                <a:gd name="T19" fmla="*/ 11 h 68"/>
                <a:gd name="T20" fmla="*/ 0 w 157"/>
                <a:gd name="T21" fmla="*/ 13 h 68"/>
                <a:gd name="T22" fmla="*/ 7 w 157"/>
                <a:gd name="T23" fmla="*/ 17 h 68"/>
                <a:gd name="T24" fmla="*/ 14 w 157"/>
                <a:gd name="T25" fmla="*/ 17 h 68"/>
                <a:gd name="T26" fmla="*/ 20 w 157"/>
                <a:gd name="T27" fmla="*/ 15 h 68"/>
                <a:gd name="T28" fmla="*/ 26 w 157"/>
                <a:gd name="T29" fmla="*/ 13 h 68"/>
                <a:gd name="T30" fmla="*/ 31 w 157"/>
                <a:gd name="T31" fmla="*/ 9 h 68"/>
                <a:gd name="T32" fmla="*/ 35 w 157"/>
                <a:gd name="T33" fmla="*/ 6 h 68"/>
                <a:gd name="T34" fmla="*/ 38 w 157"/>
                <a:gd name="T35" fmla="*/ 3 h 68"/>
                <a:gd name="T36" fmla="*/ 40 w 157"/>
                <a:gd name="T37" fmla="*/ 1 h 68"/>
                <a:gd name="T38" fmla="*/ 38 w 157"/>
                <a:gd name="T39" fmla="*/ 0 h 68"/>
                <a:gd name="T40" fmla="*/ 40 w 157"/>
                <a:gd name="T41" fmla="*/ 1 h 68"/>
                <a:gd name="T42" fmla="*/ 40 w 157"/>
                <a:gd name="T43" fmla="*/ 1 h 68"/>
                <a:gd name="T44" fmla="*/ 39 w 157"/>
                <a:gd name="T45" fmla="*/ 0 h 68"/>
                <a:gd name="T46" fmla="*/ 38 w 157"/>
                <a:gd name="T47" fmla="*/ 0 h 68"/>
                <a:gd name="T48" fmla="*/ 37 w 157"/>
                <a:gd name="T49" fmla="*/ 1 h 68"/>
                <a:gd name="T50" fmla="*/ 38 w 157"/>
                <a:gd name="T51" fmla="*/ 2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7"/>
                <a:gd name="T79" fmla="*/ 0 h 68"/>
                <a:gd name="T80" fmla="*/ 157 w 157"/>
                <a:gd name="T81" fmla="*/ 68 h 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7" h="68">
                  <a:moveTo>
                    <a:pt x="152" y="9"/>
                  </a:moveTo>
                  <a:lnTo>
                    <a:pt x="147" y="2"/>
                  </a:lnTo>
                  <a:lnTo>
                    <a:pt x="144" y="7"/>
                  </a:lnTo>
                  <a:lnTo>
                    <a:pt x="132" y="17"/>
                  </a:lnTo>
                  <a:lnTo>
                    <a:pt x="117" y="30"/>
                  </a:lnTo>
                  <a:lnTo>
                    <a:pt x="98" y="43"/>
                  </a:lnTo>
                  <a:lnTo>
                    <a:pt x="76" y="53"/>
                  </a:lnTo>
                  <a:lnTo>
                    <a:pt x="53" y="59"/>
                  </a:lnTo>
                  <a:lnTo>
                    <a:pt x="29" y="58"/>
                  </a:lnTo>
                  <a:lnTo>
                    <a:pt x="7" y="46"/>
                  </a:lnTo>
                  <a:lnTo>
                    <a:pt x="0" y="53"/>
                  </a:lnTo>
                  <a:lnTo>
                    <a:pt x="26" y="67"/>
                  </a:lnTo>
                  <a:lnTo>
                    <a:pt x="53" y="68"/>
                  </a:lnTo>
                  <a:lnTo>
                    <a:pt x="78" y="62"/>
                  </a:lnTo>
                  <a:lnTo>
                    <a:pt x="102" y="52"/>
                  </a:lnTo>
                  <a:lnTo>
                    <a:pt x="122" y="39"/>
                  </a:lnTo>
                  <a:lnTo>
                    <a:pt x="139" y="24"/>
                  </a:lnTo>
                  <a:lnTo>
                    <a:pt x="151" y="14"/>
                  </a:lnTo>
                  <a:lnTo>
                    <a:pt x="157" y="7"/>
                  </a:lnTo>
                  <a:lnTo>
                    <a:pt x="152" y="0"/>
                  </a:lnTo>
                  <a:lnTo>
                    <a:pt x="157" y="7"/>
                  </a:lnTo>
                  <a:lnTo>
                    <a:pt x="157" y="3"/>
                  </a:lnTo>
                  <a:lnTo>
                    <a:pt x="154" y="0"/>
                  </a:lnTo>
                  <a:lnTo>
                    <a:pt x="150" y="0"/>
                  </a:lnTo>
                  <a:lnTo>
                    <a:pt x="147" y="2"/>
                  </a:lnTo>
                  <a:lnTo>
                    <a:pt x="152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69" name="Freeform 54"/>
            <p:cNvSpPr>
              <a:spLocks/>
            </p:cNvSpPr>
            <p:nvPr/>
          </p:nvSpPr>
          <p:spPr bwMode="auto">
            <a:xfrm>
              <a:off x="194" y="254"/>
              <a:ext cx="64" cy="50"/>
            </a:xfrm>
            <a:custGeom>
              <a:avLst/>
              <a:gdLst>
                <a:gd name="T0" fmla="*/ 2 w 127"/>
                <a:gd name="T1" fmla="*/ 2 h 100"/>
                <a:gd name="T2" fmla="*/ 0 w 127"/>
                <a:gd name="T3" fmla="*/ 2 h 100"/>
                <a:gd name="T4" fmla="*/ 2 w 127"/>
                <a:gd name="T5" fmla="*/ 10 h 100"/>
                <a:gd name="T6" fmla="*/ 6 w 127"/>
                <a:gd name="T7" fmla="*/ 15 h 100"/>
                <a:gd name="T8" fmla="*/ 10 w 127"/>
                <a:gd name="T9" fmla="*/ 20 h 100"/>
                <a:gd name="T10" fmla="*/ 15 w 127"/>
                <a:gd name="T11" fmla="*/ 23 h 100"/>
                <a:gd name="T12" fmla="*/ 20 w 127"/>
                <a:gd name="T13" fmla="*/ 24 h 100"/>
                <a:gd name="T14" fmla="*/ 25 w 127"/>
                <a:gd name="T15" fmla="*/ 25 h 100"/>
                <a:gd name="T16" fmla="*/ 29 w 127"/>
                <a:gd name="T17" fmla="*/ 25 h 100"/>
                <a:gd name="T18" fmla="*/ 32 w 127"/>
                <a:gd name="T19" fmla="*/ 25 h 100"/>
                <a:gd name="T20" fmla="*/ 32 w 127"/>
                <a:gd name="T21" fmla="*/ 23 h 100"/>
                <a:gd name="T22" fmla="*/ 29 w 127"/>
                <a:gd name="T23" fmla="*/ 23 h 100"/>
                <a:gd name="T24" fmla="*/ 25 w 127"/>
                <a:gd name="T25" fmla="*/ 23 h 100"/>
                <a:gd name="T26" fmla="*/ 20 w 127"/>
                <a:gd name="T27" fmla="*/ 22 h 100"/>
                <a:gd name="T28" fmla="*/ 16 w 127"/>
                <a:gd name="T29" fmla="*/ 20 h 100"/>
                <a:gd name="T30" fmla="*/ 11 w 127"/>
                <a:gd name="T31" fmla="*/ 18 h 100"/>
                <a:gd name="T32" fmla="*/ 7 w 127"/>
                <a:gd name="T33" fmla="*/ 13 h 100"/>
                <a:gd name="T34" fmla="*/ 4 w 127"/>
                <a:gd name="T35" fmla="*/ 9 h 100"/>
                <a:gd name="T36" fmla="*/ 3 w 127"/>
                <a:gd name="T37" fmla="*/ 2 h 100"/>
                <a:gd name="T38" fmla="*/ 1 w 127"/>
                <a:gd name="T39" fmla="*/ 1 h 100"/>
                <a:gd name="T40" fmla="*/ 3 w 127"/>
                <a:gd name="T41" fmla="*/ 2 h 100"/>
                <a:gd name="T42" fmla="*/ 2 w 127"/>
                <a:gd name="T43" fmla="*/ 1 h 100"/>
                <a:gd name="T44" fmla="*/ 2 w 127"/>
                <a:gd name="T45" fmla="*/ 0 h 100"/>
                <a:gd name="T46" fmla="*/ 1 w 127"/>
                <a:gd name="T47" fmla="*/ 1 h 100"/>
                <a:gd name="T48" fmla="*/ 0 w 127"/>
                <a:gd name="T49" fmla="*/ 2 h 100"/>
                <a:gd name="T50" fmla="*/ 2 w 127"/>
                <a:gd name="T51" fmla="*/ 2 h 1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7"/>
                <a:gd name="T79" fmla="*/ 0 h 100"/>
                <a:gd name="T80" fmla="*/ 127 w 127"/>
                <a:gd name="T81" fmla="*/ 100 h 1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7" h="100">
                  <a:moveTo>
                    <a:pt x="8" y="8"/>
                  </a:moveTo>
                  <a:lnTo>
                    <a:pt x="0" y="5"/>
                  </a:lnTo>
                  <a:lnTo>
                    <a:pt x="7" y="37"/>
                  </a:lnTo>
                  <a:lnTo>
                    <a:pt x="21" y="62"/>
                  </a:lnTo>
                  <a:lnTo>
                    <a:pt x="38" y="78"/>
                  </a:lnTo>
                  <a:lnTo>
                    <a:pt x="57" y="89"/>
                  </a:lnTo>
                  <a:lnTo>
                    <a:pt x="77" y="96"/>
                  </a:lnTo>
                  <a:lnTo>
                    <a:pt x="97" y="98"/>
                  </a:lnTo>
                  <a:lnTo>
                    <a:pt x="114" y="100"/>
                  </a:lnTo>
                  <a:lnTo>
                    <a:pt x="127" y="99"/>
                  </a:lnTo>
                  <a:lnTo>
                    <a:pt x="127" y="90"/>
                  </a:lnTo>
                  <a:lnTo>
                    <a:pt x="114" y="89"/>
                  </a:lnTo>
                  <a:lnTo>
                    <a:pt x="97" y="89"/>
                  </a:lnTo>
                  <a:lnTo>
                    <a:pt x="80" y="87"/>
                  </a:lnTo>
                  <a:lnTo>
                    <a:pt x="61" y="80"/>
                  </a:lnTo>
                  <a:lnTo>
                    <a:pt x="43" y="69"/>
                  </a:lnTo>
                  <a:lnTo>
                    <a:pt x="28" y="55"/>
                  </a:lnTo>
                  <a:lnTo>
                    <a:pt x="16" y="35"/>
                  </a:lnTo>
                  <a:lnTo>
                    <a:pt x="10" y="5"/>
                  </a:lnTo>
                  <a:lnTo>
                    <a:pt x="1" y="1"/>
                  </a:lnTo>
                  <a:lnTo>
                    <a:pt x="10" y="5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0" name="Freeform 55"/>
            <p:cNvSpPr>
              <a:spLocks/>
            </p:cNvSpPr>
            <p:nvPr/>
          </p:nvSpPr>
          <p:spPr bwMode="auto">
            <a:xfrm>
              <a:off x="278" y="107"/>
              <a:ext cx="83" cy="111"/>
            </a:xfrm>
            <a:custGeom>
              <a:avLst/>
              <a:gdLst>
                <a:gd name="T0" fmla="*/ 42 w 166"/>
                <a:gd name="T1" fmla="*/ 0 h 223"/>
                <a:gd name="T2" fmla="*/ 0 w 166"/>
                <a:gd name="T3" fmla="*/ 51 h 223"/>
                <a:gd name="T4" fmla="*/ 1 w 166"/>
                <a:gd name="T5" fmla="*/ 52 h 223"/>
                <a:gd name="T6" fmla="*/ 1 w 166"/>
                <a:gd name="T7" fmla="*/ 54 h 223"/>
                <a:gd name="T8" fmla="*/ 3 w 166"/>
                <a:gd name="T9" fmla="*/ 55 h 223"/>
                <a:gd name="T10" fmla="*/ 5 w 166"/>
                <a:gd name="T11" fmla="*/ 55 h 223"/>
                <a:gd name="T12" fmla="*/ 7 w 166"/>
                <a:gd name="T13" fmla="*/ 52 h 223"/>
                <a:gd name="T14" fmla="*/ 12 w 166"/>
                <a:gd name="T15" fmla="*/ 46 h 223"/>
                <a:gd name="T16" fmla="*/ 19 w 166"/>
                <a:gd name="T17" fmla="*/ 38 h 223"/>
                <a:gd name="T18" fmla="*/ 24 w 166"/>
                <a:gd name="T19" fmla="*/ 29 h 223"/>
                <a:gd name="T20" fmla="*/ 31 w 166"/>
                <a:gd name="T21" fmla="*/ 20 h 223"/>
                <a:gd name="T22" fmla="*/ 36 w 166"/>
                <a:gd name="T23" fmla="*/ 12 h 223"/>
                <a:gd name="T24" fmla="*/ 40 w 166"/>
                <a:gd name="T25" fmla="*/ 7 h 223"/>
                <a:gd name="T26" fmla="*/ 42 w 166"/>
                <a:gd name="T27" fmla="*/ 5 h 223"/>
                <a:gd name="T28" fmla="*/ 42 w 166"/>
                <a:gd name="T29" fmla="*/ 0 h 2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6"/>
                <a:gd name="T46" fmla="*/ 0 h 223"/>
                <a:gd name="T47" fmla="*/ 166 w 166"/>
                <a:gd name="T48" fmla="*/ 223 h 2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6" h="223">
                  <a:moveTo>
                    <a:pt x="166" y="0"/>
                  </a:moveTo>
                  <a:lnTo>
                    <a:pt x="0" y="205"/>
                  </a:lnTo>
                  <a:lnTo>
                    <a:pt x="2" y="209"/>
                  </a:lnTo>
                  <a:lnTo>
                    <a:pt x="4" y="217"/>
                  </a:lnTo>
                  <a:lnTo>
                    <a:pt x="10" y="223"/>
                  </a:lnTo>
                  <a:lnTo>
                    <a:pt x="19" y="221"/>
                  </a:lnTo>
                  <a:lnTo>
                    <a:pt x="30" y="210"/>
                  </a:lnTo>
                  <a:lnTo>
                    <a:pt x="49" y="186"/>
                  </a:lnTo>
                  <a:lnTo>
                    <a:pt x="73" y="153"/>
                  </a:lnTo>
                  <a:lnTo>
                    <a:pt x="98" y="117"/>
                  </a:lnTo>
                  <a:lnTo>
                    <a:pt x="124" y="81"/>
                  </a:lnTo>
                  <a:lnTo>
                    <a:pt x="144" y="50"/>
                  </a:lnTo>
                  <a:lnTo>
                    <a:pt x="159" y="28"/>
                  </a:lnTo>
                  <a:lnTo>
                    <a:pt x="165" y="2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BF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1" name="Freeform 56"/>
            <p:cNvSpPr>
              <a:spLocks/>
            </p:cNvSpPr>
            <p:nvPr/>
          </p:nvSpPr>
          <p:spPr bwMode="auto">
            <a:xfrm>
              <a:off x="275" y="105"/>
              <a:ext cx="88" cy="108"/>
            </a:xfrm>
            <a:custGeom>
              <a:avLst/>
              <a:gdLst>
                <a:gd name="T0" fmla="*/ 3 w 176"/>
                <a:gd name="T1" fmla="*/ 53 h 214"/>
                <a:gd name="T2" fmla="*/ 3 w 176"/>
                <a:gd name="T3" fmla="*/ 54 h 214"/>
                <a:gd name="T4" fmla="*/ 44 w 176"/>
                <a:gd name="T5" fmla="*/ 2 h 214"/>
                <a:gd name="T6" fmla="*/ 42 w 176"/>
                <a:gd name="T7" fmla="*/ 0 h 214"/>
                <a:gd name="T8" fmla="*/ 1 w 176"/>
                <a:gd name="T9" fmla="*/ 52 h 214"/>
                <a:gd name="T10" fmla="*/ 0 w 176"/>
                <a:gd name="T11" fmla="*/ 53 h 214"/>
                <a:gd name="T12" fmla="*/ 1 w 176"/>
                <a:gd name="T13" fmla="*/ 52 h 214"/>
                <a:gd name="T14" fmla="*/ 0 w 176"/>
                <a:gd name="T15" fmla="*/ 53 h 214"/>
                <a:gd name="T16" fmla="*/ 1 w 176"/>
                <a:gd name="T17" fmla="*/ 54 h 214"/>
                <a:gd name="T18" fmla="*/ 1 w 176"/>
                <a:gd name="T19" fmla="*/ 55 h 214"/>
                <a:gd name="T20" fmla="*/ 3 w 176"/>
                <a:gd name="T21" fmla="*/ 54 h 214"/>
                <a:gd name="T22" fmla="*/ 3 w 176"/>
                <a:gd name="T23" fmla="*/ 53 h 2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214"/>
                <a:gd name="T38" fmla="*/ 176 w 176"/>
                <a:gd name="T39" fmla="*/ 214 h 2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214">
                  <a:moveTo>
                    <a:pt x="11" y="208"/>
                  </a:moveTo>
                  <a:lnTo>
                    <a:pt x="10" y="212"/>
                  </a:lnTo>
                  <a:lnTo>
                    <a:pt x="176" y="7"/>
                  </a:lnTo>
                  <a:lnTo>
                    <a:pt x="167" y="0"/>
                  </a:lnTo>
                  <a:lnTo>
                    <a:pt x="1" y="205"/>
                  </a:lnTo>
                  <a:lnTo>
                    <a:pt x="0" y="208"/>
                  </a:lnTo>
                  <a:lnTo>
                    <a:pt x="1" y="205"/>
                  </a:lnTo>
                  <a:lnTo>
                    <a:pt x="0" y="209"/>
                  </a:lnTo>
                  <a:lnTo>
                    <a:pt x="2" y="213"/>
                  </a:lnTo>
                  <a:lnTo>
                    <a:pt x="7" y="214"/>
                  </a:lnTo>
                  <a:lnTo>
                    <a:pt x="10" y="212"/>
                  </a:lnTo>
                  <a:lnTo>
                    <a:pt x="11" y="2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2" name="Freeform 57"/>
            <p:cNvSpPr>
              <a:spLocks/>
            </p:cNvSpPr>
            <p:nvPr/>
          </p:nvSpPr>
          <p:spPr bwMode="auto">
            <a:xfrm>
              <a:off x="275" y="210"/>
              <a:ext cx="13" cy="11"/>
            </a:xfrm>
            <a:custGeom>
              <a:avLst/>
              <a:gdLst>
                <a:gd name="T0" fmla="*/ 6 w 26"/>
                <a:gd name="T1" fmla="*/ 3 h 23"/>
                <a:gd name="T2" fmla="*/ 6 w 26"/>
                <a:gd name="T3" fmla="*/ 3 h 23"/>
                <a:gd name="T4" fmla="*/ 4 w 26"/>
                <a:gd name="T5" fmla="*/ 3 h 23"/>
                <a:gd name="T6" fmla="*/ 3 w 26"/>
                <a:gd name="T7" fmla="*/ 2 h 23"/>
                <a:gd name="T8" fmla="*/ 3 w 26"/>
                <a:gd name="T9" fmla="*/ 0 h 23"/>
                <a:gd name="T10" fmla="*/ 3 w 26"/>
                <a:gd name="T11" fmla="*/ 0 h 23"/>
                <a:gd name="T12" fmla="*/ 0 w 26"/>
                <a:gd name="T13" fmla="*/ 0 h 23"/>
                <a:gd name="T14" fmla="*/ 1 w 26"/>
                <a:gd name="T15" fmla="*/ 1 h 23"/>
                <a:gd name="T16" fmla="*/ 1 w 26"/>
                <a:gd name="T17" fmla="*/ 3 h 23"/>
                <a:gd name="T18" fmla="*/ 3 w 26"/>
                <a:gd name="T19" fmla="*/ 5 h 23"/>
                <a:gd name="T20" fmla="*/ 7 w 26"/>
                <a:gd name="T21" fmla="*/ 5 h 23"/>
                <a:gd name="T22" fmla="*/ 7 w 26"/>
                <a:gd name="T23" fmla="*/ 5 h 23"/>
                <a:gd name="T24" fmla="*/ 6 w 26"/>
                <a:gd name="T25" fmla="*/ 3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23"/>
                <a:gd name="T41" fmla="*/ 26 w 2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23">
                  <a:moveTo>
                    <a:pt x="22" y="12"/>
                  </a:moveTo>
                  <a:lnTo>
                    <a:pt x="22" y="12"/>
                  </a:lnTo>
                  <a:lnTo>
                    <a:pt x="16" y="12"/>
                  </a:lnTo>
                  <a:lnTo>
                    <a:pt x="13" y="10"/>
                  </a:lnTo>
                  <a:lnTo>
                    <a:pt x="12" y="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4"/>
                  </a:lnTo>
                  <a:lnTo>
                    <a:pt x="13" y="23"/>
                  </a:lnTo>
                  <a:lnTo>
                    <a:pt x="26" y="21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3" name="Freeform 58"/>
            <p:cNvSpPr>
              <a:spLocks/>
            </p:cNvSpPr>
            <p:nvPr/>
          </p:nvSpPr>
          <p:spPr bwMode="auto">
            <a:xfrm>
              <a:off x="286" y="114"/>
              <a:ext cx="77" cy="106"/>
            </a:xfrm>
            <a:custGeom>
              <a:avLst/>
              <a:gdLst>
                <a:gd name="T0" fmla="*/ 36 w 154"/>
                <a:gd name="T1" fmla="*/ 2 h 212"/>
                <a:gd name="T2" fmla="*/ 36 w 154"/>
                <a:gd name="T3" fmla="*/ 1 h 212"/>
                <a:gd name="T4" fmla="*/ 35 w 154"/>
                <a:gd name="T5" fmla="*/ 3 h 212"/>
                <a:gd name="T6" fmla="*/ 30 w 154"/>
                <a:gd name="T7" fmla="*/ 8 h 212"/>
                <a:gd name="T8" fmla="*/ 25 w 154"/>
                <a:gd name="T9" fmla="*/ 15 h 212"/>
                <a:gd name="T10" fmla="*/ 19 w 154"/>
                <a:gd name="T11" fmla="*/ 25 h 212"/>
                <a:gd name="T12" fmla="*/ 12 w 154"/>
                <a:gd name="T13" fmla="*/ 34 h 212"/>
                <a:gd name="T14" fmla="*/ 6 w 154"/>
                <a:gd name="T15" fmla="*/ 42 h 212"/>
                <a:gd name="T16" fmla="*/ 2 w 154"/>
                <a:gd name="T17" fmla="*/ 48 h 212"/>
                <a:gd name="T18" fmla="*/ 0 w 154"/>
                <a:gd name="T19" fmla="*/ 51 h 212"/>
                <a:gd name="T20" fmla="*/ 1 w 154"/>
                <a:gd name="T21" fmla="*/ 53 h 212"/>
                <a:gd name="T22" fmla="*/ 5 w 154"/>
                <a:gd name="T23" fmla="*/ 50 h 212"/>
                <a:gd name="T24" fmla="*/ 9 w 154"/>
                <a:gd name="T25" fmla="*/ 44 h 212"/>
                <a:gd name="T26" fmla="*/ 15 w 154"/>
                <a:gd name="T27" fmla="*/ 36 h 212"/>
                <a:gd name="T28" fmla="*/ 21 w 154"/>
                <a:gd name="T29" fmla="*/ 27 h 212"/>
                <a:gd name="T30" fmla="*/ 27 w 154"/>
                <a:gd name="T31" fmla="*/ 18 h 212"/>
                <a:gd name="T32" fmla="*/ 33 w 154"/>
                <a:gd name="T33" fmla="*/ 10 h 212"/>
                <a:gd name="T34" fmla="*/ 37 w 154"/>
                <a:gd name="T35" fmla="*/ 5 h 212"/>
                <a:gd name="T36" fmla="*/ 39 w 154"/>
                <a:gd name="T37" fmla="*/ 3 h 212"/>
                <a:gd name="T38" fmla="*/ 39 w 154"/>
                <a:gd name="T39" fmla="*/ 2 h 212"/>
                <a:gd name="T40" fmla="*/ 39 w 154"/>
                <a:gd name="T41" fmla="*/ 3 h 212"/>
                <a:gd name="T42" fmla="*/ 39 w 154"/>
                <a:gd name="T43" fmla="*/ 2 h 212"/>
                <a:gd name="T44" fmla="*/ 38 w 154"/>
                <a:gd name="T45" fmla="*/ 1 h 212"/>
                <a:gd name="T46" fmla="*/ 37 w 154"/>
                <a:gd name="T47" fmla="*/ 0 h 212"/>
                <a:gd name="T48" fmla="*/ 36 w 154"/>
                <a:gd name="T49" fmla="*/ 1 h 212"/>
                <a:gd name="T50" fmla="*/ 36 w 154"/>
                <a:gd name="T51" fmla="*/ 2 h 2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4"/>
                <a:gd name="T79" fmla="*/ 0 h 212"/>
                <a:gd name="T80" fmla="*/ 154 w 154"/>
                <a:gd name="T81" fmla="*/ 212 h 2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4" h="212">
                  <a:moveTo>
                    <a:pt x="142" y="6"/>
                  </a:moveTo>
                  <a:lnTo>
                    <a:pt x="144" y="2"/>
                  </a:lnTo>
                  <a:lnTo>
                    <a:pt x="138" y="10"/>
                  </a:lnTo>
                  <a:lnTo>
                    <a:pt x="123" y="32"/>
                  </a:lnTo>
                  <a:lnTo>
                    <a:pt x="102" y="63"/>
                  </a:lnTo>
                  <a:lnTo>
                    <a:pt x="77" y="99"/>
                  </a:lnTo>
                  <a:lnTo>
                    <a:pt x="51" y="136"/>
                  </a:lnTo>
                  <a:lnTo>
                    <a:pt x="27" y="168"/>
                  </a:lnTo>
                  <a:lnTo>
                    <a:pt x="9" y="192"/>
                  </a:lnTo>
                  <a:lnTo>
                    <a:pt x="0" y="203"/>
                  </a:lnTo>
                  <a:lnTo>
                    <a:pt x="4" y="212"/>
                  </a:lnTo>
                  <a:lnTo>
                    <a:pt x="18" y="199"/>
                  </a:lnTo>
                  <a:lnTo>
                    <a:pt x="36" y="175"/>
                  </a:lnTo>
                  <a:lnTo>
                    <a:pt x="61" y="143"/>
                  </a:lnTo>
                  <a:lnTo>
                    <a:pt x="86" y="106"/>
                  </a:lnTo>
                  <a:lnTo>
                    <a:pt x="111" y="70"/>
                  </a:lnTo>
                  <a:lnTo>
                    <a:pt x="132" y="39"/>
                  </a:lnTo>
                  <a:lnTo>
                    <a:pt x="147" y="17"/>
                  </a:lnTo>
                  <a:lnTo>
                    <a:pt x="153" y="9"/>
                  </a:lnTo>
                  <a:lnTo>
                    <a:pt x="154" y="6"/>
                  </a:lnTo>
                  <a:lnTo>
                    <a:pt x="153" y="9"/>
                  </a:lnTo>
                  <a:lnTo>
                    <a:pt x="154" y="5"/>
                  </a:lnTo>
                  <a:lnTo>
                    <a:pt x="152" y="1"/>
                  </a:lnTo>
                  <a:lnTo>
                    <a:pt x="148" y="0"/>
                  </a:lnTo>
                  <a:lnTo>
                    <a:pt x="144" y="2"/>
                  </a:lnTo>
                  <a:lnTo>
                    <a:pt x="14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74" name="Freeform 59"/>
            <p:cNvSpPr>
              <a:spLocks/>
            </p:cNvSpPr>
            <p:nvPr/>
          </p:nvSpPr>
          <p:spPr bwMode="auto">
            <a:xfrm>
              <a:off x="357" y="104"/>
              <a:ext cx="7" cy="13"/>
            </a:xfrm>
            <a:custGeom>
              <a:avLst/>
              <a:gdLst>
                <a:gd name="T0" fmla="*/ 3 w 13"/>
                <a:gd name="T1" fmla="*/ 3 h 26"/>
                <a:gd name="T2" fmla="*/ 1 w 13"/>
                <a:gd name="T3" fmla="*/ 2 h 26"/>
                <a:gd name="T4" fmla="*/ 0 w 13"/>
                <a:gd name="T5" fmla="*/ 7 h 26"/>
                <a:gd name="T6" fmla="*/ 3 w 13"/>
                <a:gd name="T7" fmla="*/ 7 h 26"/>
                <a:gd name="T8" fmla="*/ 4 w 13"/>
                <a:gd name="T9" fmla="*/ 2 h 26"/>
                <a:gd name="T10" fmla="*/ 1 w 13"/>
                <a:gd name="T11" fmla="*/ 1 h 26"/>
                <a:gd name="T12" fmla="*/ 4 w 13"/>
                <a:gd name="T13" fmla="*/ 2 h 26"/>
                <a:gd name="T14" fmla="*/ 3 w 13"/>
                <a:gd name="T15" fmla="*/ 1 h 26"/>
                <a:gd name="T16" fmla="*/ 2 w 13"/>
                <a:gd name="T17" fmla="*/ 0 h 26"/>
                <a:gd name="T18" fmla="*/ 1 w 13"/>
                <a:gd name="T19" fmla="*/ 1 h 26"/>
                <a:gd name="T20" fmla="*/ 1 w 13"/>
                <a:gd name="T21" fmla="*/ 2 h 26"/>
                <a:gd name="T22" fmla="*/ 3 w 13"/>
                <a:gd name="T23" fmla="*/ 3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26"/>
                <a:gd name="T38" fmla="*/ 13 w 13"/>
                <a:gd name="T39" fmla="*/ 26 h 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26">
                  <a:moveTo>
                    <a:pt x="12" y="10"/>
                  </a:moveTo>
                  <a:lnTo>
                    <a:pt x="2" y="6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3" y="6"/>
                  </a:lnTo>
                  <a:lnTo>
                    <a:pt x="3" y="3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0" name="Title 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Follow-up Visits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616974"/>
      </p:ext>
    </p:extLst>
  </p:cSld>
  <p:clrMapOvr>
    <a:masterClrMapping/>
  </p:clrMapOvr>
  <p:transition advTm="83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8842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Additional CRFs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148263"/>
          </a:xfrm>
        </p:spPr>
        <p:txBody>
          <a:bodyPr>
            <a:normAutofit/>
          </a:bodyPr>
          <a:lstStyle/>
          <a:p>
            <a:r>
              <a:rPr lang="en-US" dirty="0" smtClean="0"/>
              <a:t>Follow-up CASI Tracking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Complete when CASI done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equired at End Period Visits; complete at other visits only if early termination or to make up CASI if End Period Visit missed </a:t>
            </a:r>
          </a:p>
          <a:p>
            <a:pPr lvl="1"/>
            <a:r>
              <a:rPr lang="en-US" dirty="0" smtClean="0"/>
              <a:t>Item 2 = use to document any problems/issues with the questionnaire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06"/>
    </mc:Choice>
    <mc:Fallback>
      <p:transition spd="slow" advTm="2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/>
          <a:lstStyle/>
          <a:p>
            <a:r>
              <a:rPr lang="en-US" dirty="0" smtClean="0"/>
              <a:t>Any Questions At This Time?</a:t>
            </a:r>
            <a:endParaRPr lang="en-US" dirty="0"/>
          </a:p>
        </p:txBody>
      </p:sp>
      <p:pic>
        <p:nvPicPr>
          <p:cNvPr id="3" name="Picture 3" descr="C:\Users\karenp\AppData\Local\Microsoft\Windows\Temporary Internet Files\Content.IE5\1E8HCIRA\MC90038330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54" y="2590800"/>
            <a:ext cx="4553712" cy="290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"/>
    </mc:Choice>
    <mc:Fallback>
      <p:transition spd="slow" advTm="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72"/>
            <a:ext cx="7772400" cy="914400"/>
          </a:xfrm>
        </p:spPr>
        <p:txBody>
          <a:bodyPr/>
          <a:lstStyle/>
          <a:p>
            <a:r>
              <a:rPr lang="en-US" dirty="0" smtClean="0"/>
              <a:t>Visit Windows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59661"/>
              </p:ext>
            </p:extLst>
          </p:nvPr>
        </p:nvGraphicFramePr>
        <p:xfrm>
          <a:off x="381001" y="990602"/>
          <a:ext cx="8534398" cy="5257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9335"/>
                <a:gridCol w="1534963"/>
                <a:gridCol w="723139"/>
                <a:gridCol w="1007959"/>
                <a:gridCol w="1088972"/>
                <a:gridCol w="940591"/>
                <a:gridCol w="920978"/>
                <a:gridCol w="1688461"/>
              </a:tblGrid>
              <a:tr h="6857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Visit #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Visit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Visit Code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Target Day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Allowable Window Opens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Target Window Opens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Target Window Closes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Allowable Window Closes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2285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Screening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6857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Enrollment/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Initiate Period 1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Day after Screening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 days after Screening informed consent date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Mid-period 1 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4)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41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End Period 1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8)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56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Initiate Period 2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9)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61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61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76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Mid-period 2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(Week 13)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6.0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77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89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93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104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End Period 2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17)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119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105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117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121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123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Initiate Period 3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18)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126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124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124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128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139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Mid-period 3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22)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154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152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156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167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End Period 3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26)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182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168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180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184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195</a:t>
                      </a:r>
                      <a:endParaRPr lang="en-US" sz="11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2209800" y="609600"/>
            <a:ext cx="1219200" cy="586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5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31"/>
    </mc:Choice>
    <mc:Fallback xmlns="">
      <p:transition spd="slow" advTm="9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5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3300" dirty="0" smtClean="0">
                <a:solidFill>
                  <a:schemeClr val="tx1"/>
                </a:solidFill>
                <a:cs typeface="Arial" pitchFamily="34" charset="0"/>
              </a:rPr>
              <a:t>Why are they used?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To indicate at which point in a ppt’s trial participation an event occurred</a:t>
            </a:r>
          </a:p>
          <a:p>
            <a:pPr lvl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300" dirty="0" smtClean="0">
                <a:cs typeface="Arial" pitchFamily="34" charset="0"/>
              </a:rPr>
              <a:t>Helpful when reviewing reports and conducting study analyses</a:t>
            </a:r>
            <a:endParaRPr lang="en-US" sz="3300" dirty="0" smtClean="0">
              <a:solidFill>
                <a:schemeClr val="tx1"/>
              </a:solidFill>
              <a:cs typeface="Arial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pitchFamily="34" charset="0"/>
              </a:rPr>
              <a:t>Knowing that a ppt had a grade 2 AE on 23-OCT-13 doesn’t tell us much; knowing this is his/her Mid-period 2 visit does </a:t>
            </a:r>
          </a:p>
          <a:p>
            <a:pPr lvl="1">
              <a:lnSpc>
                <a:spcPct val="90000"/>
              </a:lnSpc>
              <a:buNone/>
            </a:pPr>
            <a:endParaRPr lang="en-US" dirty="0" smtClean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300" dirty="0" smtClean="0">
                <a:solidFill>
                  <a:schemeClr val="tx1"/>
                </a:solidFill>
                <a:cs typeface="Arial" pitchFamily="34" charset="0"/>
              </a:rPr>
              <a:t>Visit Code = Visit Number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pitchFamily="34" charset="0"/>
              </a:rPr>
              <a:t>E.g., Visit Code 4.0 = Visit 4 (End-period 1)</a:t>
            </a:r>
          </a:p>
          <a:p>
            <a:pPr lvl="1">
              <a:lnSpc>
                <a:spcPct val="90000"/>
              </a:lnSpc>
              <a:buNone/>
            </a:pPr>
            <a:endParaRPr lang="en-US" dirty="0" smtClean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300" dirty="0" smtClean="0">
                <a:solidFill>
                  <a:schemeClr val="tx1"/>
                </a:solidFill>
                <a:cs typeface="Arial" pitchFamily="34" charset="0"/>
              </a:rPr>
              <a:t>Termination Visit does not have unique visit code</a:t>
            </a:r>
          </a:p>
          <a:p>
            <a:pPr lvl="1">
              <a:lnSpc>
                <a:spcPct val="90000"/>
              </a:lnSpc>
              <a:buNone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60" name="Title 59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Visit Codes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104473"/>
      </p:ext>
    </p:extLst>
  </p:cSld>
  <p:clrMapOvr>
    <a:masterClrMapping/>
  </p:clrMapOvr>
  <p:transition advTm="59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458200" cy="5181600"/>
          </a:xfrm>
        </p:spPr>
        <p:txBody>
          <a:bodyPr>
            <a:noAutofit/>
          </a:bodyPr>
          <a:lstStyle/>
          <a:p>
            <a:pPr marL="347663" indent="-347663">
              <a:defRPr/>
            </a:pPr>
            <a:r>
              <a:rPr lang="en-US" sz="2800" dirty="0" smtClean="0">
                <a:cs typeface="Arial" pitchFamily="34" charset="0"/>
              </a:rPr>
              <a:t>An Excel file that can be used to create the follow-up visit schedule/calendar for a ppt with actual dates</a:t>
            </a:r>
          </a:p>
          <a:p>
            <a:pPr marL="747713" lvl="1" indent="-347663">
              <a:defRPr/>
            </a:pPr>
            <a:r>
              <a:rPr lang="en-US" sz="2000" b="1" i="1" dirty="0" smtClean="0">
                <a:cs typeface="Arial" pitchFamily="34" charset="0"/>
              </a:rPr>
              <a:t>Posted on MTN web site under “Study Implementation Materials”</a:t>
            </a:r>
          </a:p>
          <a:p>
            <a:pPr marL="347663" indent="-347663">
              <a:defRPr/>
            </a:pPr>
            <a:r>
              <a:rPr lang="en-US" sz="3200" dirty="0" smtClean="0">
                <a:cs typeface="Arial" pitchFamily="34" charset="0"/>
              </a:rPr>
              <a:t>Requires PTID and full Enrollment Date</a:t>
            </a:r>
          </a:p>
          <a:p>
            <a:pPr marL="347663" indent="-347663">
              <a:buFont typeface="Arial" pitchFamily="34" charset="0"/>
              <a:buChar char="•"/>
              <a:defRPr/>
            </a:pPr>
            <a:r>
              <a:rPr lang="en-US" sz="2800" dirty="0" smtClean="0">
                <a:cs typeface="Arial" pitchFamily="34" charset="0"/>
              </a:rPr>
              <a:t>For each required follow-up visit, the target date, target windows, and allowable windows are generated</a:t>
            </a:r>
          </a:p>
          <a:p>
            <a:pPr marL="347663" indent="-347663">
              <a:buFont typeface="Arial" pitchFamily="34" charset="0"/>
              <a:buChar char="•"/>
              <a:defRPr/>
            </a:pPr>
            <a:r>
              <a:rPr lang="en-US" sz="2800" dirty="0" smtClean="0">
                <a:cs typeface="Arial" pitchFamily="34" charset="0"/>
              </a:rPr>
              <a:t>Blank columns for site to write-in scheduled and actual visit dates</a:t>
            </a:r>
          </a:p>
          <a:p>
            <a:pPr marL="347663" indent="-347663">
              <a:buFont typeface="Arial" pitchFamily="34" charset="0"/>
              <a:buChar char="•"/>
              <a:defRPr/>
            </a:pPr>
            <a:r>
              <a:rPr lang="en-US" sz="2800" dirty="0" smtClean="0">
                <a:cs typeface="Arial" pitchFamily="34" charset="0"/>
              </a:rPr>
              <a:t>For easy reference, print and place in the ppt’s study notebook once ppt has enrolled</a:t>
            </a:r>
            <a:endParaRPr lang="en-US" sz="2800" dirty="0"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Visit Calendar Tool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435865"/>
      </p:ext>
    </p:extLst>
  </p:cSld>
  <p:clrMapOvr>
    <a:masterClrMapping/>
  </p:clrMapOvr>
  <p:transition advTm="53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Visit Calendar Tool – Output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8"/>
            <a:ext cx="9035143" cy="41472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7"/>
    </mc:Choice>
    <mc:Fallback xmlns="">
      <p:transition spd="slow" advTm="3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267200" cy="83820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Missed Visits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8305800" cy="4267200"/>
          </a:xfrm>
        </p:spPr>
        <p:txBody>
          <a:bodyPr>
            <a:normAutofit/>
          </a:bodyPr>
          <a:lstStyle/>
          <a:p>
            <a:pPr indent="0">
              <a:buSzPct val="100000"/>
            </a:pP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 A follow-up visit is missed once allowable window 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closes if s/he has not completed any part of visit </a:t>
            </a:r>
          </a:p>
          <a:p>
            <a:pPr indent="0">
              <a:buSzPct val="100000"/>
              <a:buNone/>
            </a:pPr>
            <a:endParaRPr lang="en-US" sz="2800" dirty="0" smtClean="0">
              <a:solidFill>
                <a:schemeClr val="tx1"/>
              </a:solidFill>
              <a:cs typeface="Arial" pitchFamily="34" charset="0"/>
            </a:endParaRPr>
          </a:p>
          <a:p>
            <a:pPr indent="0"/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800" dirty="0">
                <a:cs typeface="Arial" pitchFamily="34" charset="0"/>
              </a:rPr>
              <a:t>E</a:t>
            </a:r>
            <a:r>
              <a:rPr lang="en-US" sz="2800" dirty="0" smtClean="0">
                <a:cs typeface="Arial" pitchFamily="34" charset="0"/>
              </a:rPr>
              <a:t>.g., </a:t>
            </a: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participant completes Visit 3 (Mid-period 1),  then does not contact clinic again until Day 65</a:t>
            </a:r>
          </a:p>
          <a:p>
            <a:pPr lvl="1" indent="0">
              <a:buFontTx/>
              <a:buChar char="-"/>
            </a:pPr>
            <a:r>
              <a:rPr lang="en-US" sz="2400" dirty="0" smtClean="0">
                <a:cs typeface="Arial" pitchFamily="34" charset="0"/>
              </a:rPr>
              <a:t> Visit 4 (End Period 1) allowable window closed on Day 60, thus Visit 4 is missed 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indent="0">
              <a:buFontTx/>
              <a:buNone/>
            </a:pPr>
            <a:endParaRPr lang="en-US" sz="24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62600" y="152400"/>
            <a:ext cx="1752600" cy="1676400"/>
            <a:chOff x="45" y="96"/>
            <a:chExt cx="479" cy="480"/>
          </a:xfrm>
        </p:grpSpPr>
        <p:sp>
          <p:nvSpPr>
            <p:cNvPr id="8247" name="Freeform 6"/>
            <p:cNvSpPr>
              <a:spLocks/>
            </p:cNvSpPr>
            <p:nvPr/>
          </p:nvSpPr>
          <p:spPr bwMode="auto">
            <a:xfrm>
              <a:off x="45" y="96"/>
              <a:ext cx="479" cy="480"/>
            </a:xfrm>
            <a:custGeom>
              <a:avLst/>
              <a:gdLst>
                <a:gd name="T0" fmla="*/ 132 w 959"/>
                <a:gd name="T1" fmla="*/ 1 h 959"/>
                <a:gd name="T2" fmla="*/ 155 w 959"/>
                <a:gd name="T3" fmla="*/ 6 h 959"/>
                <a:gd name="T4" fmla="*/ 177 w 959"/>
                <a:gd name="T5" fmla="*/ 15 h 959"/>
                <a:gd name="T6" fmla="*/ 196 w 959"/>
                <a:gd name="T7" fmla="*/ 28 h 959"/>
                <a:gd name="T8" fmla="*/ 212 w 959"/>
                <a:gd name="T9" fmla="*/ 44 h 959"/>
                <a:gd name="T10" fmla="*/ 225 w 959"/>
                <a:gd name="T11" fmla="*/ 63 h 959"/>
                <a:gd name="T12" fmla="*/ 234 w 959"/>
                <a:gd name="T13" fmla="*/ 84 h 959"/>
                <a:gd name="T14" fmla="*/ 239 w 959"/>
                <a:gd name="T15" fmla="*/ 108 h 959"/>
                <a:gd name="T16" fmla="*/ 239 w 959"/>
                <a:gd name="T17" fmla="*/ 133 h 959"/>
                <a:gd name="T18" fmla="*/ 234 w 959"/>
                <a:gd name="T19" fmla="*/ 156 h 959"/>
                <a:gd name="T20" fmla="*/ 225 w 959"/>
                <a:gd name="T21" fmla="*/ 177 h 959"/>
                <a:gd name="T22" fmla="*/ 212 w 959"/>
                <a:gd name="T23" fmla="*/ 197 h 959"/>
                <a:gd name="T24" fmla="*/ 196 w 959"/>
                <a:gd name="T25" fmla="*/ 213 h 959"/>
                <a:gd name="T26" fmla="*/ 177 w 959"/>
                <a:gd name="T27" fmla="*/ 226 h 959"/>
                <a:gd name="T28" fmla="*/ 155 w 959"/>
                <a:gd name="T29" fmla="*/ 235 h 959"/>
                <a:gd name="T30" fmla="*/ 132 w 959"/>
                <a:gd name="T31" fmla="*/ 240 h 959"/>
                <a:gd name="T32" fmla="*/ 107 w 959"/>
                <a:gd name="T33" fmla="*/ 240 h 959"/>
                <a:gd name="T34" fmla="*/ 84 w 959"/>
                <a:gd name="T35" fmla="*/ 235 h 959"/>
                <a:gd name="T36" fmla="*/ 62 w 959"/>
                <a:gd name="T37" fmla="*/ 226 h 959"/>
                <a:gd name="T38" fmla="*/ 43 w 959"/>
                <a:gd name="T39" fmla="*/ 213 h 959"/>
                <a:gd name="T40" fmla="*/ 27 w 959"/>
                <a:gd name="T41" fmla="*/ 197 h 959"/>
                <a:gd name="T42" fmla="*/ 14 w 959"/>
                <a:gd name="T43" fmla="*/ 177 h 959"/>
                <a:gd name="T44" fmla="*/ 5 w 959"/>
                <a:gd name="T45" fmla="*/ 156 h 959"/>
                <a:gd name="T46" fmla="*/ 0 w 959"/>
                <a:gd name="T47" fmla="*/ 133 h 959"/>
                <a:gd name="T48" fmla="*/ 0 w 959"/>
                <a:gd name="T49" fmla="*/ 108 h 959"/>
                <a:gd name="T50" fmla="*/ 5 w 959"/>
                <a:gd name="T51" fmla="*/ 84 h 959"/>
                <a:gd name="T52" fmla="*/ 14 w 959"/>
                <a:gd name="T53" fmla="*/ 63 h 959"/>
                <a:gd name="T54" fmla="*/ 27 w 959"/>
                <a:gd name="T55" fmla="*/ 44 h 959"/>
                <a:gd name="T56" fmla="*/ 43 w 959"/>
                <a:gd name="T57" fmla="*/ 28 h 959"/>
                <a:gd name="T58" fmla="*/ 62 w 959"/>
                <a:gd name="T59" fmla="*/ 15 h 959"/>
                <a:gd name="T60" fmla="*/ 84 w 959"/>
                <a:gd name="T61" fmla="*/ 6 h 959"/>
                <a:gd name="T62" fmla="*/ 107 w 959"/>
                <a:gd name="T63" fmla="*/ 1 h 9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9"/>
                <a:gd name="T97" fmla="*/ 0 h 959"/>
                <a:gd name="T98" fmla="*/ 959 w 959"/>
                <a:gd name="T99" fmla="*/ 959 h 95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9" h="959">
                  <a:moveTo>
                    <a:pt x="479" y="0"/>
                  </a:moveTo>
                  <a:lnTo>
                    <a:pt x="528" y="2"/>
                  </a:lnTo>
                  <a:lnTo>
                    <a:pt x="576" y="9"/>
                  </a:lnTo>
                  <a:lnTo>
                    <a:pt x="621" y="22"/>
                  </a:lnTo>
                  <a:lnTo>
                    <a:pt x="666" y="38"/>
                  </a:lnTo>
                  <a:lnTo>
                    <a:pt x="708" y="57"/>
                  </a:lnTo>
                  <a:lnTo>
                    <a:pt x="747" y="82"/>
                  </a:lnTo>
                  <a:lnTo>
                    <a:pt x="784" y="109"/>
                  </a:lnTo>
                  <a:lnTo>
                    <a:pt x="818" y="140"/>
                  </a:lnTo>
                  <a:lnTo>
                    <a:pt x="849" y="174"/>
                  </a:lnTo>
                  <a:lnTo>
                    <a:pt x="877" y="211"/>
                  </a:lnTo>
                  <a:lnTo>
                    <a:pt x="901" y="251"/>
                  </a:lnTo>
                  <a:lnTo>
                    <a:pt x="921" y="293"/>
                  </a:lnTo>
                  <a:lnTo>
                    <a:pt x="937" y="336"/>
                  </a:lnTo>
                  <a:lnTo>
                    <a:pt x="950" y="383"/>
                  </a:lnTo>
                  <a:lnTo>
                    <a:pt x="957" y="430"/>
                  </a:lnTo>
                  <a:lnTo>
                    <a:pt x="959" y="479"/>
                  </a:lnTo>
                  <a:lnTo>
                    <a:pt x="957" y="529"/>
                  </a:lnTo>
                  <a:lnTo>
                    <a:pt x="950" y="576"/>
                  </a:lnTo>
                  <a:lnTo>
                    <a:pt x="937" y="622"/>
                  </a:lnTo>
                  <a:lnTo>
                    <a:pt x="921" y="666"/>
                  </a:lnTo>
                  <a:lnTo>
                    <a:pt x="901" y="708"/>
                  </a:lnTo>
                  <a:lnTo>
                    <a:pt x="877" y="748"/>
                  </a:lnTo>
                  <a:lnTo>
                    <a:pt x="849" y="785"/>
                  </a:lnTo>
                  <a:lnTo>
                    <a:pt x="818" y="818"/>
                  </a:lnTo>
                  <a:lnTo>
                    <a:pt x="784" y="849"/>
                  </a:lnTo>
                  <a:lnTo>
                    <a:pt x="747" y="877"/>
                  </a:lnTo>
                  <a:lnTo>
                    <a:pt x="708" y="901"/>
                  </a:lnTo>
                  <a:lnTo>
                    <a:pt x="666" y="921"/>
                  </a:lnTo>
                  <a:lnTo>
                    <a:pt x="621" y="937"/>
                  </a:lnTo>
                  <a:lnTo>
                    <a:pt x="576" y="950"/>
                  </a:lnTo>
                  <a:lnTo>
                    <a:pt x="528" y="957"/>
                  </a:lnTo>
                  <a:lnTo>
                    <a:pt x="479" y="959"/>
                  </a:lnTo>
                  <a:lnTo>
                    <a:pt x="430" y="957"/>
                  </a:lnTo>
                  <a:lnTo>
                    <a:pt x="383" y="950"/>
                  </a:lnTo>
                  <a:lnTo>
                    <a:pt x="337" y="937"/>
                  </a:lnTo>
                  <a:lnTo>
                    <a:pt x="293" y="921"/>
                  </a:lnTo>
                  <a:lnTo>
                    <a:pt x="251" y="901"/>
                  </a:lnTo>
                  <a:lnTo>
                    <a:pt x="211" y="877"/>
                  </a:lnTo>
                  <a:lnTo>
                    <a:pt x="174" y="849"/>
                  </a:lnTo>
                  <a:lnTo>
                    <a:pt x="141" y="818"/>
                  </a:lnTo>
                  <a:lnTo>
                    <a:pt x="109" y="785"/>
                  </a:lnTo>
                  <a:lnTo>
                    <a:pt x="82" y="748"/>
                  </a:lnTo>
                  <a:lnTo>
                    <a:pt x="58" y="708"/>
                  </a:lnTo>
                  <a:lnTo>
                    <a:pt x="38" y="666"/>
                  </a:lnTo>
                  <a:lnTo>
                    <a:pt x="22" y="622"/>
                  </a:lnTo>
                  <a:lnTo>
                    <a:pt x="9" y="576"/>
                  </a:lnTo>
                  <a:lnTo>
                    <a:pt x="2" y="529"/>
                  </a:lnTo>
                  <a:lnTo>
                    <a:pt x="0" y="479"/>
                  </a:lnTo>
                  <a:lnTo>
                    <a:pt x="2" y="430"/>
                  </a:lnTo>
                  <a:lnTo>
                    <a:pt x="9" y="383"/>
                  </a:lnTo>
                  <a:lnTo>
                    <a:pt x="22" y="336"/>
                  </a:lnTo>
                  <a:lnTo>
                    <a:pt x="38" y="293"/>
                  </a:lnTo>
                  <a:lnTo>
                    <a:pt x="58" y="251"/>
                  </a:lnTo>
                  <a:lnTo>
                    <a:pt x="82" y="211"/>
                  </a:lnTo>
                  <a:lnTo>
                    <a:pt x="109" y="174"/>
                  </a:lnTo>
                  <a:lnTo>
                    <a:pt x="141" y="140"/>
                  </a:lnTo>
                  <a:lnTo>
                    <a:pt x="174" y="109"/>
                  </a:lnTo>
                  <a:lnTo>
                    <a:pt x="211" y="82"/>
                  </a:lnTo>
                  <a:lnTo>
                    <a:pt x="251" y="57"/>
                  </a:lnTo>
                  <a:lnTo>
                    <a:pt x="293" y="38"/>
                  </a:lnTo>
                  <a:lnTo>
                    <a:pt x="337" y="22"/>
                  </a:lnTo>
                  <a:lnTo>
                    <a:pt x="383" y="9"/>
                  </a:lnTo>
                  <a:lnTo>
                    <a:pt x="430" y="2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8" name="Freeform 7"/>
            <p:cNvSpPr>
              <a:spLocks/>
            </p:cNvSpPr>
            <p:nvPr/>
          </p:nvSpPr>
          <p:spPr bwMode="auto">
            <a:xfrm>
              <a:off x="104" y="157"/>
              <a:ext cx="359" cy="359"/>
            </a:xfrm>
            <a:custGeom>
              <a:avLst/>
              <a:gdLst>
                <a:gd name="T0" fmla="*/ 99 w 719"/>
                <a:gd name="T1" fmla="*/ 1 h 718"/>
                <a:gd name="T2" fmla="*/ 116 w 719"/>
                <a:gd name="T3" fmla="*/ 4 h 718"/>
                <a:gd name="T4" fmla="*/ 132 w 719"/>
                <a:gd name="T5" fmla="*/ 11 h 718"/>
                <a:gd name="T6" fmla="*/ 147 w 719"/>
                <a:gd name="T7" fmla="*/ 21 h 718"/>
                <a:gd name="T8" fmla="*/ 159 w 719"/>
                <a:gd name="T9" fmla="*/ 33 h 718"/>
                <a:gd name="T10" fmla="*/ 168 w 719"/>
                <a:gd name="T11" fmla="*/ 47 h 718"/>
                <a:gd name="T12" fmla="*/ 175 w 719"/>
                <a:gd name="T13" fmla="*/ 62 h 718"/>
                <a:gd name="T14" fmla="*/ 179 w 719"/>
                <a:gd name="T15" fmla="*/ 81 h 718"/>
                <a:gd name="T16" fmla="*/ 179 w 719"/>
                <a:gd name="T17" fmla="*/ 98 h 718"/>
                <a:gd name="T18" fmla="*/ 175 w 719"/>
                <a:gd name="T19" fmla="*/ 116 h 718"/>
                <a:gd name="T20" fmla="*/ 168 w 719"/>
                <a:gd name="T21" fmla="*/ 133 h 718"/>
                <a:gd name="T22" fmla="*/ 159 w 719"/>
                <a:gd name="T23" fmla="*/ 147 h 718"/>
                <a:gd name="T24" fmla="*/ 147 w 719"/>
                <a:gd name="T25" fmla="*/ 159 h 718"/>
                <a:gd name="T26" fmla="*/ 132 w 719"/>
                <a:gd name="T27" fmla="*/ 169 h 718"/>
                <a:gd name="T28" fmla="*/ 116 w 719"/>
                <a:gd name="T29" fmla="*/ 176 h 718"/>
                <a:gd name="T30" fmla="*/ 99 w 719"/>
                <a:gd name="T31" fmla="*/ 179 h 718"/>
                <a:gd name="T32" fmla="*/ 80 w 719"/>
                <a:gd name="T33" fmla="*/ 179 h 718"/>
                <a:gd name="T34" fmla="*/ 63 w 719"/>
                <a:gd name="T35" fmla="*/ 176 h 718"/>
                <a:gd name="T36" fmla="*/ 47 w 719"/>
                <a:gd name="T37" fmla="*/ 169 h 718"/>
                <a:gd name="T38" fmla="*/ 32 w 719"/>
                <a:gd name="T39" fmla="*/ 159 h 718"/>
                <a:gd name="T40" fmla="*/ 20 w 719"/>
                <a:gd name="T41" fmla="*/ 147 h 718"/>
                <a:gd name="T42" fmla="*/ 10 w 719"/>
                <a:gd name="T43" fmla="*/ 133 h 718"/>
                <a:gd name="T44" fmla="*/ 4 w 719"/>
                <a:gd name="T45" fmla="*/ 116 h 718"/>
                <a:gd name="T46" fmla="*/ 0 w 719"/>
                <a:gd name="T47" fmla="*/ 98 h 718"/>
                <a:gd name="T48" fmla="*/ 0 w 719"/>
                <a:gd name="T49" fmla="*/ 81 h 718"/>
                <a:gd name="T50" fmla="*/ 4 w 719"/>
                <a:gd name="T51" fmla="*/ 62 h 718"/>
                <a:gd name="T52" fmla="*/ 10 w 719"/>
                <a:gd name="T53" fmla="*/ 47 h 718"/>
                <a:gd name="T54" fmla="*/ 20 w 719"/>
                <a:gd name="T55" fmla="*/ 33 h 718"/>
                <a:gd name="T56" fmla="*/ 32 w 719"/>
                <a:gd name="T57" fmla="*/ 21 h 718"/>
                <a:gd name="T58" fmla="*/ 47 w 719"/>
                <a:gd name="T59" fmla="*/ 11 h 718"/>
                <a:gd name="T60" fmla="*/ 63 w 719"/>
                <a:gd name="T61" fmla="*/ 4 h 718"/>
                <a:gd name="T62" fmla="*/ 80 w 719"/>
                <a:gd name="T63" fmla="*/ 1 h 7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19"/>
                <a:gd name="T97" fmla="*/ 0 h 718"/>
                <a:gd name="T98" fmla="*/ 719 w 719"/>
                <a:gd name="T99" fmla="*/ 718 h 7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19" h="718">
                  <a:moveTo>
                    <a:pt x="360" y="0"/>
                  </a:moveTo>
                  <a:lnTo>
                    <a:pt x="397" y="2"/>
                  </a:lnTo>
                  <a:lnTo>
                    <a:pt x="432" y="7"/>
                  </a:lnTo>
                  <a:lnTo>
                    <a:pt x="466" y="16"/>
                  </a:lnTo>
                  <a:lnTo>
                    <a:pt x="500" y="28"/>
                  </a:lnTo>
                  <a:lnTo>
                    <a:pt x="531" y="43"/>
                  </a:lnTo>
                  <a:lnTo>
                    <a:pt x="561" y="61"/>
                  </a:lnTo>
                  <a:lnTo>
                    <a:pt x="588" y="82"/>
                  </a:lnTo>
                  <a:lnTo>
                    <a:pt x="614" y="105"/>
                  </a:lnTo>
                  <a:lnTo>
                    <a:pt x="637" y="130"/>
                  </a:lnTo>
                  <a:lnTo>
                    <a:pt x="658" y="158"/>
                  </a:lnTo>
                  <a:lnTo>
                    <a:pt x="675" y="188"/>
                  </a:lnTo>
                  <a:lnTo>
                    <a:pt x="690" y="219"/>
                  </a:lnTo>
                  <a:lnTo>
                    <a:pt x="703" y="251"/>
                  </a:lnTo>
                  <a:lnTo>
                    <a:pt x="712" y="286"/>
                  </a:lnTo>
                  <a:lnTo>
                    <a:pt x="716" y="322"/>
                  </a:lnTo>
                  <a:lnTo>
                    <a:pt x="719" y="358"/>
                  </a:lnTo>
                  <a:lnTo>
                    <a:pt x="716" y="395"/>
                  </a:lnTo>
                  <a:lnTo>
                    <a:pt x="712" y="431"/>
                  </a:lnTo>
                  <a:lnTo>
                    <a:pt x="703" y="466"/>
                  </a:lnTo>
                  <a:lnTo>
                    <a:pt x="690" y="498"/>
                  </a:lnTo>
                  <a:lnTo>
                    <a:pt x="675" y="530"/>
                  </a:lnTo>
                  <a:lnTo>
                    <a:pt x="658" y="559"/>
                  </a:lnTo>
                  <a:lnTo>
                    <a:pt x="637" y="587"/>
                  </a:lnTo>
                  <a:lnTo>
                    <a:pt x="614" y="612"/>
                  </a:lnTo>
                  <a:lnTo>
                    <a:pt x="588" y="636"/>
                  </a:lnTo>
                  <a:lnTo>
                    <a:pt x="561" y="657"/>
                  </a:lnTo>
                  <a:lnTo>
                    <a:pt x="531" y="674"/>
                  </a:lnTo>
                  <a:lnTo>
                    <a:pt x="500" y="689"/>
                  </a:lnTo>
                  <a:lnTo>
                    <a:pt x="466" y="702"/>
                  </a:lnTo>
                  <a:lnTo>
                    <a:pt x="432" y="711"/>
                  </a:lnTo>
                  <a:lnTo>
                    <a:pt x="397" y="716"/>
                  </a:lnTo>
                  <a:lnTo>
                    <a:pt x="360" y="718"/>
                  </a:lnTo>
                  <a:lnTo>
                    <a:pt x="323" y="716"/>
                  </a:lnTo>
                  <a:lnTo>
                    <a:pt x="288" y="711"/>
                  </a:lnTo>
                  <a:lnTo>
                    <a:pt x="253" y="702"/>
                  </a:lnTo>
                  <a:lnTo>
                    <a:pt x="220" y="689"/>
                  </a:lnTo>
                  <a:lnTo>
                    <a:pt x="189" y="674"/>
                  </a:lnTo>
                  <a:lnTo>
                    <a:pt x="159" y="657"/>
                  </a:lnTo>
                  <a:lnTo>
                    <a:pt x="131" y="636"/>
                  </a:lnTo>
                  <a:lnTo>
                    <a:pt x="106" y="612"/>
                  </a:lnTo>
                  <a:lnTo>
                    <a:pt x="81" y="587"/>
                  </a:lnTo>
                  <a:lnTo>
                    <a:pt x="61" y="559"/>
                  </a:lnTo>
                  <a:lnTo>
                    <a:pt x="43" y="530"/>
                  </a:lnTo>
                  <a:lnTo>
                    <a:pt x="28" y="498"/>
                  </a:lnTo>
                  <a:lnTo>
                    <a:pt x="16" y="466"/>
                  </a:lnTo>
                  <a:lnTo>
                    <a:pt x="6" y="431"/>
                  </a:lnTo>
                  <a:lnTo>
                    <a:pt x="2" y="395"/>
                  </a:lnTo>
                  <a:lnTo>
                    <a:pt x="0" y="358"/>
                  </a:lnTo>
                  <a:lnTo>
                    <a:pt x="2" y="322"/>
                  </a:lnTo>
                  <a:lnTo>
                    <a:pt x="6" y="286"/>
                  </a:lnTo>
                  <a:lnTo>
                    <a:pt x="16" y="251"/>
                  </a:lnTo>
                  <a:lnTo>
                    <a:pt x="28" y="219"/>
                  </a:lnTo>
                  <a:lnTo>
                    <a:pt x="43" y="188"/>
                  </a:lnTo>
                  <a:lnTo>
                    <a:pt x="61" y="158"/>
                  </a:lnTo>
                  <a:lnTo>
                    <a:pt x="81" y="130"/>
                  </a:lnTo>
                  <a:lnTo>
                    <a:pt x="106" y="105"/>
                  </a:lnTo>
                  <a:lnTo>
                    <a:pt x="131" y="82"/>
                  </a:lnTo>
                  <a:lnTo>
                    <a:pt x="159" y="61"/>
                  </a:lnTo>
                  <a:lnTo>
                    <a:pt x="189" y="43"/>
                  </a:lnTo>
                  <a:lnTo>
                    <a:pt x="220" y="28"/>
                  </a:lnTo>
                  <a:lnTo>
                    <a:pt x="253" y="16"/>
                  </a:lnTo>
                  <a:lnTo>
                    <a:pt x="288" y="7"/>
                  </a:lnTo>
                  <a:lnTo>
                    <a:pt x="323" y="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19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9" name="Freeform 8"/>
            <p:cNvSpPr>
              <a:spLocks/>
            </p:cNvSpPr>
            <p:nvPr/>
          </p:nvSpPr>
          <p:spPr bwMode="auto">
            <a:xfrm>
              <a:off x="159" y="212"/>
              <a:ext cx="250" cy="250"/>
            </a:xfrm>
            <a:custGeom>
              <a:avLst/>
              <a:gdLst>
                <a:gd name="T0" fmla="*/ 69 w 500"/>
                <a:gd name="T1" fmla="*/ 1 h 500"/>
                <a:gd name="T2" fmla="*/ 82 w 500"/>
                <a:gd name="T3" fmla="*/ 3 h 500"/>
                <a:gd name="T4" fmla="*/ 93 w 500"/>
                <a:gd name="T5" fmla="*/ 8 h 500"/>
                <a:gd name="T6" fmla="*/ 103 w 500"/>
                <a:gd name="T7" fmla="*/ 14 h 500"/>
                <a:gd name="T8" fmla="*/ 111 w 500"/>
                <a:gd name="T9" fmla="*/ 23 h 500"/>
                <a:gd name="T10" fmla="*/ 118 w 500"/>
                <a:gd name="T11" fmla="*/ 33 h 500"/>
                <a:gd name="T12" fmla="*/ 123 w 500"/>
                <a:gd name="T13" fmla="*/ 44 h 500"/>
                <a:gd name="T14" fmla="*/ 125 w 500"/>
                <a:gd name="T15" fmla="*/ 56 h 500"/>
                <a:gd name="T16" fmla="*/ 125 w 500"/>
                <a:gd name="T17" fmla="*/ 69 h 500"/>
                <a:gd name="T18" fmla="*/ 123 w 500"/>
                <a:gd name="T19" fmla="*/ 81 h 500"/>
                <a:gd name="T20" fmla="*/ 118 w 500"/>
                <a:gd name="T21" fmla="*/ 92 h 500"/>
                <a:gd name="T22" fmla="*/ 111 w 500"/>
                <a:gd name="T23" fmla="*/ 103 h 500"/>
                <a:gd name="T24" fmla="*/ 103 w 500"/>
                <a:gd name="T25" fmla="*/ 111 h 500"/>
                <a:gd name="T26" fmla="*/ 93 w 500"/>
                <a:gd name="T27" fmla="*/ 118 h 500"/>
                <a:gd name="T28" fmla="*/ 82 w 500"/>
                <a:gd name="T29" fmla="*/ 122 h 500"/>
                <a:gd name="T30" fmla="*/ 69 w 500"/>
                <a:gd name="T31" fmla="*/ 125 h 500"/>
                <a:gd name="T32" fmla="*/ 57 w 500"/>
                <a:gd name="T33" fmla="*/ 125 h 500"/>
                <a:gd name="T34" fmla="*/ 44 w 500"/>
                <a:gd name="T35" fmla="*/ 122 h 500"/>
                <a:gd name="T36" fmla="*/ 33 w 500"/>
                <a:gd name="T37" fmla="*/ 118 h 500"/>
                <a:gd name="T38" fmla="*/ 23 w 500"/>
                <a:gd name="T39" fmla="*/ 111 h 500"/>
                <a:gd name="T40" fmla="*/ 15 w 500"/>
                <a:gd name="T41" fmla="*/ 103 h 500"/>
                <a:gd name="T42" fmla="*/ 8 w 500"/>
                <a:gd name="T43" fmla="*/ 92 h 500"/>
                <a:gd name="T44" fmla="*/ 3 w 500"/>
                <a:gd name="T45" fmla="*/ 81 h 500"/>
                <a:gd name="T46" fmla="*/ 1 w 500"/>
                <a:gd name="T47" fmla="*/ 69 h 500"/>
                <a:gd name="T48" fmla="*/ 1 w 500"/>
                <a:gd name="T49" fmla="*/ 56 h 500"/>
                <a:gd name="T50" fmla="*/ 3 w 500"/>
                <a:gd name="T51" fmla="*/ 44 h 500"/>
                <a:gd name="T52" fmla="*/ 8 w 500"/>
                <a:gd name="T53" fmla="*/ 33 h 500"/>
                <a:gd name="T54" fmla="*/ 15 w 500"/>
                <a:gd name="T55" fmla="*/ 23 h 500"/>
                <a:gd name="T56" fmla="*/ 23 w 500"/>
                <a:gd name="T57" fmla="*/ 14 h 500"/>
                <a:gd name="T58" fmla="*/ 33 w 500"/>
                <a:gd name="T59" fmla="*/ 8 h 500"/>
                <a:gd name="T60" fmla="*/ 44 w 500"/>
                <a:gd name="T61" fmla="*/ 3 h 500"/>
                <a:gd name="T62" fmla="*/ 57 w 500"/>
                <a:gd name="T63" fmla="*/ 1 h 5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0"/>
                <a:gd name="T97" fmla="*/ 0 h 500"/>
                <a:gd name="T98" fmla="*/ 500 w 500"/>
                <a:gd name="T99" fmla="*/ 500 h 5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0" h="500">
                  <a:moveTo>
                    <a:pt x="250" y="0"/>
                  </a:moveTo>
                  <a:lnTo>
                    <a:pt x="275" y="1"/>
                  </a:lnTo>
                  <a:lnTo>
                    <a:pt x="301" y="4"/>
                  </a:lnTo>
                  <a:lnTo>
                    <a:pt x="325" y="11"/>
                  </a:lnTo>
                  <a:lnTo>
                    <a:pt x="348" y="19"/>
                  </a:lnTo>
                  <a:lnTo>
                    <a:pt x="370" y="30"/>
                  </a:lnTo>
                  <a:lnTo>
                    <a:pt x="390" y="42"/>
                  </a:lnTo>
                  <a:lnTo>
                    <a:pt x="409" y="56"/>
                  </a:lnTo>
                  <a:lnTo>
                    <a:pt x="428" y="72"/>
                  </a:lnTo>
                  <a:lnTo>
                    <a:pt x="443" y="91"/>
                  </a:lnTo>
                  <a:lnTo>
                    <a:pt x="458" y="109"/>
                  </a:lnTo>
                  <a:lnTo>
                    <a:pt x="470" y="130"/>
                  </a:lnTo>
                  <a:lnTo>
                    <a:pt x="481" y="152"/>
                  </a:lnTo>
                  <a:lnTo>
                    <a:pt x="489" y="175"/>
                  </a:lnTo>
                  <a:lnTo>
                    <a:pt x="496" y="199"/>
                  </a:lnTo>
                  <a:lnTo>
                    <a:pt x="499" y="223"/>
                  </a:lnTo>
                  <a:lnTo>
                    <a:pt x="500" y="249"/>
                  </a:lnTo>
                  <a:lnTo>
                    <a:pt x="499" y="274"/>
                  </a:lnTo>
                  <a:lnTo>
                    <a:pt x="496" y="299"/>
                  </a:lnTo>
                  <a:lnTo>
                    <a:pt x="489" y="323"/>
                  </a:lnTo>
                  <a:lnTo>
                    <a:pt x="481" y="347"/>
                  </a:lnTo>
                  <a:lnTo>
                    <a:pt x="470" y="368"/>
                  </a:lnTo>
                  <a:lnTo>
                    <a:pt x="458" y="389"/>
                  </a:lnTo>
                  <a:lnTo>
                    <a:pt x="443" y="409"/>
                  </a:lnTo>
                  <a:lnTo>
                    <a:pt x="428" y="426"/>
                  </a:lnTo>
                  <a:lnTo>
                    <a:pt x="409" y="442"/>
                  </a:lnTo>
                  <a:lnTo>
                    <a:pt x="390" y="457"/>
                  </a:lnTo>
                  <a:lnTo>
                    <a:pt x="370" y="470"/>
                  </a:lnTo>
                  <a:lnTo>
                    <a:pt x="348" y="480"/>
                  </a:lnTo>
                  <a:lnTo>
                    <a:pt x="325" y="488"/>
                  </a:lnTo>
                  <a:lnTo>
                    <a:pt x="301" y="495"/>
                  </a:lnTo>
                  <a:lnTo>
                    <a:pt x="275" y="499"/>
                  </a:lnTo>
                  <a:lnTo>
                    <a:pt x="250" y="500"/>
                  </a:lnTo>
                  <a:lnTo>
                    <a:pt x="225" y="499"/>
                  </a:lnTo>
                  <a:lnTo>
                    <a:pt x="199" y="495"/>
                  </a:lnTo>
                  <a:lnTo>
                    <a:pt x="175" y="488"/>
                  </a:lnTo>
                  <a:lnTo>
                    <a:pt x="152" y="480"/>
                  </a:lnTo>
                  <a:lnTo>
                    <a:pt x="130" y="470"/>
                  </a:lnTo>
                  <a:lnTo>
                    <a:pt x="111" y="457"/>
                  </a:lnTo>
                  <a:lnTo>
                    <a:pt x="91" y="442"/>
                  </a:lnTo>
                  <a:lnTo>
                    <a:pt x="74" y="426"/>
                  </a:lnTo>
                  <a:lnTo>
                    <a:pt x="58" y="409"/>
                  </a:lnTo>
                  <a:lnTo>
                    <a:pt x="43" y="389"/>
                  </a:lnTo>
                  <a:lnTo>
                    <a:pt x="30" y="368"/>
                  </a:lnTo>
                  <a:lnTo>
                    <a:pt x="20" y="347"/>
                  </a:lnTo>
                  <a:lnTo>
                    <a:pt x="12" y="323"/>
                  </a:lnTo>
                  <a:lnTo>
                    <a:pt x="5" y="299"/>
                  </a:lnTo>
                  <a:lnTo>
                    <a:pt x="1" y="274"/>
                  </a:lnTo>
                  <a:lnTo>
                    <a:pt x="0" y="249"/>
                  </a:lnTo>
                  <a:lnTo>
                    <a:pt x="1" y="223"/>
                  </a:lnTo>
                  <a:lnTo>
                    <a:pt x="5" y="199"/>
                  </a:lnTo>
                  <a:lnTo>
                    <a:pt x="12" y="175"/>
                  </a:lnTo>
                  <a:lnTo>
                    <a:pt x="20" y="152"/>
                  </a:lnTo>
                  <a:lnTo>
                    <a:pt x="30" y="130"/>
                  </a:lnTo>
                  <a:lnTo>
                    <a:pt x="43" y="109"/>
                  </a:lnTo>
                  <a:lnTo>
                    <a:pt x="58" y="91"/>
                  </a:lnTo>
                  <a:lnTo>
                    <a:pt x="74" y="72"/>
                  </a:lnTo>
                  <a:lnTo>
                    <a:pt x="91" y="56"/>
                  </a:lnTo>
                  <a:lnTo>
                    <a:pt x="111" y="42"/>
                  </a:lnTo>
                  <a:lnTo>
                    <a:pt x="130" y="30"/>
                  </a:lnTo>
                  <a:lnTo>
                    <a:pt x="152" y="19"/>
                  </a:lnTo>
                  <a:lnTo>
                    <a:pt x="175" y="11"/>
                  </a:lnTo>
                  <a:lnTo>
                    <a:pt x="199" y="4"/>
                  </a:lnTo>
                  <a:lnTo>
                    <a:pt x="225" y="1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50" name="Freeform 9"/>
            <p:cNvSpPr>
              <a:spLocks/>
            </p:cNvSpPr>
            <p:nvPr/>
          </p:nvSpPr>
          <p:spPr bwMode="auto">
            <a:xfrm>
              <a:off x="210" y="264"/>
              <a:ext cx="147" cy="147"/>
            </a:xfrm>
            <a:custGeom>
              <a:avLst/>
              <a:gdLst>
                <a:gd name="T0" fmla="*/ 37 w 292"/>
                <a:gd name="T1" fmla="*/ 0 h 293"/>
                <a:gd name="T2" fmla="*/ 45 w 292"/>
                <a:gd name="T3" fmla="*/ 1 h 293"/>
                <a:gd name="T4" fmla="*/ 52 w 292"/>
                <a:gd name="T5" fmla="*/ 3 h 293"/>
                <a:gd name="T6" fmla="*/ 58 w 292"/>
                <a:gd name="T7" fmla="*/ 7 h 293"/>
                <a:gd name="T8" fmla="*/ 63 w 292"/>
                <a:gd name="T9" fmla="*/ 11 h 293"/>
                <a:gd name="T10" fmla="*/ 68 w 292"/>
                <a:gd name="T11" fmla="*/ 17 h 293"/>
                <a:gd name="T12" fmla="*/ 71 w 292"/>
                <a:gd name="T13" fmla="*/ 23 h 293"/>
                <a:gd name="T14" fmla="*/ 73 w 292"/>
                <a:gd name="T15" fmla="*/ 30 h 293"/>
                <a:gd name="T16" fmla="*/ 74 w 292"/>
                <a:gd name="T17" fmla="*/ 37 h 293"/>
                <a:gd name="T18" fmla="*/ 73 w 292"/>
                <a:gd name="T19" fmla="*/ 44 h 293"/>
                <a:gd name="T20" fmla="*/ 71 w 292"/>
                <a:gd name="T21" fmla="*/ 51 h 293"/>
                <a:gd name="T22" fmla="*/ 68 w 292"/>
                <a:gd name="T23" fmla="*/ 58 h 293"/>
                <a:gd name="T24" fmla="*/ 63 w 292"/>
                <a:gd name="T25" fmla="*/ 63 h 293"/>
                <a:gd name="T26" fmla="*/ 58 w 292"/>
                <a:gd name="T27" fmla="*/ 67 h 293"/>
                <a:gd name="T28" fmla="*/ 52 w 292"/>
                <a:gd name="T29" fmla="*/ 71 h 293"/>
                <a:gd name="T30" fmla="*/ 45 w 292"/>
                <a:gd name="T31" fmla="*/ 73 h 293"/>
                <a:gd name="T32" fmla="*/ 37 w 292"/>
                <a:gd name="T33" fmla="*/ 74 h 293"/>
                <a:gd name="T34" fmla="*/ 29 w 292"/>
                <a:gd name="T35" fmla="*/ 73 h 293"/>
                <a:gd name="T36" fmla="*/ 23 w 292"/>
                <a:gd name="T37" fmla="*/ 71 h 293"/>
                <a:gd name="T38" fmla="*/ 16 w 292"/>
                <a:gd name="T39" fmla="*/ 67 h 293"/>
                <a:gd name="T40" fmla="*/ 11 w 292"/>
                <a:gd name="T41" fmla="*/ 63 h 293"/>
                <a:gd name="T42" fmla="*/ 7 w 292"/>
                <a:gd name="T43" fmla="*/ 58 h 293"/>
                <a:gd name="T44" fmla="*/ 3 w 292"/>
                <a:gd name="T45" fmla="*/ 51 h 293"/>
                <a:gd name="T46" fmla="*/ 1 w 292"/>
                <a:gd name="T47" fmla="*/ 44 h 293"/>
                <a:gd name="T48" fmla="*/ 0 w 292"/>
                <a:gd name="T49" fmla="*/ 37 h 293"/>
                <a:gd name="T50" fmla="*/ 1 w 292"/>
                <a:gd name="T51" fmla="*/ 30 h 293"/>
                <a:gd name="T52" fmla="*/ 3 w 292"/>
                <a:gd name="T53" fmla="*/ 23 h 293"/>
                <a:gd name="T54" fmla="*/ 7 w 292"/>
                <a:gd name="T55" fmla="*/ 17 h 293"/>
                <a:gd name="T56" fmla="*/ 11 w 292"/>
                <a:gd name="T57" fmla="*/ 11 h 293"/>
                <a:gd name="T58" fmla="*/ 16 w 292"/>
                <a:gd name="T59" fmla="*/ 7 h 293"/>
                <a:gd name="T60" fmla="*/ 23 w 292"/>
                <a:gd name="T61" fmla="*/ 3 h 293"/>
                <a:gd name="T62" fmla="*/ 29 w 292"/>
                <a:gd name="T63" fmla="*/ 1 h 293"/>
                <a:gd name="T64" fmla="*/ 37 w 292"/>
                <a:gd name="T65" fmla="*/ 0 h 2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2"/>
                <a:gd name="T100" fmla="*/ 0 h 293"/>
                <a:gd name="T101" fmla="*/ 292 w 292"/>
                <a:gd name="T102" fmla="*/ 293 h 29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2" h="293">
                  <a:moveTo>
                    <a:pt x="146" y="0"/>
                  </a:moveTo>
                  <a:lnTo>
                    <a:pt x="176" y="4"/>
                  </a:lnTo>
                  <a:lnTo>
                    <a:pt x="204" y="12"/>
                  </a:lnTo>
                  <a:lnTo>
                    <a:pt x="228" y="26"/>
                  </a:lnTo>
                  <a:lnTo>
                    <a:pt x="250" y="43"/>
                  </a:lnTo>
                  <a:lnTo>
                    <a:pt x="268" y="65"/>
                  </a:lnTo>
                  <a:lnTo>
                    <a:pt x="281" y="89"/>
                  </a:lnTo>
                  <a:lnTo>
                    <a:pt x="289" y="117"/>
                  </a:lnTo>
                  <a:lnTo>
                    <a:pt x="292" y="146"/>
                  </a:lnTo>
                  <a:lnTo>
                    <a:pt x="289" y="176"/>
                  </a:lnTo>
                  <a:lnTo>
                    <a:pt x="281" y="203"/>
                  </a:lnTo>
                  <a:lnTo>
                    <a:pt x="268" y="229"/>
                  </a:lnTo>
                  <a:lnTo>
                    <a:pt x="250" y="250"/>
                  </a:lnTo>
                  <a:lnTo>
                    <a:pt x="228" y="268"/>
                  </a:lnTo>
                  <a:lnTo>
                    <a:pt x="204" y="282"/>
                  </a:lnTo>
                  <a:lnTo>
                    <a:pt x="176" y="290"/>
                  </a:lnTo>
                  <a:lnTo>
                    <a:pt x="146" y="293"/>
                  </a:lnTo>
                  <a:lnTo>
                    <a:pt x="116" y="290"/>
                  </a:lnTo>
                  <a:lnTo>
                    <a:pt x="90" y="282"/>
                  </a:lnTo>
                  <a:lnTo>
                    <a:pt x="64" y="268"/>
                  </a:lnTo>
                  <a:lnTo>
                    <a:pt x="42" y="250"/>
                  </a:lnTo>
                  <a:lnTo>
                    <a:pt x="25" y="229"/>
                  </a:lnTo>
                  <a:lnTo>
                    <a:pt x="11" y="203"/>
                  </a:lnTo>
                  <a:lnTo>
                    <a:pt x="3" y="176"/>
                  </a:lnTo>
                  <a:lnTo>
                    <a:pt x="0" y="146"/>
                  </a:lnTo>
                  <a:lnTo>
                    <a:pt x="3" y="117"/>
                  </a:lnTo>
                  <a:lnTo>
                    <a:pt x="11" y="89"/>
                  </a:lnTo>
                  <a:lnTo>
                    <a:pt x="25" y="65"/>
                  </a:lnTo>
                  <a:lnTo>
                    <a:pt x="42" y="43"/>
                  </a:lnTo>
                  <a:lnTo>
                    <a:pt x="64" y="26"/>
                  </a:lnTo>
                  <a:lnTo>
                    <a:pt x="90" y="12"/>
                  </a:lnTo>
                  <a:lnTo>
                    <a:pt x="116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19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51" name="Freeform 10"/>
            <p:cNvSpPr>
              <a:spLocks/>
            </p:cNvSpPr>
            <p:nvPr/>
          </p:nvSpPr>
          <p:spPr bwMode="auto">
            <a:xfrm>
              <a:off x="256" y="316"/>
              <a:ext cx="53" cy="52"/>
            </a:xfrm>
            <a:custGeom>
              <a:avLst/>
              <a:gdLst>
                <a:gd name="T0" fmla="*/ 13 w 106"/>
                <a:gd name="T1" fmla="*/ 0 h 105"/>
                <a:gd name="T2" fmla="*/ 15 w 106"/>
                <a:gd name="T3" fmla="*/ 0 h 105"/>
                <a:gd name="T4" fmla="*/ 19 w 106"/>
                <a:gd name="T5" fmla="*/ 1 h 105"/>
                <a:gd name="T6" fmla="*/ 21 w 106"/>
                <a:gd name="T7" fmla="*/ 2 h 105"/>
                <a:gd name="T8" fmla="*/ 23 w 106"/>
                <a:gd name="T9" fmla="*/ 3 h 105"/>
                <a:gd name="T10" fmla="*/ 24 w 106"/>
                <a:gd name="T11" fmla="*/ 5 h 105"/>
                <a:gd name="T12" fmla="*/ 26 w 106"/>
                <a:gd name="T13" fmla="*/ 7 h 105"/>
                <a:gd name="T14" fmla="*/ 27 w 106"/>
                <a:gd name="T15" fmla="*/ 10 h 105"/>
                <a:gd name="T16" fmla="*/ 27 w 106"/>
                <a:gd name="T17" fmla="*/ 13 h 105"/>
                <a:gd name="T18" fmla="*/ 27 w 106"/>
                <a:gd name="T19" fmla="*/ 15 h 105"/>
                <a:gd name="T20" fmla="*/ 26 w 106"/>
                <a:gd name="T21" fmla="*/ 18 h 105"/>
                <a:gd name="T22" fmla="*/ 24 w 106"/>
                <a:gd name="T23" fmla="*/ 20 h 105"/>
                <a:gd name="T24" fmla="*/ 23 w 106"/>
                <a:gd name="T25" fmla="*/ 22 h 105"/>
                <a:gd name="T26" fmla="*/ 21 w 106"/>
                <a:gd name="T27" fmla="*/ 23 h 105"/>
                <a:gd name="T28" fmla="*/ 19 w 106"/>
                <a:gd name="T29" fmla="*/ 25 h 105"/>
                <a:gd name="T30" fmla="*/ 15 w 106"/>
                <a:gd name="T31" fmla="*/ 25 h 105"/>
                <a:gd name="T32" fmla="*/ 13 w 106"/>
                <a:gd name="T33" fmla="*/ 26 h 105"/>
                <a:gd name="T34" fmla="*/ 11 w 106"/>
                <a:gd name="T35" fmla="*/ 25 h 105"/>
                <a:gd name="T36" fmla="*/ 8 w 106"/>
                <a:gd name="T37" fmla="*/ 25 h 105"/>
                <a:gd name="T38" fmla="*/ 6 w 106"/>
                <a:gd name="T39" fmla="*/ 23 h 105"/>
                <a:gd name="T40" fmla="*/ 3 w 106"/>
                <a:gd name="T41" fmla="*/ 22 h 105"/>
                <a:gd name="T42" fmla="*/ 3 w 106"/>
                <a:gd name="T43" fmla="*/ 20 h 105"/>
                <a:gd name="T44" fmla="*/ 1 w 106"/>
                <a:gd name="T45" fmla="*/ 18 h 105"/>
                <a:gd name="T46" fmla="*/ 1 w 106"/>
                <a:gd name="T47" fmla="*/ 15 h 105"/>
                <a:gd name="T48" fmla="*/ 0 w 106"/>
                <a:gd name="T49" fmla="*/ 13 h 105"/>
                <a:gd name="T50" fmla="*/ 1 w 106"/>
                <a:gd name="T51" fmla="*/ 10 h 105"/>
                <a:gd name="T52" fmla="*/ 1 w 106"/>
                <a:gd name="T53" fmla="*/ 7 h 105"/>
                <a:gd name="T54" fmla="*/ 3 w 106"/>
                <a:gd name="T55" fmla="*/ 5 h 105"/>
                <a:gd name="T56" fmla="*/ 3 w 106"/>
                <a:gd name="T57" fmla="*/ 3 h 105"/>
                <a:gd name="T58" fmla="*/ 6 w 106"/>
                <a:gd name="T59" fmla="*/ 2 h 105"/>
                <a:gd name="T60" fmla="*/ 8 w 106"/>
                <a:gd name="T61" fmla="*/ 1 h 105"/>
                <a:gd name="T62" fmla="*/ 11 w 106"/>
                <a:gd name="T63" fmla="*/ 0 h 105"/>
                <a:gd name="T64" fmla="*/ 13 w 106"/>
                <a:gd name="T65" fmla="*/ 0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6"/>
                <a:gd name="T100" fmla="*/ 0 h 105"/>
                <a:gd name="T101" fmla="*/ 106 w 106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6" h="105">
                  <a:moveTo>
                    <a:pt x="53" y="0"/>
                  </a:moveTo>
                  <a:lnTo>
                    <a:pt x="63" y="1"/>
                  </a:lnTo>
                  <a:lnTo>
                    <a:pt x="73" y="4"/>
                  </a:lnTo>
                  <a:lnTo>
                    <a:pt x="83" y="9"/>
                  </a:lnTo>
                  <a:lnTo>
                    <a:pt x="90" y="15"/>
                  </a:lnTo>
                  <a:lnTo>
                    <a:pt x="96" y="23"/>
                  </a:lnTo>
                  <a:lnTo>
                    <a:pt x="101" y="31"/>
                  </a:lnTo>
                  <a:lnTo>
                    <a:pt x="105" y="41"/>
                  </a:lnTo>
                  <a:lnTo>
                    <a:pt x="106" y="52"/>
                  </a:lnTo>
                  <a:lnTo>
                    <a:pt x="105" y="62"/>
                  </a:lnTo>
                  <a:lnTo>
                    <a:pt x="101" y="72"/>
                  </a:lnTo>
                  <a:lnTo>
                    <a:pt x="96" y="82"/>
                  </a:lnTo>
                  <a:lnTo>
                    <a:pt x="90" y="90"/>
                  </a:lnTo>
                  <a:lnTo>
                    <a:pt x="83" y="95"/>
                  </a:lnTo>
                  <a:lnTo>
                    <a:pt x="73" y="100"/>
                  </a:lnTo>
                  <a:lnTo>
                    <a:pt x="63" y="103"/>
                  </a:lnTo>
                  <a:lnTo>
                    <a:pt x="53" y="105"/>
                  </a:lnTo>
                  <a:lnTo>
                    <a:pt x="42" y="103"/>
                  </a:lnTo>
                  <a:lnTo>
                    <a:pt x="32" y="100"/>
                  </a:lnTo>
                  <a:lnTo>
                    <a:pt x="23" y="95"/>
                  </a:lnTo>
                  <a:lnTo>
                    <a:pt x="15" y="90"/>
                  </a:lnTo>
                  <a:lnTo>
                    <a:pt x="9" y="82"/>
                  </a:lnTo>
                  <a:lnTo>
                    <a:pt x="4" y="72"/>
                  </a:lnTo>
                  <a:lnTo>
                    <a:pt x="1" y="62"/>
                  </a:lnTo>
                  <a:lnTo>
                    <a:pt x="0" y="52"/>
                  </a:lnTo>
                  <a:lnTo>
                    <a:pt x="1" y="41"/>
                  </a:lnTo>
                  <a:lnTo>
                    <a:pt x="4" y="31"/>
                  </a:lnTo>
                  <a:lnTo>
                    <a:pt x="9" y="23"/>
                  </a:lnTo>
                  <a:lnTo>
                    <a:pt x="15" y="15"/>
                  </a:lnTo>
                  <a:lnTo>
                    <a:pt x="23" y="9"/>
                  </a:lnTo>
                  <a:lnTo>
                    <a:pt x="32" y="4"/>
                  </a:lnTo>
                  <a:lnTo>
                    <a:pt x="42" y="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 rot="4705840">
            <a:off x="7668507" y="674880"/>
            <a:ext cx="935038" cy="1173163"/>
            <a:chOff x="137" y="32"/>
            <a:chExt cx="301" cy="355"/>
          </a:xfrm>
        </p:grpSpPr>
        <p:sp>
          <p:nvSpPr>
            <p:cNvPr id="8198" name="Freeform 12"/>
            <p:cNvSpPr>
              <a:spLocks/>
            </p:cNvSpPr>
            <p:nvPr/>
          </p:nvSpPr>
          <p:spPr bwMode="auto">
            <a:xfrm>
              <a:off x="245" y="35"/>
              <a:ext cx="105" cy="168"/>
            </a:xfrm>
            <a:custGeom>
              <a:avLst/>
              <a:gdLst>
                <a:gd name="T0" fmla="*/ 1 w 210"/>
                <a:gd name="T1" fmla="*/ 84 h 337"/>
                <a:gd name="T2" fmla="*/ 52 w 210"/>
                <a:gd name="T3" fmla="*/ 32 h 337"/>
                <a:gd name="T4" fmla="*/ 53 w 210"/>
                <a:gd name="T5" fmla="*/ 0 h 337"/>
                <a:gd name="T6" fmla="*/ 0 w 210"/>
                <a:gd name="T7" fmla="*/ 49 h 337"/>
                <a:gd name="T8" fmla="*/ 1 w 210"/>
                <a:gd name="T9" fmla="*/ 84 h 3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337"/>
                <a:gd name="T17" fmla="*/ 210 w 210"/>
                <a:gd name="T18" fmla="*/ 337 h 3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337">
                  <a:moveTo>
                    <a:pt x="4" y="337"/>
                  </a:moveTo>
                  <a:lnTo>
                    <a:pt x="207" y="131"/>
                  </a:lnTo>
                  <a:lnTo>
                    <a:pt x="210" y="0"/>
                  </a:lnTo>
                  <a:lnTo>
                    <a:pt x="0" y="199"/>
                  </a:lnTo>
                  <a:lnTo>
                    <a:pt x="4" y="337"/>
                  </a:lnTo>
                  <a:close/>
                </a:path>
              </a:pathLst>
            </a:custGeom>
            <a:solidFill>
              <a:srgbClr val="FFBF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199" name="Freeform 13"/>
            <p:cNvSpPr>
              <a:spLocks/>
            </p:cNvSpPr>
            <p:nvPr/>
          </p:nvSpPr>
          <p:spPr bwMode="auto">
            <a:xfrm>
              <a:off x="246" y="98"/>
              <a:ext cx="106" cy="107"/>
            </a:xfrm>
            <a:custGeom>
              <a:avLst/>
              <a:gdLst>
                <a:gd name="T0" fmla="*/ 51 w 212"/>
                <a:gd name="T1" fmla="*/ 1 h 213"/>
                <a:gd name="T2" fmla="*/ 51 w 212"/>
                <a:gd name="T3" fmla="*/ 1 h 213"/>
                <a:gd name="T4" fmla="*/ 0 w 212"/>
                <a:gd name="T5" fmla="*/ 52 h 213"/>
                <a:gd name="T6" fmla="*/ 2 w 212"/>
                <a:gd name="T7" fmla="*/ 54 h 213"/>
                <a:gd name="T8" fmla="*/ 53 w 212"/>
                <a:gd name="T9" fmla="*/ 2 h 213"/>
                <a:gd name="T10" fmla="*/ 53 w 212"/>
                <a:gd name="T11" fmla="*/ 1 h 213"/>
                <a:gd name="T12" fmla="*/ 53 w 212"/>
                <a:gd name="T13" fmla="*/ 2 h 213"/>
                <a:gd name="T14" fmla="*/ 53 w 212"/>
                <a:gd name="T15" fmla="*/ 1 h 213"/>
                <a:gd name="T16" fmla="*/ 53 w 212"/>
                <a:gd name="T17" fmla="*/ 1 h 213"/>
                <a:gd name="T18" fmla="*/ 52 w 212"/>
                <a:gd name="T19" fmla="*/ 0 h 213"/>
                <a:gd name="T20" fmla="*/ 51 w 212"/>
                <a:gd name="T21" fmla="*/ 1 h 213"/>
                <a:gd name="T22" fmla="*/ 51 w 212"/>
                <a:gd name="T23" fmla="*/ 1 h 2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2"/>
                <a:gd name="T37" fmla="*/ 0 h 213"/>
                <a:gd name="T38" fmla="*/ 212 w 212"/>
                <a:gd name="T39" fmla="*/ 213 h 2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2" h="213">
                  <a:moveTo>
                    <a:pt x="201" y="4"/>
                  </a:moveTo>
                  <a:lnTo>
                    <a:pt x="203" y="1"/>
                  </a:lnTo>
                  <a:lnTo>
                    <a:pt x="0" y="206"/>
                  </a:lnTo>
                  <a:lnTo>
                    <a:pt x="7" y="213"/>
                  </a:lnTo>
                  <a:lnTo>
                    <a:pt x="210" y="8"/>
                  </a:lnTo>
                  <a:lnTo>
                    <a:pt x="212" y="4"/>
                  </a:lnTo>
                  <a:lnTo>
                    <a:pt x="210" y="8"/>
                  </a:lnTo>
                  <a:lnTo>
                    <a:pt x="211" y="4"/>
                  </a:lnTo>
                  <a:lnTo>
                    <a:pt x="210" y="1"/>
                  </a:lnTo>
                  <a:lnTo>
                    <a:pt x="206" y="0"/>
                  </a:lnTo>
                  <a:lnTo>
                    <a:pt x="203" y="1"/>
                  </a:lnTo>
                  <a:lnTo>
                    <a:pt x="201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0" name="Freeform 14"/>
            <p:cNvSpPr>
              <a:spLocks/>
            </p:cNvSpPr>
            <p:nvPr/>
          </p:nvSpPr>
          <p:spPr bwMode="auto">
            <a:xfrm>
              <a:off x="346" y="32"/>
              <a:ext cx="7" cy="69"/>
            </a:xfrm>
            <a:custGeom>
              <a:avLst/>
              <a:gdLst>
                <a:gd name="T0" fmla="*/ 3 w 13"/>
                <a:gd name="T1" fmla="*/ 3 h 137"/>
                <a:gd name="T2" fmla="*/ 1 w 13"/>
                <a:gd name="T3" fmla="*/ 2 h 137"/>
                <a:gd name="T4" fmla="*/ 0 w 13"/>
                <a:gd name="T5" fmla="*/ 35 h 137"/>
                <a:gd name="T6" fmla="*/ 3 w 13"/>
                <a:gd name="T7" fmla="*/ 35 h 137"/>
                <a:gd name="T8" fmla="*/ 4 w 13"/>
                <a:gd name="T9" fmla="*/ 2 h 137"/>
                <a:gd name="T10" fmla="*/ 1 w 13"/>
                <a:gd name="T11" fmla="*/ 1 h 137"/>
                <a:gd name="T12" fmla="*/ 4 w 13"/>
                <a:gd name="T13" fmla="*/ 2 h 137"/>
                <a:gd name="T14" fmla="*/ 3 w 13"/>
                <a:gd name="T15" fmla="*/ 1 h 137"/>
                <a:gd name="T16" fmla="*/ 2 w 13"/>
                <a:gd name="T17" fmla="*/ 0 h 137"/>
                <a:gd name="T18" fmla="*/ 1 w 13"/>
                <a:gd name="T19" fmla="*/ 1 h 137"/>
                <a:gd name="T20" fmla="*/ 1 w 13"/>
                <a:gd name="T21" fmla="*/ 2 h 137"/>
                <a:gd name="T22" fmla="*/ 3 w 13"/>
                <a:gd name="T23" fmla="*/ 3 h 1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137"/>
                <a:gd name="T38" fmla="*/ 13 w 13"/>
                <a:gd name="T39" fmla="*/ 137 h 1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137">
                  <a:moveTo>
                    <a:pt x="11" y="9"/>
                  </a:moveTo>
                  <a:lnTo>
                    <a:pt x="2" y="6"/>
                  </a:lnTo>
                  <a:lnTo>
                    <a:pt x="0" y="137"/>
                  </a:lnTo>
                  <a:lnTo>
                    <a:pt x="11" y="137"/>
                  </a:lnTo>
                  <a:lnTo>
                    <a:pt x="13" y="6"/>
                  </a:lnTo>
                  <a:lnTo>
                    <a:pt x="4" y="3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1" name="Freeform 15"/>
            <p:cNvSpPr>
              <a:spLocks/>
            </p:cNvSpPr>
            <p:nvPr/>
          </p:nvSpPr>
          <p:spPr bwMode="auto">
            <a:xfrm>
              <a:off x="243" y="33"/>
              <a:ext cx="109" cy="104"/>
            </a:xfrm>
            <a:custGeom>
              <a:avLst/>
              <a:gdLst>
                <a:gd name="T0" fmla="*/ 3 w 219"/>
                <a:gd name="T1" fmla="*/ 51 h 207"/>
                <a:gd name="T2" fmla="*/ 2 w 219"/>
                <a:gd name="T3" fmla="*/ 52 h 207"/>
                <a:gd name="T4" fmla="*/ 54 w 219"/>
                <a:gd name="T5" fmla="*/ 2 h 207"/>
                <a:gd name="T6" fmla="*/ 53 w 219"/>
                <a:gd name="T7" fmla="*/ 0 h 207"/>
                <a:gd name="T8" fmla="*/ 0 w 219"/>
                <a:gd name="T9" fmla="*/ 50 h 207"/>
                <a:gd name="T10" fmla="*/ 0 w 219"/>
                <a:gd name="T11" fmla="*/ 51 h 207"/>
                <a:gd name="T12" fmla="*/ 0 w 219"/>
                <a:gd name="T13" fmla="*/ 50 h 207"/>
                <a:gd name="T14" fmla="*/ 0 w 219"/>
                <a:gd name="T15" fmla="*/ 51 h 207"/>
                <a:gd name="T16" fmla="*/ 0 w 219"/>
                <a:gd name="T17" fmla="*/ 52 h 207"/>
                <a:gd name="T18" fmla="*/ 1 w 219"/>
                <a:gd name="T19" fmla="*/ 52 h 207"/>
                <a:gd name="T20" fmla="*/ 2 w 219"/>
                <a:gd name="T21" fmla="*/ 52 h 207"/>
                <a:gd name="T22" fmla="*/ 3 w 219"/>
                <a:gd name="T23" fmla="*/ 51 h 2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9"/>
                <a:gd name="T37" fmla="*/ 0 h 207"/>
                <a:gd name="T38" fmla="*/ 219 w 219"/>
                <a:gd name="T39" fmla="*/ 207 h 2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9" h="207">
                  <a:moveTo>
                    <a:pt x="12" y="202"/>
                  </a:moveTo>
                  <a:lnTo>
                    <a:pt x="9" y="206"/>
                  </a:lnTo>
                  <a:lnTo>
                    <a:pt x="219" y="6"/>
                  </a:lnTo>
                  <a:lnTo>
                    <a:pt x="212" y="0"/>
                  </a:lnTo>
                  <a:lnTo>
                    <a:pt x="2" y="199"/>
                  </a:lnTo>
                  <a:lnTo>
                    <a:pt x="0" y="202"/>
                  </a:lnTo>
                  <a:lnTo>
                    <a:pt x="2" y="199"/>
                  </a:lnTo>
                  <a:lnTo>
                    <a:pt x="1" y="202"/>
                  </a:lnTo>
                  <a:lnTo>
                    <a:pt x="2" y="206"/>
                  </a:lnTo>
                  <a:lnTo>
                    <a:pt x="6" y="207"/>
                  </a:lnTo>
                  <a:lnTo>
                    <a:pt x="9" y="206"/>
                  </a:lnTo>
                  <a:lnTo>
                    <a:pt x="12" y="2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2" name="Freeform 16"/>
            <p:cNvSpPr>
              <a:spLocks/>
            </p:cNvSpPr>
            <p:nvPr/>
          </p:nvSpPr>
          <p:spPr bwMode="auto">
            <a:xfrm>
              <a:off x="243" y="135"/>
              <a:ext cx="8" cy="71"/>
            </a:xfrm>
            <a:custGeom>
              <a:avLst/>
              <a:gdLst>
                <a:gd name="T0" fmla="*/ 1 w 16"/>
                <a:gd name="T1" fmla="*/ 34 h 142"/>
                <a:gd name="T2" fmla="*/ 4 w 16"/>
                <a:gd name="T3" fmla="*/ 35 h 142"/>
                <a:gd name="T4" fmla="*/ 3 w 16"/>
                <a:gd name="T5" fmla="*/ 0 h 142"/>
                <a:gd name="T6" fmla="*/ 0 w 16"/>
                <a:gd name="T7" fmla="*/ 0 h 142"/>
                <a:gd name="T8" fmla="*/ 1 w 16"/>
                <a:gd name="T9" fmla="*/ 35 h 142"/>
                <a:gd name="T10" fmla="*/ 3 w 16"/>
                <a:gd name="T11" fmla="*/ 36 h 142"/>
                <a:gd name="T12" fmla="*/ 1 w 16"/>
                <a:gd name="T13" fmla="*/ 35 h 142"/>
                <a:gd name="T14" fmla="*/ 1 w 16"/>
                <a:gd name="T15" fmla="*/ 36 h 142"/>
                <a:gd name="T16" fmla="*/ 2 w 16"/>
                <a:gd name="T17" fmla="*/ 36 h 142"/>
                <a:gd name="T18" fmla="*/ 3 w 16"/>
                <a:gd name="T19" fmla="*/ 36 h 142"/>
                <a:gd name="T20" fmla="*/ 4 w 16"/>
                <a:gd name="T21" fmla="*/ 35 h 142"/>
                <a:gd name="T22" fmla="*/ 1 w 16"/>
                <a:gd name="T23" fmla="*/ 34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"/>
                <a:gd name="T37" fmla="*/ 0 h 142"/>
                <a:gd name="T38" fmla="*/ 16 w 16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" h="142">
                  <a:moveTo>
                    <a:pt x="7" y="134"/>
                  </a:moveTo>
                  <a:lnTo>
                    <a:pt x="16" y="13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38"/>
                  </a:lnTo>
                  <a:lnTo>
                    <a:pt x="14" y="141"/>
                  </a:lnTo>
                  <a:lnTo>
                    <a:pt x="5" y="138"/>
                  </a:lnTo>
                  <a:lnTo>
                    <a:pt x="7" y="141"/>
                  </a:lnTo>
                  <a:lnTo>
                    <a:pt x="10" y="142"/>
                  </a:lnTo>
                  <a:lnTo>
                    <a:pt x="14" y="141"/>
                  </a:lnTo>
                  <a:lnTo>
                    <a:pt x="16" y="138"/>
                  </a:lnTo>
                  <a:lnTo>
                    <a:pt x="7" y="1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3" name="Freeform 17"/>
            <p:cNvSpPr>
              <a:spLocks/>
            </p:cNvSpPr>
            <p:nvPr/>
          </p:nvSpPr>
          <p:spPr bwMode="auto">
            <a:xfrm>
              <a:off x="297" y="101"/>
              <a:ext cx="138" cy="138"/>
            </a:xfrm>
            <a:custGeom>
              <a:avLst/>
              <a:gdLst>
                <a:gd name="T0" fmla="*/ 0 w 275"/>
                <a:gd name="T1" fmla="*/ 69 h 277"/>
                <a:gd name="T2" fmla="*/ 37 w 275"/>
                <a:gd name="T3" fmla="*/ 8 h 277"/>
                <a:gd name="T4" fmla="*/ 69 w 275"/>
                <a:gd name="T5" fmla="*/ 0 h 277"/>
                <a:gd name="T6" fmla="*/ 36 w 275"/>
                <a:gd name="T7" fmla="*/ 61 h 277"/>
                <a:gd name="T8" fmla="*/ 0 w 275"/>
                <a:gd name="T9" fmla="*/ 69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277"/>
                <a:gd name="T17" fmla="*/ 275 w 275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277">
                  <a:moveTo>
                    <a:pt x="0" y="277"/>
                  </a:moveTo>
                  <a:lnTo>
                    <a:pt x="148" y="33"/>
                  </a:lnTo>
                  <a:lnTo>
                    <a:pt x="275" y="0"/>
                  </a:lnTo>
                  <a:lnTo>
                    <a:pt x="144" y="246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FFBF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4" name="Freeform 18"/>
            <p:cNvSpPr>
              <a:spLocks/>
            </p:cNvSpPr>
            <p:nvPr/>
          </p:nvSpPr>
          <p:spPr bwMode="auto">
            <a:xfrm>
              <a:off x="295" y="114"/>
              <a:ext cx="79" cy="126"/>
            </a:xfrm>
            <a:custGeom>
              <a:avLst/>
              <a:gdLst>
                <a:gd name="T0" fmla="*/ 38 w 158"/>
                <a:gd name="T1" fmla="*/ 0 h 252"/>
                <a:gd name="T2" fmla="*/ 38 w 158"/>
                <a:gd name="T3" fmla="*/ 1 h 252"/>
                <a:gd name="T4" fmla="*/ 0 w 158"/>
                <a:gd name="T5" fmla="*/ 62 h 252"/>
                <a:gd name="T6" fmla="*/ 2 w 158"/>
                <a:gd name="T7" fmla="*/ 63 h 252"/>
                <a:gd name="T8" fmla="*/ 40 w 158"/>
                <a:gd name="T9" fmla="*/ 2 h 252"/>
                <a:gd name="T10" fmla="*/ 39 w 158"/>
                <a:gd name="T11" fmla="*/ 3 h 252"/>
                <a:gd name="T12" fmla="*/ 40 w 158"/>
                <a:gd name="T13" fmla="*/ 2 h 252"/>
                <a:gd name="T14" fmla="*/ 40 w 158"/>
                <a:gd name="T15" fmla="*/ 2 h 252"/>
                <a:gd name="T16" fmla="*/ 39 w 158"/>
                <a:gd name="T17" fmla="*/ 1 h 252"/>
                <a:gd name="T18" fmla="*/ 38 w 158"/>
                <a:gd name="T19" fmla="*/ 1 h 252"/>
                <a:gd name="T20" fmla="*/ 38 w 158"/>
                <a:gd name="T21" fmla="*/ 1 h 252"/>
                <a:gd name="T22" fmla="*/ 38 w 158"/>
                <a:gd name="T23" fmla="*/ 0 h 2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8"/>
                <a:gd name="T37" fmla="*/ 0 h 252"/>
                <a:gd name="T38" fmla="*/ 158 w 158"/>
                <a:gd name="T39" fmla="*/ 252 h 2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8" h="252">
                  <a:moveTo>
                    <a:pt x="152" y="0"/>
                  </a:moveTo>
                  <a:lnTo>
                    <a:pt x="149" y="3"/>
                  </a:lnTo>
                  <a:lnTo>
                    <a:pt x="0" y="248"/>
                  </a:lnTo>
                  <a:lnTo>
                    <a:pt x="9" y="252"/>
                  </a:lnTo>
                  <a:lnTo>
                    <a:pt x="158" y="8"/>
                  </a:lnTo>
                  <a:lnTo>
                    <a:pt x="154" y="11"/>
                  </a:lnTo>
                  <a:lnTo>
                    <a:pt x="158" y="8"/>
                  </a:lnTo>
                  <a:lnTo>
                    <a:pt x="158" y="5"/>
                  </a:lnTo>
                  <a:lnTo>
                    <a:pt x="156" y="1"/>
                  </a:lnTo>
                  <a:lnTo>
                    <a:pt x="151" y="1"/>
                  </a:lnTo>
                  <a:lnTo>
                    <a:pt x="149" y="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5" name="Freeform 19"/>
            <p:cNvSpPr>
              <a:spLocks/>
            </p:cNvSpPr>
            <p:nvPr/>
          </p:nvSpPr>
          <p:spPr bwMode="auto">
            <a:xfrm>
              <a:off x="371" y="98"/>
              <a:ext cx="67" cy="22"/>
            </a:xfrm>
            <a:custGeom>
              <a:avLst/>
              <a:gdLst>
                <a:gd name="T0" fmla="*/ 34 w 134"/>
                <a:gd name="T1" fmla="*/ 2 h 43"/>
                <a:gd name="T2" fmla="*/ 31 w 134"/>
                <a:gd name="T3" fmla="*/ 0 h 43"/>
                <a:gd name="T4" fmla="*/ 0 w 134"/>
                <a:gd name="T5" fmla="*/ 8 h 43"/>
                <a:gd name="T6" fmla="*/ 1 w 134"/>
                <a:gd name="T7" fmla="*/ 11 h 43"/>
                <a:gd name="T8" fmla="*/ 33 w 134"/>
                <a:gd name="T9" fmla="*/ 3 h 43"/>
                <a:gd name="T10" fmla="*/ 30 w 134"/>
                <a:gd name="T11" fmla="*/ 1 h 43"/>
                <a:gd name="T12" fmla="*/ 33 w 134"/>
                <a:gd name="T13" fmla="*/ 3 h 43"/>
                <a:gd name="T14" fmla="*/ 34 w 134"/>
                <a:gd name="T15" fmla="*/ 3 h 43"/>
                <a:gd name="T16" fmla="*/ 34 w 134"/>
                <a:gd name="T17" fmla="*/ 1 h 43"/>
                <a:gd name="T18" fmla="*/ 33 w 134"/>
                <a:gd name="T19" fmla="*/ 1 h 43"/>
                <a:gd name="T20" fmla="*/ 31 w 134"/>
                <a:gd name="T21" fmla="*/ 0 h 43"/>
                <a:gd name="T22" fmla="*/ 34 w 134"/>
                <a:gd name="T23" fmla="*/ 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43"/>
                <a:gd name="T38" fmla="*/ 134 w 134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43">
                  <a:moveTo>
                    <a:pt x="133" y="8"/>
                  </a:moveTo>
                  <a:lnTo>
                    <a:pt x="127" y="0"/>
                  </a:lnTo>
                  <a:lnTo>
                    <a:pt x="0" y="32"/>
                  </a:lnTo>
                  <a:lnTo>
                    <a:pt x="2" y="43"/>
                  </a:lnTo>
                  <a:lnTo>
                    <a:pt x="129" y="11"/>
                  </a:lnTo>
                  <a:lnTo>
                    <a:pt x="123" y="3"/>
                  </a:lnTo>
                  <a:lnTo>
                    <a:pt x="129" y="11"/>
                  </a:lnTo>
                  <a:lnTo>
                    <a:pt x="133" y="9"/>
                  </a:lnTo>
                  <a:lnTo>
                    <a:pt x="134" y="4"/>
                  </a:lnTo>
                  <a:lnTo>
                    <a:pt x="131" y="1"/>
                  </a:lnTo>
                  <a:lnTo>
                    <a:pt x="127" y="0"/>
                  </a:lnTo>
                  <a:lnTo>
                    <a:pt x="133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6" name="Freeform 20"/>
            <p:cNvSpPr>
              <a:spLocks/>
            </p:cNvSpPr>
            <p:nvPr/>
          </p:nvSpPr>
          <p:spPr bwMode="auto">
            <a:xfrm>
              <a:off x="367" y="100"/>
              <a:ext cx="70" cy="126"/>
            </a:xfrm>
            <a:custGeom>
              <a:avLst/>
              <a:gdLst>
                <a:gd name="T0" fmla="*/ 1 w 141"/>
                <a:gd name="T1" fmla="*/ 63 h 254"/>
                <a:gd name="T2" fmla="*/ 2 w 141"/>
                <a:gd name="T3" fmla="*/ 62 h 254"/>
                <a:gd name="T4" fmla="*/ 35 w 141"/>
                <a:gd name="T5" fmla="*/ 1 h 254"/>
                <a:gd name="T6" fmla="*/ 32 w 141"/>
                <a:gd name="T7" fmla="*/ 0 h 254"/>
                <a:gd name="T8" fmla="*/ 0 w 141"/>
                <a:gd name="T9" fmla="*/ 61 h 254"/>
                <a:gd name="T10" fmla="*/ 0 w 141"/>
                <a:gd name="T11" fmla="*/ 60 h 254"/>
                <a:gd name="T12" fmla="*/ 0 w 141"/>
                <a:gd name="T13" fmla="*/ 61 h 254"/>
                <a:gd name="T14" fmla="*/ 0 w 141"/>
                <a:gd name="T15" fmla="*/ 62 h 254"/>
                <a:gd name="T16" fmla="*/ 0 w 141"/>
                <a:gd name="T17" fmla="*/ 63 h 254"/>
                <a:gd name="T18" fmla="*/ 1 w 141"/>
                <a:gd name="T19" fmla="*/ 63 h 254"/>
                <a:gd name="T20" fmla="*/ 2 w 141"/>
                <a:gd name="T21" fmla="*/ 62 h 254"/>
                <a:gd name="T22" fmla="*/ 1 w 141"/>
                <a:gd name="T23" fmla="*/ 63 h 2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1"/>
                <a:gd name="T37" fmla="*/ 0 h 254"/>
                <a:gd name="T38" fmla="*/ 141 w 141"/>
                <a:gd name="T39" fmla="*/ 254 h 2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1" h="254">
                  <a:moveTo>
                    <a:pt x="6" y="254"/>
                  </a:moveTo>
                  <a:lnTo>
                    <a:pt x="9" y="250"/>
                  </a:lnTo>
                  <a:lnTo>
                    <a:pt x="141" y="5"/>
                  </a:lnTo>
                  <a:lnTo>
                    <a:pt x="131" y="0"/>
                  </a:lnTo>
                  <a:lnTo>
                    <a:pt x="0" y="246"/>
                  </a:lnTo>
                  <a:lnTo>
                    <a:pt x="3" y="242"/>
                  </a:lnTo>
                  <a:lnTo>
                    <a:pt x="0" y="246"/>
                  </a:lnTo>
                  <a:lnTo>
                    <a:pt x="0" y="249"/>
                  </a:lnTo>
                  <a:lnTo>
                    <a:pt x="3" y="253"/>
                  </a:lnTo>
                  <a:lnTo>
                    <a:pt x="7" y="253"/>
                  </a:lnTo>
                  <a:lnTo>
                    <a:pt x="9" y="250"/>
                  </a:lnTo>
                  <a:lnTo>
                    <a:pt x="6" y="2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7" name="Freeform 21"/>
            <p:cNvSpPr>
              <a:spLocks/>
            </p:cNvSpPr>
            <p:nvPr/>
          </p:nvSpPr>
          <p:spPr bwMode="auto">
            <a:xfrm>
              <a:off x="295" y="221"/>
              <a:ext cx="75" cy="21"/>
            </a:xfrm>
            <a:custGeom>
              <a:avLst/>
              <a:gdLst>
                <a:gd name="T0" fmla="*/ 0 w 150"/>
                <a:gd name="T1" fmla="*/ 8 h 43"/>
                <a:gd name="T2" fmla="*/ 1 w 150"/>
                <a:gd name="T3" fmla="*/ 10 h 43"/>
                <a:gd name="T4" fmla="*/ 38 w 150"/>
                <a:gd name="T5" fmla="*/ 3 h 43"/>
                <a:gd name="T6" fmla="*/ 37 w 150"/>
                <a:gd name="T7" fmla="*/ 0 h 43"/>
                <a:gd name="T8" fmla="*/ 1 w 150"/>
                <a:gd name="T9" fmla="*/ 7 h 43"/>
                <a:gd name="T10" fmla="*/ 2 w 150"/>
                <a:gd name="T11" fmla="*/ 9 h 43"/>
                <a:gd name="T12" fmla="*/ 1 w 150"/>
                <a:gd name="T13" fmla="*/ 7 h 43"/>
                <a:gd name="T14" fmla="*/ 0 w 150"/>
                <a:gd name="T15" fmla="*/ 8 h 43"/>
                <a:gd name="T16" fmla="*/ 0 w 150"/>
                <a:gd name="T17" fmla="*/ 9 h 43"/>
                <a:gd name="T18" fmla="*/ 1 w 150"/>
                <a:gd name="T19" fmla="*/ 10 h 43"/>
                <a:gd name="T20" fmla="*/ 1 w 150"/>
                <a:gd name="T21" fmla="*/ 10 h 43"/>
                <a:gd name="T22" fmla="*/ 0 w 150"/>
                <a:gd name="T23" fmla="*/ 8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0"/>
                <a:gd name="T37" fmla="*/ 0 h 43"/>
                <a:gd name="T38" fmla="*/ 150 w 150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0" h="43">
                  <a:moveTo>
                    <a:pt x="0" y="35"/>
                  </a:moveTo>
                  <a:lnTo>
                    <a:pt x="6" y="43"/>
                  </a:lnTo>
                  <a:lnTo>
                    <a:pt x="150" y="12"/>
                  </a:lnTo>
                  <a:lnTo>
                    <a:pt x="147" y="0"/>
                  </a:lnTo>
                  <a:lnTo>
                    <a:pt x="3" y="31"/>
                  </a:lnTo>
                  <a:lnTo>
                    <a:pt x="9" y="39"/>
                  </a:lnTo>
                  <a:lnTo>
                    <a:pt x="3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6" y="4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8" name="Freeform 22"/>
            <p:cNvSpPr>
              <a:spLocks/>
            </p:cNvSpPr>
            <p:nvPr/>
          </p:nvSpPr>
          <p:spPr bwMode="auto">
            <a:xfrm>
              <a:off x="193" y="93"/>
              <a:ext cx="181" cy="213"/>
            </a:xfrm>
            <a:custGeom>
              <a:avLst/>
              <a:gdLst>
                <a:gd name="T0" fmla="*/ 0 w 363"/>
                <a:gd name="T1" fmla="*/ 83 h 427"/>
                <a:gd name="T2" fmla="*/ 0 w 363"/>
                <a:gd name="T3" fmla="*/ 88 h 427"/>
                <a:gd name="T4" fmla="*/ 2 w 363"/>
                <a:gd name="T5" fmla="*/ 93 h 427"/>
                <a:gd name="T6" fmla="*/ 5 w 363"/>
                <a:gd name="T7" fmla="*/ 97 h 427"/>
                <a:gd name="T8" fmla="*/ 8 w 363"/>
                <a:gd name="T9" fmla="*/ 100 h 427"/>
                <a:gd name="T10" fmla="*/ 13 w 363"/>
                <a:gd name="T11" fmla="*/ 102 h 427"/>
                <a:gd name="T12" fmla="*/ 18 w 363"/>
                <a:gd name="T13" fmla="*/ 104 h 427"/>
                <a:gd name="T14" fmla="*/ 24 w 363"/>
                <a:gd name="T15" fmla="*/ 105 h 427"/>
                <a:gd name="T16" fmla="*/ 29 w 363"/>
                <a:gd name="T17" fmla="*/ 106 h 427"/>
                <a:gd name="T18" fmla="*/ 31 w 363"/>
                <a:gd name="T19" fmla="*/ 104 h 427"/>
                <a:gd name="T20" fmla="*/ 34 w 363"/>
                <a:gd name="T21" fmla="*/ 100 h 427"/>
                <a:gd name="T22" fmla="*/ 37 w 363"/>
                <a:gd name="T23" fmla="*/ 95 h 427"/>
                <a:gd name="T24" fmla="*/ 41 w 363"/>
                <a:gd name="T25" fmla="*/ 88 h 427"/>
                <a:gd name="T26" fmla="*/ 46 w 363"/>
                <a:gd name="T27" fmla="*/ 81 h 427"/>
                <a:gd name="T28" fmla="*/ 51 w 363"/>
                <a:gd name="T29" fmla="*/ 73 h 427"/>
                <a:gd name="T30" fmla="*/ 57 w 363"/>
                <a:gd name="T31" fmla="*/ 64 h 427"/>
                <a:gd name="T32" fmla="*/ 62 w 363"/>
                <a:gd name="T33" fmla="*/ 55 h 427"/>
                <a:gd name="T34" fmla="*/ 68 w 363"/>
                <a:gd name="T35" fmla="*/ 46 h 427"/>
                <a:gd name="T36" fmla="*/ 73 w 363"/>
                <a:gd name="T37" fmla="*/ 38 h 427"/>
                <a:gd name="T38" fmla="*/ 77 w 363"/>
                <a:gd name="T39" fmla="*/ 30 h 427"/>
                <a:gd name="T40" fmla="*/ 82 w 363"/>
                <a:gd name="T41" fmla="*/ 23 h 427"/>
                <a:gd name="T42" fmla="*/ 85 w 363"/>
                <a:gd name="T43" fmla="*/ 17 h 427"/>
                <a:gd name="T44" fmla="*/ 88 w 363"/>
                <a:gd name="T45" fmla="*/ 13 h 427"/>
                <a:gd name="T46" fmla="*/ 90 w 363"/>
                <a:gd name="T47" fmla="*/ 10 h 427"/>
                <a:gd name="T48" fmla="*/ 90 w 363"/>
                <a:gd name="T49" fmla="*/ 9 h 427"/>
                <a:gd name="T50" fmla="*/ 90 w 363"/>
                <a:gd name="T51" fmla="*/ 0 h 427"/>
                <a:gd name="T52" fmla="*/ 79 w 363"/>
                <a:gd name="T53" fmla="*/ 3 h 427"/>
                <a:gd name="T54" fmla="*/ 0 w 363"/>
                <a:gd name="T55" fmla="*/ 83 h 42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3"/>
                <a:gd name="T85" fmla="*/ 0 h 427"/>
                <a:gd name="T86" fmla="*/ 363 w 363"/>
                <a:gd name="T87" fmla="*/ 427 h 42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3" h="427">
                  <a:moveTo>
                    <a:pt x="0" y="333"/>
                  </a:moveTo>
                  <a:lnTo>
                    <a:pt x="2" y="355"/>
                  </a:lnTo>
                  <a:lnTo>
                    <a:pt x="9" y="374"/>
                  </a:lnTo>
                  <a:lnTo>
                    <a:pt x="20" y="389"/>
                  </a:lnTo>
                  <a:lnTo>
                    <a:pt x="35" y="400"/>
                  </a:lnTo>
                  <a:lnTo>
                    <a:pt x="53" y="410"/>
                  </a:lnTo>
                  <a:lnTo>
                    <a:pt x="73" y="416"/>
                  </a:lnTo>
                  <a:lnTo>
                    <a:pt x="96" y="422"/>
                  </a:lnTo>
                  <a:lnTo>
                    <a:pt x="119" y="427"/>
                  </a:lnTo>
                  <a:lnTo>
                    <a:pt x="126" y="418"/>
                  </a:lnTo>
                  <a:lnTo>
                    <a:pt x="136" y="403"/>
                  </a:lnTo>
                  <a:lnTo>
                    <a:pt x="150" y="381"/>
                  </a:lnTo>
                  <a:lnTo>
                    <a:pt x="167" y="354"/>
                  </a:lnTo>
                  <a:lnTo>
                    <a:pt x="186" y="324"/>
                  </a:lnTo>
                  <a:lnTo>
                    <a:pt x="206" y="292"/>
                  </a:lnTo>
                  <a:lnTo>
                    <a:pt x="228" y="257"/>
                  </a:lnTo>
                  <a:lnTo>
                    <a:pt x="250" y="222"/>
                  </a:lnTo>
                  <a:lnTo>
                    <a:pt x="272" y="187"/>
                  </a:lnTo>
                  <a:lnTo>
                    <a:pt x="292" y="154"/>
                  </a:lnTo>
                  <a:lnTo>
                    <a:pt x="311" y="122"/>
                  </a:lnTo>
                  <a:lnTo>
                    <a:pt x="328" y="95"/>
                  </a:lnTo>
                  <a:lnTo>
                    <a:pt x="342" y="71"/>
                  </a:lnTo>
                  <a:lnTo>
                    <a:pt x="354" y="53"/>
                  </a:lnTo>
                  <a:lnTo>
                    <a:pt x="361" y="42"/>
                  </a:lnTo>
                  <a:lnTo>
                    <a:pt x="363" y="37"/>
                  </a:lnTo>
                  <a:lnTo>
                    <a:pt x="361" y="0"/>
                  </a:lnTo>
                  <a:lnTo>
                    <a:pt x="316" y="15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09" name="Freeform 23"/>
            <p:cNvSpPr>
              <a:spLocks/>
            </p:cNvSpPr>
            <p:nvPr/>
          </p:nvSpPr>
          <p:spPr bwMode="auto">
            <a:xfrm>
              <a:off x="191" y="259"/>
              <a:ext cx="64" cy="49"/>
            </a:xfrm>
            <a:custGeom>
              <a:avLst/>
              <a:gdLst>
                <a:gd name="T0" fmla="*/ 30 w 128"/>
                <a:gd name="T1" fmla="*/ 23 h 98"/>
                <a:gd name="T2" fmla="*/ 31 w 128"/>
                <a:gd name="T3" fmla="*/ 23 h 98"/>
                <a:gd name="T4" fmla="*/ 25 w 128"/>
                <a:gd name="T5" fmla="*/ 22 h 98"/>
                <a:gd name="T6" fmla="*/ 19 w 128"/>
                <a:gd name="T7" fmla="*/ 20 h 98"/>
                <a:gd name="T8" fmla="*/ 14 w 128"/>
                <a:gd name="T9" fmla="*/ 18 h 98"/>
                <a:gd name="T10" fmla="*/ 10 w 128"/>
                <a:gd name="T11" fmla="*/ 15 h 98"/>
                <a:gd name="T12" fmla="*/ 7 w 128"/>
                <a:gd name="T13" fmla="*/ 13 h 98"/>
                <a:gd name="T14" fmla="*/ 4 w 128"/>
                <a:gd name="T15" fmla="*/ 10 h 98"/>
                <a:gd name="T16" fmla="*/ 3 w 128"/>
                <a:gd name="T17" fmla="*/ 6 h 98"/>
                <a:gd name="T18" fmla="*/ 2 w 128"/>
                <a:gd name="T19" fmla="*/ 0 h 98"/>
                <a:gd name="T20" fmla="*/ 0 w 128"/>
                <a:gd name="T21" fmla="*/ 0 h 98"/>
                <a:gd name="T22" fmla="*/ 1 w 128"/>
                <a:gd name="T23" fmla="*/ 6 h 98"/>
                <a:gd name="T24" fmla="*/ 2 w 128"/>
                <a:gd name="T25" fmla="*/ 11 h 98"/>
                <a:gd name="T26" fmla="*/ 5 w 128"/>
                <a:gd name="T27" fmla="*/ 14 h 98"/>
                <a:gd name="T28" fmla="*/ 9 w 128"/>
                <a:gd name="T29" fmla="*/ 18 h 98"/>
                <a:gd name="T30" fmla="*/ 14 w 128"/>
                <a:gd name="T31" fmla="*/ 21 h 98"/>
                <a:gd name="T32" fmla="*/ 19 w 128"/>
                <a:gd name="T33" fmla="*/ 22 h 98"/>
                <a:gd name="T34" fmla="*/ 24 w 128"/>
                <a:gd name="T35" fmla="*/ 24 h 98"/>
                <a:gd name="T36" fmla="*/ 31 w 128"/>
                <a:gd name="T37" fmla="*/ 25 h 98"/>
                <a:gd name="T38" fmla="*/ 31 w 128"/>
                <a:gd name="T39" fmla="*/ 25 h 98"/>
                <a:gd name="T40" fmla="*/ 31 w 128"/>
                <a:gd name="T41" fmla="*/ 25 h 98"/>
                <a:gd name="T42" fmla="*/ 31 w 128"/>
                <a:gd name="T43" fmla="*/ 25 h 98"/>
                <a:gd name="T44" fmla="*/ 32 w 128"/>
                <a:gd name="T45" fmla="*/ 24 h 98"/>
                <a:gd name="T46" fmla="*/ 31 w 128"/>
                <a:gd name="T47" fmla="*/ 23 h 98"/>
                <a:gd name="T48" fmla="*/ 31 w 128"/>
                <a:gd name="T49" fmla="*/ 23 h 98"/>
                <a:gd name="T50" fmla="*/ 30 w 128"/>
                <a:gd name="T51" fmla="*/ 23 h 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98"/>
                <a:gd name="T80" fmla="*/ 128 w 128"/>
                <a:gd name="T81" fmla="*/ 98 h 9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98">
                  <a:moveTo>
                    <a:pt x="120" y="90"/>
                  </a:moveTo>
                  <a:lnTo>
                    <a:pt x="124" y="89"/>
                  </a:lnTo>
                  <a:lnTo>
                    <a:pt x="102" y="85"/>
                  </a:lnTo>
                  <a:lnTo>
                    <a:pt x="79" y="79"/>
                  </a:lnTo>
                  <a:lnTo>
                    <a:pt x="59" y="72"/>
                  </a:lnTo>
                  <a:lnTo>
                    <a:pt x="42" y="63"/>
                  </a:lnTo>
                  <a:lnTo>
                    <a:pt x="28" y="52"/>
                  </a:lnTo>
                  <a:lnTo>
                    <a:pt x="19" y="39"/>
                  </a:lnTo>
                  <a:lnTo>
                    <a:pt x="12" y="21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24"/>
                  </a:lnTo>
                  <a:lnTo>
                    <a:pt x="10" y="43"/>
                  </a:lnTo>
                  <a:lnTo>
                    <a:pt x="21" y="59"/>
                  </a:lnTo>
                  <a:lnTo>
                    <a:pt x="37" y="72"/>
                  </a:lnTo>
                  <a:lnTo>
                    <a:pt x="57" y="81"/>
                  </a:lnTo>
                  <a:lnTo>
                    <a:pt x="76" y="88"/>
                  </a:lnTo>
                  <a:lnTo>
                    <a:pt x="99" y="94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8" y="94"/>
                  </a:lnTo>
                  <a:lnTo>
                    <a:pt x="127" y="90"/>
                  </a:lnTo>
                  <a:lnTo>
                    <a:pt x="124" y="89"/>
                  </a:lnTo>
                  <a:lnTo>
                    <a:pt x="12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0" name="Freeform 24"/>
            <p:cNvSpPr>
              <a:spLocks/>
            </p:cNvSpPr>
            <p:nvPr/>
          </p:nvSpPr>
          <p:spPr bwMode="auto">
            <a:xfrm>
              <a:off x="251" y="109"/>
              <a:ext cx="126" cy="199"/>
            </a:xfrm>
            <a:custGeom>
              <a:avLst/>
              <a:gdLst>
                <a:gd name="T0" fmla="*/ 60 w 253"/>
                <a:gd name="T1" fmla="*/ 1 h 397"/>
                <a:gd name="T2" fmla="*/ 60 w 253"/>
                <a:gd name="T3" fmla="*/ 1 h 397"/>
                <a:gd name="T4" fmla="*/ 60 w 253"/>
                <a:gd name="T5" fmla="*/ 2 h 397"/>
                <a:gd name="T6" fmla="*/ 58 w 253"/>
                <a:gd name="T7" fmla="*/ 5 h 397"/>
                <a:gd name="T8" fmla="*/ 55 w 253"/>
                <a:gd name="T9" fmla="*/ 9 h 397"/>
                <a:gd name="T10" fmla="*/ 52 w 253"/>
                <a:gd name="T11" fmla="*/ 15 h 397"/>
                <a:gd name="T12" fmla="*/ 48 w 253"/>
                <a:gd name="T13" fmla="*/ 22 h 397"/>
                <a:gd name="T14" fmla="*/ 43 w 253"/>
                <a:gd name="T15" fmla="*/ 30 h 397"/>
                <a:gd name="T16" fmla="*/ 38 w 253"/>
                <a:gd name="T17" fmla="*/ 38 h 397"/>
                <a:gd name="T18" fmla="*/ 32 w 253"/>
                <a:gd name="T19" fmla="*/ 47 h 397"/>
                <a:gd name="T20" fmla="*/ 27 w 253"/>
                <a:gd name="T21" fmla="*/ 56 h 397"/>
                <a:gd name="T22" fmla="*/ 21 w 253"/>
                <a:gd name="T23" fmla="*/ 65 h 397"/>
                <a:gd name="T24" fmla="*/ 16 w 253"/>
                <a:gd name="T25" fmla="*/ 73 h 397"/>
                <a:gd name="T26" fmla="*/ 11 w 253"/>
                <a:gd name="T27" fmla="*/ 80 h 397"/>
                <a:gd name="T28" fmla="*/ 7 w 253"/>
                <a:gd name="T29" fmla="*/ 87 h 397"/>
                <a:gd name="T30" fmla="*/ 4 w 253"/>
                <a:gd name="T31" fmla="*/ 92 h 397"/>
                <a:gd name="T32" fmla="*/ 1 w 253"/>
                <a:gd name="T33" fmla="*/ 96 h 397"/>
                <a:gd name="T34" fmla="*/ 0 w 253"/>
                <a:gd name="T35" fmla="*/ 98 h 397"/>
                <a:gd name="T36" fmla="*/ 1 w 253"/>
                <a:gd name="T37" fmla="*/ 100 h 397"/>
                <a:gd name="T38" fmla="*/ 3 w 253"/>
                <a:gd name="T39" fmla="*/ 97 h 397"/>
                <a:gd name="T40" fmla="*/ 6 w 253"/>
                <a:gd name="T41" fmla="*/ 93 h 397"/>
                <a:gd name="T42" fmla="*/ 9 w 253"/>
                <a:gd name="T43" fmla="*/ 88 h 397"/>
                <a:gd name="T44" fmla="*/ 14 w 253"/>
                <a:gd name="T45" fmla="*/ 81 h 397"/>
                <a:gd name="T46" fmla="*/ 18 w 253"/>
                <a:gd name="T47" fmla="*/ 74 h 397"/>
                <a:gd name="T48" fmla="*/ 24 w 253"/>
                <a:gd name="T49" fmla="*/ 66 h 397"/>
                <a:gd name="T50" fmla="*/ 29 w 253"/>
                <a:gd name="T51" fmla="*/ 57 h 397"/>
                <a:gd name="T52" fmla="*/ 35 w 253"/>
                <a:gd name="T53" fmla="*/ 48 h 397"/>
                <a:gd name="T54" fmla="*/ 40 w 253"/>
                <a:gd name="T55" fmla="*/ 39 h 397"/>
                <a:gd name="T56" fmla="*/ 45 w 253"/>
                <a:gd name="T57" fmla="*/ 31 h 397"/>
                <a:gd name="T58" fmla="*/ 50 w 253"/>
                <a:gd name="T59" fmla="*/ 23 h 397"/>
                <a:gd name="T60" fmla="*/ 54 w 253"/>
                <a:gd name="T61" fmla="*/ 16 h 397"/>
                <a:gd name="T62" fmla="*/ 58 w 253"/>
                <a:gd name="T63" fmla="*/ 10 h 397"/>
                <a:gd name="T64" fmla="*/ 60 w 253"/>
                <a:gd name="T65" fmla="*/ 6 h 397"/>
                <a:gd name="T66" fmla="*/ 62 w 253"/>
                <a:gd name="T67" fmla="*/ 3 h 397"/>
                <a:gd name="T68" fmla="*/ 63 w 253"/>
                <a:gd name="T69" fmla="*/ 2 h 397"/>
                <a:gd name="T70" fmla="*/ 63 w 253"/>
                <a:gd name="T71" fmla="*/ 1 h 397"/>
                <a:gd name="T72" fmla="*/ 63 w 253"/>
                <a:gd name="T73" fmla="*/ 2 h 397"/>
                <a:gd name="T74" fmla="*/ 63 w 253"/>
                <a:gd name="T75" fmla="*/ 1 h 397"/>
                <a:gd name="T76" fmla="*/ 62 w 253"/>
                <a:gd name="T77" fmla="*/ 0 h 397"/>
                <a:gd name="T78" fmla="*/ 61 w 253"/>
                <a:gd name="T79" fmla="*/ 0 h 397"/>
                <a:gd name="T80" fmla="*/ 60 w 253"/>
                <a:gd name="T81" fmla="*/ 1 h 397"/>
                <a:gd name="T82" fmla="*/ 60 w 253"/>
                <a:gd name="T83" fmla="*/ 1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3"/>
                <a:gd name="T127" fmla="*/ 0 h 397"/>
                <a:gd name="T128" fmla="*/ 253 w 253"/>
                <a:gd name="T129" fmla="*/ 397 h 3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3" h="397">
                  <a:moveTo>
                    <a:pt x="243" y="4"/>
                  </a:moveTo>
                  <a:lnTo>
                    <a:pt x="243" y="2"/>
                  </a:lnTo>
                  <a:lnTo>
                    <a:pt x="241" y="6"/>
                  </a:lnTo>
                  <a:lnTo>
                    <a:pt x="234" y="18"/>
                  </a:lnTo>
                  <a:lnTo>
                    <a:pt x="223" y="35"/>
                  </a:lnTo>
                  <a:lnTo>
                    <a:pt x="209" y="60"/>
                  </a:lnTo>
                  <a:lnTo>
                    <a:pt x="192" y="87"/>
                  </a:lnTo>
                  <a:lnTo>
                    <a:pt x="172" y="118"/>
                  </a:lnTo>
                  <a:lnTo>
                    <a:pt x="152" y="152"/>
                  </a:lnTo>
                  <a:lnTo>
                    <a:pt x="130" y="186"/>
                  </a:lnTo>
                  <a:lnTo>
                    <a:pt x="109" y="222"/>
                  </a:lnTo>
                  <a:lnTo>
                    <a:pt x="87" y="257"/>
                  </a:lnTo>
                  <a:lnTo>
                    <a:pt x="66" y="289"/>
                  </a:lnTo>
                  <a:lnTo>
                    <a:pt x="47" y="319"/>
                  </a:lnTo>
                  <a:lnTo>
                    <a:pt x="30" y="345"/>
                  </a:lnTo>
                  <a:lnTo>
                    <a:pt x="16" y="367"/>
                  </a:lnTo>
                  <a:lnTo>
                    <a:pt x="6" y="382"/>
                  </a:lnTo>
                  <a:lnTo>
                    <a:pt x="0" y="390"/>
                  </a:lnTo>
                  <a:lnTo>
                    <a:pt x="7" y="397"/>
                  </a:lnTo>
                  <a:lnTo>
                    <a:pt x="15" y="387"/>
                  </a:lnTo>
                  <a:lnTo>
                    <a:pt x="26" y="372"/>
                  </a:lnTo>
                  <a:lnTo>
                    <a:pt x="39" y="350"/>
                  </a:lnTo>
                  <a:lnTo>
                    <a:pt x="57" y="324"/>
                  </a:lnTo>
                  <a:lnTo>
                    <a:pt x="75" y="294"/>
                  </a:lnTo>
                  <a:lnTo>
                    <a:pt x="96" y="261"/>
                  </a:lnTo>
                  <a:lnTo>
                    <a:pt x="118" y="227"/>
                  </a:lnTo>
                  <a:lnTo>
                    <a:pt x="140" y="191"/>
                  </a:lnTo>
                  <a:lnTo>
                    <a:pt x="162" y="156"/>
                  </a:lnTo>
                  <a:lnTo>
                    <a:pt x="181" y="123"/>
                  </a:lnTo>
                  <a:lnTo>
                    <a:pt x="201" y="92"/>
                  </a:lnTo>
                  <a:lnTo>
                    <a:pt x="218" y="64"/>
                  </a:lnTo>
                  <a:lnTo>
                    <a:pt x="232" y="40"/>
                  </a:lnTo>
                  <a:lnTo>
                    <a:pt x="243" y="23"/>
                  </a:lnTo>
                  <a:lnTo>
                    <a:pt x="250" y="11"/>
                  </a:lnTo>
                  <a:lnTo>
                    <a:pt x="253" y="6"/>
                  </a:lnTo>
                  <a:lnTo>
                    <a:pt x="253" y="4"/>
                  </a:lnTo>
                  <a:lnTo>
                    <a:pt x="253" y="6"/>
                  </a:lnTo>
                  <a:lnTo>
                    <a:pt x="253" y="3"/>
                  </a:lnTo>
                  <a:lnTo>
                    <a:pt x="250" y="0"/>
                  </a:lnTo>
                  <a:lnTo>
                    <a:pt x="246" y="0"/>
                  </a:lnTo>
                  <a:lnTo>
                    <a:pt x="243" y="2"/>
                  </a:lnTo>
                  <a:lnTo>
                    <a:pt x="24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1" name="Freeform 25"/>
            <p:cNvSpPr>
              <a:spLocks/>
            </p:cNvSpPr>
            <p:nvPr/>
          </p:nvSpPr>
          <p:spPr bwMode="auto">
            <a:xfrm>
              <a:off x="371" y="90"/>
              <a:ext cx="6" cy="21"/>
            </a:xfrm>
            <a:custGeom>
              <a:avLst/>
              <a:gdLst>
                <a:gd name="T0" fmla="*/ 2 w 12"/>
                <a:gd name="T1" fmla="*/ 3 h 41"/>
                <a:gd name="T2" fmla="*/ 0 w 12"/>
                <a:gd name="T3" fmla="*/ 1 h 41"/>
                <a:gd name="T4" fmla="*/ 1 w 12"/>
                <a:gd name="T5" fmla="*/ 11 h 41"/>
                <a:gd name="T6" fmla="*/ 3 w 12"/>
                <a:gd name="T7" fmla="*/ 11 h 41"/>
                <a:gd name="T8" fmla="*/ 3 w 12"/>
                <a:gd name="T9" fmla="*/ 1 h 41"/>
                <a:gd name="T10" fmla="*/ 1 w 12"/>
                <a:gd name="T11" fmla="*/ 0 h 41"/>
                <a:gd name="T12" fmla="*/ 3 w 12"/>
                <a:gd name="T13" fmla="*/ 1 h 41"/>
                <a:gd name="T14" fmla="*/ 2 w 12"/>
                <a:gd name="T15" fmla="*/ 1 h 41"/>
                <a:gd name="T16" fmla="*/ 2 w 12"/>
                <a:gd name="T17" fmla="*/ 0 h 41"/>
                <a:gd name="T18" fmla="*/ 1 w 12"/>
                <a:gd name="T19" fmla="*/ 1 h 41"/>
                <a:gd name="T20" fmla="*/ 0 w 12"/>
                <a:gd name="T21" fmla="*/ 1 h 41"/>
                <a:gd name="T22" fmla="*/ 2 w 12"/>
                <a:gd name="T23" fmla="*/ 3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1"/>
                <a:gd name="T38" fmla="*/ 12 w 12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1">
                  <a:moveTo>
                    <a:pt x="6" y="9"/>
                  </a:moveTo>
                  <a:lnTo>
                    <a:pt x="0" y="4"/>
                  </a:lnTo>
                  <a:lnTo>
                    <a:pt x="2" y="41"/>
                  </a:lnTo>
                  <a:lnTo>
                    <a:pt x="12" y="41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2" name="Freeform 26"/>
            <p:cNvSpPr>
              <a:spLocks/>
            </p:cNvSpPr>
            <p:nvPr/>
          </p:nvSpPr>
          <p:spPr bwMode="auto">
            <a:xfrm>
              <a:off x="349" y="90"/>
              <a:ext cx="25" cy="12"/>
            </a:xfrm>
            <a:custGeom>
              <a:avLst/>
              <a:gdLst>
                <a:gd name="T0" fmla="*/ 2 w 51"/>
                <a:gd name="T1" fmla="*/ 6 h 24"/>
                <a:gd name="T2" fmla="*/ 1 w 51"/>
                <a:gd name="T3" fmla="*/ 6 h 24"/>
                <a:gd name="T4" fmla="*/ 12 w 51"/>
                <a:gd name="T5" fmla="*/ 3 h 24"/>
                <a:gd name="T6" fmla="*/ 12 w 51"/>
                <a:gd name="T7" fmla="*/ 0 h 24"/>
                <a:gd name="T8" fmla="*/ 1 w 51"/>
                <a:gd name="T9" fmla="*/ 3 h 24"/>
                <a:gd name="T10" fmla="*/ 0 w 51"/>
                <a:gd name="T11" fmla="*/ 4 h 24"/>
                <a:gd name="T12" fmla="*/ 1 w 51"/>
                <a:gd name="T13" fmla="*/ 3 h 24"/>
                <a:gd name="T14" fmla="*/ 0 w 51"/>
                <a:gd name="T15" fmla="*/ 5 h 24"/>
                <a:gd name="T16" fmla="*/ 0 w 51"/>
                <a:gd name="T17" fmla="*/ 5 h 24"/>
                <a:gd name="T18" fmla="*/ 0 w 51"/>
                <a:gd name="T19" fmla="*/ 6 h 24"/>
                <a:gd name="T20" fmla="*/ 1 w 51"/>
                <a:gd name="T21" fmla="*/ 6 h 24"/>
                <a:gd name="T22" fmla="*/ 2 w 51"/>
                <a:gd name="T23" fmla="*/ 6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24"/>
                <a:gd name="T38" fmla="*/ 51 w 51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24">
                  <a:moveTo>
                    <a:pt x="8" y="23"/>
                  </a:moveTo>
                  <a:lnTo>
                    <a:pt x="6" y="24"/>
                  </a:lnTo>
                  <a:lnTo>
                    <a:pt x="51" y="9"/>
                  </a:lnTo>
                  <a:lnTo>
                    <a:pt x="49" y="0"/>
                  </a:lnTo>
                  <a:lnTo>
                    <a:pt x="4" y="15"/>
                  </a:lnTo>
                  <a:lnTo>
                    <a:pt x="1" y="16"/>
                  </a:lnTo>
                  <a:lnTo>
                    <a:pt x="4" y="15"/>
                  </a:lnTo>
                  <a:lnTo>
                    <a:pt x="1" y="17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6" y="24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3" name="Freeform 27"/>
            <p:cNvSpPr>
              <a:spLocks/>
            </p:cNvSpPr>
            <p:nvPr/>
          </p:nvSpPr>
          <p:spPr bwMode="auto">
            <a:xfrm>
              <a:off x="191" y="98"/>
              <a:ext cx="162" cy="164"/>
            </a:xfrm>
            <a:custGeom>
              <a:avLst/>
              <a:gdLst>
                <a:gd name="T0" fmla="*/ 3 w 324"/>
                <a:gd name="T1" fmla="*/ 81 h 326"/>
                <a:gd name="T2" fmla="*/ 2 w 324"/>
                <a:gd name="T3" fmla="*/ 82 h 326"/>
                <a:gd name="T4" fmla="*/ 81 w 324"/>
                <a:gd name="T5" fmla="*/ 2 h 326"/>
                <a:gd name="T6" fmla="*/ 80 w 324"/>
                <a:gd name="T7" fmla="*/ 0 h 326"/>
                <a:gd name="T8" fmla="*/ 1 w 324"/>
                <a:gd name="T9" fmla="*/ 80 h 326"/>
                <a:gd name="T10" fmla="*/ 0 w 324"/>
                <a:gd name="T11" fmla="*/ 81 h 326"/>
                <a:gd name="T12" fmla="*/ 1 w 324"/>
                <a:gd name="T13" fmla="*/ 80 h 326"/>
                <a:gd name="T14" fmla="*/ 0 w 324"/>
                <a:gd name="T15" fmla="*/ 81 h 326"/>
                <a:gd name="T16" fmla="*/ 1 w 324"/>
                <a:gd name="T17" fmla="*/ 82 h 326"/>
                <a:gd name="T18" fmla="*/ 1 w 324"/>
                <a:gd name="T19" fmla="*/ 83 h 326"/>
                <a:gd name="T20" fmla="*/ 2 w 324"/>
                <a:gd name="T21" fmla="*/ 82 h 326"/>
                <a:gd name="T22" fmla="*/ 3 w 324"/>
                <a:gd name="T23" fmla="*/ 81 h 3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4"/>
                <a:gd name="T37" fmla="*/ 0 h 326"/>
                <a:gd name="T38" fmla="*/ 324 w 324"/>
                <a:gd name="T39" fmla="*/ 326 h 3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4" h="326">
                  <a:moveTo>
                    <a:pt x="10" y="321"/>
                  </a:moveTo>
                  <a:lnTo>
                    <a:pt x="8" y="325"/>
                  </a:lnTo>
                  <a:lnTo>
                    <a:pt x="324" y="7"/>
                  </a:lnTo>
                  <a:lnTo>
                    <a:pt x="317" y="0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25"/>
                  </a:lnTo>
                  <a:lnTo>
                    <a:pt x="5" y="326"/>
                  </a:lnTo>
                  <a:lnTo>
                    <a:pt x="8" y="325"/>
                  </a:lnTo>
                  <a:lnTo>
                    <a:pt x="10" y="3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4" name="Freeform 28"/>
            <p:cNvSpPr>
              <a:spLocks/>
            </p:cNvSpPr>
            <p:nvPr/>
          </p:nvSpPr>
          <p:spPr bwMode="auto">
            <a:xfrm>
              <a:off x="193" y="93"/>
              <a:ext cx="181" cy="213"/>
            </a:xfrm>
            <a:custGeom>
              <a:avLst/>
              <a:gdLst>
                <a:gd name="T0" fmla="*/ 0 w 363"/>
                <a:gd name="T1" fmla="*/ 83 h 427"/>
                <a:gd name="T2" fmla="*/ 0 w 363"/>
                <a:gd name="T3" fmla="*/ 88 h 427"/>
                <a:gd name="T4" fmla="*/ 2 w 363"/>
                <a:gd name="T5" fmla="*/ 93 h 427"/>
                <a:gd name="T6" fmla="*/ 5 w 363"/>
                <a:gd name="T7" fmla="*/ 97 h 427"/>
                <a:gd name="T8" fmla="*/ 8 w 363"/>
                <a:gd name="T9" fmla="*/ 100 h 427"/>
                <a:gd name="T10" fmla="*/ 13 w 363"/>
                <a:gd name="T11" fmla="*/ 102 h 427"/>
                <a:gd name="T12" fmla="*/ 18 w 363"/>
                <a:gd name="T13" fmla="*/ 104 h 427"/>
                <a:gd name="T14" fmla="*/ 24 w 363"/>
                <a:gd name="T15" fmla="*/ 105 h 427"/>
                <a:gd name="T16" fmla="*/ 29 w 363"/>
                <a:gd name="T17" fmla="*/ 106 h 427"/>
                <a:gd name="T18" fmla="*/ 31 w 363"/>
                <a:gd name="T19" fmla="*/ 104 h 427"/>
                <a:gd name="T20" fmla="*/ 34 w 363"/>
                <a:gd name="T21" fmla="*/ 100 h 427"/>
                <a:gd name="T22" fmla="*/ 37 w 363"/>
                <a:gd name="T23" fmla="*/ 95 h 427"/>
                <a:gd name="T24" fmla="*/ 41 w 363"/>
                <a:gd name="T25" fmla="*/ 88 h 427"/>
                <a:gd name="T26" fmla="*/ 46 w 363"/>
                <a:gd name="T27" fmla="*/ 81 h 427"/>
                <a:gd name="T28" fmla="*/ 51 w 363"/>
                <a:gd name="T29" fmla="*/ 73 h 427"/>
                <a:gd name="T30" fmla="*/ 57 w 363"/>
                <a:gd name="T31" fmla="*/ 64 h 427"/>
                <a:gd name="T32" fmla="*/ 62 w 363"/>
                <a:gd name="T33" fmla="*/ 55 h 427"/>
                <a:gd name="T34" fmla="*/ 68 w 363"/>
                <a:gd name="T35" fmla="*/ 46 h 427"/>
                <a:gd name="T36" fmla="*/ 73 w 363"/>
                <a:gd name="T37" fmla="*/ 38 h 427"/>
                <a:gd name="T38" fmla="*/ 77 w 363"/>
                <a:gd name="T39" fmla="*/ 30 h 427"/>
                <a:gd name="T40" fmla="*/ 82 w 363"/>
                <a:gd name="T41" fmla="*/ 23 h 427"/>
                <a:gd name="T42" fmla="*/ 85 w 363"/>
                <a:gd name="T43" fmla="*/ 17 h 427"/>
                <a:gd name="T44" fmla="*/ 88 w 363"/>
                <a:gd name="T45" fmla="*/ 13 h 427"/>
                <a:gd name="T46" fmla="*/ 90 w 363"/>
                <a:gd name="T47" fmla="*/ 10 h 427"/>
                <a:gd name="T48" fmla="*/ 90 w 363"/>
                <a:gd name="T49" fmla="*/ 9 h 427"/>
                <a:gd name="T50" fmla="*/ 90 w 363"/>
                <a:gd name="T51" fmla="*/ 0 h 427"/>
                <a:gd name="T52" fmla="*/ 79 w 363"/>
                <a:gd name="T53" fmla="*/ 3 h 427"/>
                <a:gd name="T54" fmla="*/ 0 w 363"/>
                <a:gd name="T55" fmla="*/ 83 h 42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3"/>
                <a:gd name="T85" fmla="*/ 0 h 427"/>
                <a:gd name="T86" fmla="*/ 363 w 363"/>
                <a:gd name="T87" fmla="*/ 427 h 42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3" h="427">
                  <a:moveTo>
                    <a:pt x="0" y="333"/>
                  </a:moveTo>
                  <a:lnTo>
                    <a:pt x="2" y="355"/>
                  </a:lnTo>
                  <a:lnTo>
                    <a:pt x="9" y="374"/>
                  </a:lnTo>
                  <a:lnTo>
                    <a:pt x="20" y="389"/>
                  </a:lnTo>
                  <a:lnTo>
                    <a:pt x="35" y="400"/>
                  </a:lnTo>
                  <a:lnTo>
                    <a:pt x="53" y="410"/>
                  </a:lnTo>
                  <a:lnTo>
                    <a:pt x="73" y="416"/>
                  </a:lnTo>
                  <a:lnTo>
                    <a:pt x="96" y="422"/>
                  </a:lnTo>
                  <a:lnTo>
                    <a:pt x="119" y="427"/>
                  </a:lnTo>
                  <a:lnTo>
                    <a:pt x="126" y="418"/>
                  </a:lnTo>
                  <a:lnTo>
                    <a:pt x="136" y="403"/>
                  </a:lnTo>
                  <a:lnTo>
                    <a:pt x="150" y="381"/>
                  </a:lnTo>
                  <a:lnTo>
                    <a:pt x="167" y="354"/>
                  </a:lnTo>
                  <a:lnTo>
                    <a:pt x="186" y="324"/>
                  </a:lnTo>
                  <a:lnTo>
                    <a:pt x="206" y="292"/>
                  </a:lnTo>
                  <a:lnTo>
                    <a:pt x="228" y="257"/>
                  </a:lnTo>
                  <a:lnTo>
                    <a:pt x="250" y="222"/>
                  </a:lnTo>
                  <a:lnTo>
                    <a:pt x="272" y="187"/>
                  </a:lnTo>
                  <a:lnTo>
                    <a:pt x="292" y="154"/>
                  </a:lnTo>
                  <a:lnTo>
                    <a:pt x="311" y="122"/>
                  </a:lnTo>
                  <a:lnTo>
                    <a:pt x="328" y="95"/>
                  </a:lnTo>
                  <a:lnTo>
                    <a:pt x="342" y="71"/>
                  </a:lnTo>
                  <a:lnTo>
                    <a:pt x="354" y="53"/>
                  </a:lnTo>
                  <a:lnTo>
                    <a:pt x="361" y="42"/>
                  </a:lnTo>
                  <a:lnTo>
                    <a:pt x="363" y="37"/>
                  </a:lnTo>
                  <a:lnTo>
                    <a:pt x="361" y="0"/>
                  </a:lnTo>
                  <a:lnTo>
                    <a:pt x="316" y="15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5" name="Freeform 29"/>
            <p:cNvSpPr>
              <a:spLocks/>
            </p:cNvSpPr>
            <p:nvPr/>
          </p:nvSpPr>
          <p:spPr bwMode="auto">
            <a:xfrm>
              <a:off x="191" y="259"/>
              <a:ext cx="64" cy="49"/>
            </a:xfrm>
            <a:custGeom>
              <a:avLst/>
              <a:gdLst>
                <a:gd name="T0" fmla="*/ 30 w 128"/>
                <a:gd name="T1" fmla="*/ 23 h 98"/>
                <a:gd name="T2" fmla="*/ 31 w 128"/>
                <a:gd name="T3" fmla="*/ 23 h 98"/>
                <a:gd name="T4" fmla="*/ 25 w 128"/>
                <a:gd name="T5" fmla="*/ 22 h 98"/>
                <a:gd name="T6" fmla="*/ 19 w 128"/>
                <a:gd name="T7" fmla="*/ 20 h 98"/>
                <a:gd name="T8" fmla="*/ 14 w 128"/>
                <a:gd name="T9" fmla="*/ 18 h 98"/>
                <a:gd name="T10" fmla="*/ 10 w 128"/>
                <a:gd name="T11" fmla="*/ 15 h 98"/>
                <a:gd name="T12" fmla="*/ 7 w 128"/>
                <a:gd name="T13" fmla="*/ 13 h 98"/>
                <a:gd name="T14" fmla="*/ 4 w 128"/>
                <a:gd name="T15" fmla="*/ 10 h 98"/>
                <a:gd name="T16" fmla="*/ 3 w 128"/>
                <a:gd name="T17" fmla="*/ 6 h 98"/>
                <a:gd name="T18" fmla="*/ 2 w 128"/>
                <a:gd name="T19" fmla="*/ 0 h 98"/>
                <a:gd name="T20" fmla="*/ 0 w 128"/>
                <a:gd name="T21" fmla="*/ 0 h 98"/>
                <a:gd name="T22" fmla="*/ 1 w 128"/>
                <a:gd name="T23" fmla="*/ 6 h 98"/>
                <a:gd name="T24" fmla="*/ 2 w 128"/>
                <a:gd name="T25" fmla="*/ 11 h 98"/>
                <a:gd name="T26" fmla="*/ 5 w 128"/>
                <a:gd name="T27" fmla="*/ 14 h 98"/>
                <a:gd name="T28" fmla="*/ 9 w 128"/>
                <a:gd name="T29" fmla="*/ 18 h 98"/>
                <a:gd name="T30" fmla="*/ 14 w 128"/>
                <a:gd name="T31" fmla="*/ 21 h 98"/>
                <a:gd name="T32" fmla="*/ 19 w 128"/>
                <a:gd name="T33" fmla="*/ 22 h 98"/>
                <a:gd name="T34" fmla="*/ 24 w 128"/>
                <a:gd name="T35" fmla="*/ 24 h 98"/>
                <a:gd name="T36" fmla="*/ 31 w 128"/>
                <a:gd name="T37" fmla="*/ 25 h 98"/>
                <a:gd name="T38" fmla="*/ 31 w 128"/>
                <a:gd name="T39" fmla="*/ 25 h 98"/>
                <a:gd name="T40" fmla="*/ 31 w 128"/>
                <a:gd name="T41" fmla="*/ 25 h 98"/>
                <a:gd name="T42" fmla="*/ 31 w 128"/>
                <a:gd name="T43" fmla="*/ 25 h 98"/>
                <a:gd name="T44" fmla="*/ 32 w 128"/>
                <a:gd name="T45" fmla="*/ 24 h 98"/>
                <a:gd name="T46" fmla="*/ 31 w 128"/>
                <a:gd name="T47" fmla="*/ 23 h 98"/>
                <a:gd name="T48" fmla="*/ 31 w 128"/>
                <a:gd name="T49" fmla="*/ 23 h 98"/>
                <a:gd name="T50" fmla="*/ 30 w 128"/>
                <a:gd name="T51" fmla="*/ 23 h 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98"/>
                <a:gd name="T80" fmla="*/ 128 w 128"/>
                <a:gd name="T81" fmla="*/ 98 h 9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98">
                  <a:moveTo>
                    <a:pt x="120" y="90"/>
                  </a:moveTo>
                  <a:lnTo>
                    <a:pt x="124" y="89"/>
                  </a:lnTo>
                  <a:lnTo>
                    <a:pt x="102" y="85"/>
                  </a:lnTo>
                  <a:lnTo>
                    <a:pt x="79" y="79"/>
                  </a:lnTo>
                  <a:lnTo>
                    <a:pt x="59" y="72"/>
                  </a:lnTo>
                  <a:lnTo>
                    <a:pt x="42" y="63"/>
                  </a:lnTo>
                  <a:lnTo>
                    <a:pt x="28" y="52"/>
                  </a:lnTo>
                  <a:lnTo>
                    <a:pt x="19" y="39"/>
                  </a:lnTo>
                  <a:lnTo>
                    <a:pt x="12" y="21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24"/>
                  </a:lnTo>
                  <a:lnTo>
                    <a:pt x="10" y="43"/>
                  </a:lnTo>
                  <a:lnTo>
                    <a:pt x="21" y="59"/>
                  </a:lnTo>
                  <a:lnTo>
                    <a:pt x="37" y="72"/>
                  </a:lnTo>
                  <a:lnTo>
                    <a:pt x="57" y="81"/>
                  </a:lnTo>
                  <a:lnTo>
                    <a:pt x="76" y="88"/>
                  </a:lnTo>
                  <a:lnTo>
                    <a:pt x="99" y="94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4" y="98"/>
                  </a:lnTo>
                  <a:lnTo>
                    <a:pt x="127" y="97"/>
                  </a:lnTo>
                  <a:lnTo>
                    <a:pt x="128" y="94"/>
                  </a:lnTo>
                  <a:lnTo>
                    <a:pt x="127" y="90"/>
                  </a:lnTo>
                  <a:lnTo>
                    <a:pt x="124" y="89"/>
                  </a:lnTo>
                  <a:lnTo>
                    <a:pt x="12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6" name="Freeform 30"/>
            <p:cNvSpPr>
              <a:spLocks/>
            </p:cNvSpPr>
            <p:nvPr/>
          </p:nvSpPr>
          <p:spPr bwMode="auto">
            <a:xfrm>
              <a:off x="251" y="109"/>
              <a:ext cx="126" cy="199"/>
            </a:xfrm>
            <a:custGeom>
              <a:avLst/>
              <a:gdLst>
                <a:gd name="T0" fmla="*/ 60 w 253"/>
                <a:gd name="T1" fmla="*/ 1 h 397"/>
                <a:gd name="T2" fmla="*/ 60 w 253"/>
                <a:gd name="T3" fmla="*/ 1 h 397"/>
                <a:gd name="T4" fmla="*/ 60 w 253"/>
                <a:gd name="T5" fmla="*/ 2 h 397"/>
                <a:gd name="T6" fmla="*/ 58 w 253"/>
                <a:gd name="T7" fmla="*/ 5 h 397"/>
                <a:gd name="T8" fmla="*/ 55 w 253"/>
                <a:gd name="T9" fmla="*/ 9 h 397"/>
                <a:gd name="T10" fmla="*/ 52 w 253"/>
                <a:gd name="T11" fmla="*/ 15 h 397"/>
                <a:gd name="T12" fmla="*/ 48 w 253"/>
                <a:gd name="T13" fmla="*/ 22 h 397"/>
                <a:gd name="T14" fmla="*/ 43 w 253"/>
                <a:gd name="T15" fmla="*/ 30 h 397"/>
                <a:gd name="T16" fmla="*/ 38 w 253"/>
                <a:gd name="T17" fmla="*/ 38 h 397"/>
                <a:gd name="T18" fmla="*/ 32 w 253"/>
                <a:gd name="T19" fmla="*/ 47 h 397"/>
                <a:gd name="T20" fmla="*/ 27 w 253"/>
                <a:gd name="T21" fmla="*/ 56 h 397"/>
                <a:gd name="T22" fmla="*/ 21 w 253"/>
                <a:gd name="T23" fmla="*/ 65 h 397"/>
                <a:gd name="T24" fmla="*/ 16 w 253"/>
                <a:gd name="T25" fmla="*/ 73 h 397"/>
                <a:gd name="T26" fmla="*/ 11 w 253"/>
                <a:gd name="T27" fmla="*/ 80 h 397"/>
                <a:gd name="T28" fmla="*/ 7 w 253"/>
                <a:gd name="T29" fmla="*/ 87 h 397"/>
                <a:gd name="T30" fmla="*/ 4 w 253"/>
                <a:gd name="T31" fmla="*/ 92 h 397"/>
                <a:gd name="T32" fmla="*/ 1 w 253"/>
                <a:gd name="T33" fmla="*/ 96 h 397"/>
                <a:gd name="T34" fmla="*/ 0 w 253"/>
                <a:gd name="T35" fmla="*/ 98 h 397"/>
                <a:gd name="T36" fmla="*/ 1 w 253"/>
                <a:gd name="T37" fmla="*/ 100 h 397"/>
                <a:gd name="T38" fmla="*/ 3 w 253"/>
                <a:gd name="T39" fmla="*/ 97 h 397"/>
                <a:gd name="T40" fmla="*/ 6 w 253"/>
                <a:gd name="T41" fmla="*/ 93 h 397"/>
                <a:gd name="T42" fmla="*/ 9 w 253"/>
                <a:gd name="T43" fmla="*/ 88 h 397"/>
                <a:gd name="T44" fmla="*/ 14 w 253"/>
                <a:gd name="T45" fmla="*/ 81 h 397"/>
                <a:gd name="T46" fmla="*/ 18 w 253"/>
                <a:gd name="T47" fmla="*/ 74 h 397"/>
                <a:gd name="T48" fmla="*/ 24 w 253"/>
                <a:gd name="T49" fmla="*/ 66 h 397"/>
                <a:gd name="T50" fmla="*/ 29 w 253"/>
                <a:gd name="T51" fmla="*/ 57 h 397"/>
                <a:gd name="T52" fmla="*/ 35 w 253"/>
                <a:gd name="T53" fmla="*/ 48 h 397"/>
                <a:gd name="T54" fmla="*/ 40 w 253"/>
                <a:gd name="T55" fmla="*/ 39 h 397"/>
                <a:gd name="T56" fmla="*/ 45 w 253"/>
                <a:gd name="T57" fmla="*/ 31 h 397"/>
                <a:gd name="T58" fmla="*/ 50 w 253"/>
                <a:gd name="T59" fmla="*/ 23 h 397"/>
                <a:gd name="T60" fmla="*/ 54 w 253"/>
                <a:gd name="T61" fmla="*/ 16 h 397"/>
                <a:gd name="T62" fmla="*/ 58 w 253"/>
                <a:gd name="T63" fmla="*/ 10 h 397"/>
                <a:gd name="T64" fmla="*/ 60 w 253"/>
                <a:gd name="T65" fmla="*/ 6 h 397"/>
                <a:gd name="T66" fmla="*/ 62 w 253"/>
                <a:gd name="T67" fmla="*/ 3 h 397"/>
                <a:gd name="T68" fmla="*/ 63 w 253"/>
                <a:gd name="T69" fmla="*/ 2 h 397"/>
                <a:gd name="T70" fmla="*/ 63 w 253"/>
                <a:gd name="T71" fmla="*/ 1 h 397"/>
                <a:gd name="T72" fmla="*/ 63 w 253"/>
                <a:gd name="T73" fmla="*/ 2 h 397"/>
                <a:gd name="T74" fmla="*/ 63 w 253"/>
                <a:gd name="T75" fmla="*/ 1 h 397"/>
                <a:gd name="T76" fmla="*/ 62 w 253"/>
                <a:gd name="T77" fmla="*/ 0 h 397"/>
                <a:gd name="T78" fmla="*/ 61 w 253"/>
                <a:gd name="T79" fmla="*/ 0 h 397"/>
                <a:gd name="T80" fmla="*/ 60 w 253"/>
                <a:gd name="T81" fmla="*/ 1 h 397"/>
                <a:gd name="T82" fmla="*/ 60 w 253"/>
                <a:gd name="T83" fmla="*/ 1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3"/>
                <a:gd name="T127" fmla="*/ 0 h 397"/>
                <a:gd name="T128" fmla="*/ 253 w 253"/>
                <a:gd name="T129" fmla="*/ 397 h 3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3" h="397">
                  <a:moveTo>
                    <a:pt x="243" y="4"/>
                  </a:moveTo>
                  <a:lnTo>
                    <a:pt x="243" y="2"/>
                  </a:lnTo>
                  <a:lnTo>
                    <a:pt x="241" y="6"/>
                  </a:lnTo>
                  <a:lnTo>
                    <a:pt x="234" y="18"/>
                  </a:lnTo>
                  <a:lnTo>
                    <a:pt x="223" y="35"/>
                  </a:lnTo>
                  <a:lnTo>
                    <a:pt x="209" y="60"/>
                  </a:lnTo>
                  <a:lnTo>
                    <a:pt x="192" y="87"/>
                  </a:lnTo>
                  <a:lnTo>
                    <a:pt x="172" y="118"/>
                  </a:lnTo>
                  <a:lnTo>
                    <a:pt x="152" y="152"/>
                  </a:lnTo>
                  <a:lnTo>
                    <a:pt x="130" y="186"/>
                  </a:lnTo>
                  <a:lnTo>
                    <a:pt x="109" y="222"/>
                  </a:lnTo>
                  <a:lnTo>
                    <a:pt x="87" y="257"/>
                  </a:lnTo>
                  <a:lnTo>
                    <a:pt x="66" y="289"/>
                  </a:lnTo>
                  <a:lnTo>
                    <a:pt x="47" y="319"/>
                  </a:lnTo>
                  <a:lnTo>
                    <a:pt x="30" y="345"/>
                  </a:lnTo>
                  <a:lnTo>
                    <a:pt x="16" y="367"/>
                  </a:lnTo>
                  <a:lnTo>
                    <a:pt x="6" y="382"/>
                  </a:lnTo>
                  <a:lnTo>
                    <a:pt x="0" y="390"/>
                  </a:lnTo>
                  <a:lnTo>
                    <a:pt x="7" y="397"/>
                  </a:lnTo>
                  <a:lnTo>
                    <a:pt x="15" y="387"/>
                  </a:lnTo>
                  <a:lnTo>
                    <a:pt x="26" y="372"/>
                  </a:lnTo>
                  <a:lnTo>
                    <a:pt x="39" y="350"/>
                  </a:lnTo>
                  <a:lnTo>
                    <a:pt x="57" y="324"/>
                  </a:lnTo>
                  <a:lnTo>
                    <a:pt x="75" y="294"/>
                  </a:lnTo>
                  <a:lnTo>
                    <a:pt x="96" y="261"/>
                  </a:lnTo>
                  <a:lnTo>
                    <a:pt x="118" y="227"/>
                  </a:lnTo>
                  <a:lnTo>
                    <a:pt x="140" y="191"/>
                  </a:lnTo>
                  <a:lnTo>
                    <a:pt x="162" y="156"/>
                  </a:lnTo>
                  <a:lnTo>
                    <a:pt x="181" y="123"/>
                  </a:lnTo>
                  <a:lnTo>
                    <a:pt x="201" y="92"/>
                  </a:lnTo>
                  <a:lnTo>
                    <a:pt x="218" y="64"/>
                  </a:lnTo>
                  <a:lnTo>
                    <a:pt x="232" y="40"/>
                  </a:lnTo>
                  <a:lnTo>
                    <a:pt x="243" y="23"/>
                  </a:lnTo>
                  <a:lnTo>
                    <a:pt x="250" y="11"/>
                  </a:lnTo>
                  <a:lnTo>
                    <a:pt x="253" y="6"/>
                  </a:lnTo>
                  <a:lnTo>
                    <a:pt x="253" y="4"/>
                  </a:lnTo>
                  <a:lnTo>
                    <a:pt x="253" y="6"/>
                  </a:lnTo>
                  <a:lnTo>
                    <a:pt x="253" y="3"/>
                  </a:lnTo>
                  <a:lnTo>
                    <a:pt x="250" y="0"/>
                  </a:lnTo>
                  <a:lnTo>
                    <a:pt x="246" y="0"/>
                  </a:lnTo>
                  <a:lnTo>
                    <a:pt x="243" y="2"/>
                  </a:lnTo>
                  <a:lnTo>
                    <a:pt x="24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7" name="Freeform 31"/>
            <p:cNvSpPr>
              <a:spLocks/>
            </p:cNvSpPr>
            <p:nvPr/>
          </p:nvSpPr>
          <p:spPr bwMode="auto">
            <a:xfrm>
              <a:off x="371" y="90"/>
              <a:ext cx="6" cy="21"/>
            </a:xfrm>
            <a:custGeom>
              <a:avLst/>
              <a:gdLst>
                <a:gd name="T0" fmla="*/ 2 w 12"/>
                <a:gd name="T1" fmla="*/ 3 h 41"/>
                <a:gd name="T2" fmla="*/ 0 w 12"/>
                <a:gd name="T3" fmla="*/ 1 h 41"/>
                <a:gd name="T4" fmla="*/ 1 w 12"/>
                <a:gd name="T5" fmla="*/ 11 h 41"/>
                <a:gd name="T6" fmla="*/ 3 w 12"/>
                <a:gd name="T7" fmla="*/ 11 h 41"/>
                <a:gd name="T8" fmla="*/ 3 w 12"/>
                <a:gd name="T9" fmla="*/ 1 h 41"/>
                <a:gd name="T10" fmla="*/ 1 w 12"/>
                <a:gd name="T11" fmla="*/ 0 h 41"/>
                <a:gd name="T12" fmla="*/ 3 w 12"/>
                <a:gd name="T13" fmla="*/ 1 h 41"/>
                <a:gd name="T14" fmla="*/ 2 w 12"/>
                <a:gd name="T15" fmla="*/ 1 h 41"/>
                <a:gd name="T16" fmla="*/ 2 w 12"/>
                <a:gd name="T17" fmla="*/ 0 h 41"/>
                <a:gd name="T18" fmla="*/ 1 w 12"/>
                <a:gd name="T19" fmla="*/ 1 h 41"/>
                <a:gd name="T20" fmla="*/ 0 w 12"/>
                <a:gd name="T21" fmla="*/ 1 h 41"/>
                <a:gd name="T22" fmla="*/ 2 w 12"/>
                <a:gd name="T23" fmla="*/ 3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1"/>
                <a:gd name="T38" fmla="*/ 12 w 12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1">
                  <a:moveTo>
                    <a:pt x="6" y="9"/>
                  </a:moveTo>
                  <a:lnTo>
                    <a:pt x="0" y="4"/>
                  </a:lnTo>
                  <a:lnTo>
                    <a:pt x="2" y="41"/>
                  </a:lnTo>
                  <a:lnTo>
                    <a:pt x="12" y="41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8" name="Freeform 32"/>
            <p:cNvSpPr>
              <a:spLocks/>
            </p:cNvSpPr>
            <p:nvPr/>
          </p:nvSpPr>
          <p:spPr bwMode="auto">
            <a:xfrm>
              <a:off x="349" y="90"/>
              <a:ext cx="25" cy="12"/>
            </a:xfrm>
            <a:custGeom>
              <a:avLst/>
              <a:gdLst>
                <a:gd name="T0" fmla="*/ 2 w 51"/>
                <a:gd name="T1" fmla="*/ 6 h 24"/>
                <a:gd name="T2" fmla="*/ 1 w 51"/>
                <a:gd name="T3" fmla="*/ 6 h 24"/>
                <a:gd name="T4" fmla="*/ 12 w 51"/>
                <a:gd name="T5" fmla="*/ 3 h 24"/>
                <a:gd name="T6" fmla="*/ 12 w 51"/>
                <a:gd name="T7" fmla="*/ 0 h 24"/>
                <a:gd name="T8" fmla="*/ 1 w 51"/>
                <a:gd name="T9" fmla="*/ 3 h 24"/>
                <a:gd name="T10" fmla="*/ 0 w 51"/>
                <a:gd name="T11" fmla="*/ 4 h 24"/>
                <a:gd name="T12" fmla="*/ 1 w 51"/>
                <a:gd name="T13" fmla="*/ 3 h 24"/>
                <a:gd name="T14" fmla="*/ 0 w 51"/>
                <a:gd name="T15" fmla="*/ 5 h 24"/>
                <a:gd name="T16" fmla="*/ 0 w 51"/>
                <a:gd name="T17" fmla="*/ 5 h 24"/>
                <a:gd name="T18" fmla="*/ 0 w 51"/>
                <a:gd name="T19" fmla="*/ 6 h 24"/>
                <a:gd name="T20" fmla="*/ 1 w 51"/>
                <a:gd name="T21" fmla="*/ 6 h 24"/>
                <a:gd name="T22" fmla="*/ 2 w 51"/>
                <a:gd name="T23" fmla="*/ 6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24"/>
                <a:gd name="T38" fmla="*/ 51 w 51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24">
                  <a:moveTo>
                    <a:pt x="8" y="23"/>
                  </a:moveTo>
                  <a:lnTo>
                    <a:pt x="6" y="24"/>
                  </a:lnTo>
                  <a:lnTo>
                    <a:pt x="51" y="9"/>
                  </a:lnTo>
                  <a:lnTo>
                    <a:pt x="49" y="0"/>
                  </a:lnTo>
                  <a:lnTo>
                    <a:pt x="4" y="15"/>
                  </a:lnTo>
                  <a:lnTo>
                    <a:pt x="1" y="16"/>
                  </a:lnTo>
                  <a:lnTo>
                    <a:pt x="4" y="15"/>
                  </a:lnTo>
                  <a:lnTo>
                    <a:pt x="1" y="17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6" y="24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19" name="Freeform 33"/>
            <p:cNvSpPr>
              <a:spLocks/>
            </p:cNvSpPr>
            <p:nvPr/>
          </p:nvSpPr>
          <p:spPr bwMode="auto">
            <a:xfrm>
              <a:off x="191" y="98"/>
              <a:ext cx="162" cy="164"/>
            </a:xfrm>
            <a:custGeom>
              <a:avLst/>
              <a:gdLst>
                <a:gd name="T0" fmla="*/ 3 w 324"/>
                <a:gd name="T1" fmla="*/ 81 h 326"/>
                <a:gd name="T2" fmla="*/ 2 w 324"/>
                <a:gd name="T3" fmla="*/ 82 h 326"/>
                <a:gd name="T4" fmla="*/ 81 w 324"/>
                <a:gd name="T5" fmla="*/ 2 h 326"/>
                <a:gd name="T6" fmla="*/ 80 w 324"/>
                <a:gd name="T7" fmla="*/ 0 h 326"/>
                <a:gd name="T8" fmla="*/ 1 w 324"/>
                <a:gd name="T9" fmla="*/ 80 h 326"/>
                <a:gd name="T10" fmla="*/ 0 w 324"/>
                <a:gd name="T11" fmla="*/ 81 h 326"/>
                <a:gd name="T12" fmla="*/ 1 w 324"/>
                <a:gd name="T13" fmla="*/ 80 h 326"/>
                <a:gd name="T14" fmla="*/ 0 w 324"/>
                <a:gd name="T15" fmla="*/ 81 h 326"/>
                <a:gd name="T16" fmla="*/ 1 w 324"/>
                <a:gd name="T17" fmla="*/ 82 h 326"/>
                <a:gd name="T18" fmla="*/ 1 w 324"/>
                <a:gd name="T19" fmla="*/ 83 h 326"/>
                <a:gd name="T20" fmla="*/ 2 w 324"/>
                <a:gd name="T21" fmla="*/ 82 h 326"/>
                <a:gd name="T22" fmla="*/ 3 w 324"/>
                <a:gd name="T23" fmla="*/ 81 h 3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4"/>
                <a:gd name="T37" fmla="*/ 0 h 326"/>
                <a:gd name="T38" fmla="*/ 324 w 324"/>
                <a:gd name="T39" fmla="*/ 326 h 3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4" h="326">
                  <a:moveTo>
                    <a:pt x="10" y="321"/>
                  </a:moveTo>
                  <a:lnTo>
                    <a:pt x="8" y="325"/>
                  </a:lnTo>
                  <a:lnTo>
                    <a:pt x="324" y="7"/>
                  </a:lnTo>
                  <a:lnTo>
                    <a:pt x="317" y="0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2" y="325"/>
                  </a:lnTo>
                  <a:lnTo>
                    <a:pt x="5" y="326"/>
                  </a:lnTo>
                  <a:lnTo>
                    <a:pt x="8" y="325"/>
                  </a:lnTo>
                  <a:lnTo>
                    <a:pt x="10" y="3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0" name="Freeform 34"/>
            <p:cNvSpPr>
              <a:spLocks/>
            </p:cNvSpPr>
            <p:nvPr/>
          </p:nvSpPr>
          <p:spPr bwMode="auto">
            <a:xfrm>
              <a:off x="333" y="65"/>
              <a:ext cx="1" cy="44"/>
            </a:xfrm>
            <a:custGeom>
              <a:avLst/>
              <a:gdLst>
                <a:gd name="T0" fmla="*/ 0 w 1"/>
                <a:gd name="T1" fmla="*/ 0 h 89"/>
                <a:gd name="T2" fmla="*/ 0 w 1"/>
                <a:gd name="T3" fmla="*/ 22 h 89"/>
                <a:gd name="T4" fmla="*/ 0 w 1"/>
                <a:gd name="T5" fmla="*/ 0 h 89"/>
                <a:gd name="T6" fmla="*/ 0 60000 65536"/>
                <a:gd name="T7" fmla="*/ 0 60000 65536"/>
                <a:gd name="T8" fmla="*/ 0 60000 65536"/>
                <a:gd name="T9" fmla="*/ 0 w 1"/>
                <a:gd name="T10" fmla="*/ 0 h 89"/>
                <a:gd name="T11" fmla="*/ 1 w 1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9">
                  <a:moveTo>
                    <a:pt x="0" y="0"/>
                  </a:move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1" name="Freeform 35"/>
            <p:cNvSpPr>
              <a:spLocks/>
            </p:cNvSpPr>
            <p:nvPr/>
          </p:nvSpPr>
          <p:spPr bwMode="auto">
            <a:xfrm>
              <a:off x="330" y="62"/>
              <a:ext cx="6" cy="3"/>
            </a:xfrm>
            <a:custGeom>
              <a:avLst/>
              <a:gdLst>
                <a:gd name="T0" fmla="*/ 3 w 12"/>
                <a:gd name="T1" fmla="*/ 2 h 6"/>
                <a:gd name="T2" fmla="*/ 3 w 12"/>
                <a:gd name="T3" fmla="*/ 1 h 6"/>
                <a:gd name="T4" fmla="*/ 2 w 12"/>
                <a:gd name="T5" fmla="*/ 0 h 6"/>
                <a:gd name="T6" fmla="*/ 1 w 12"/>
                <a:gd name="T7" fmla="*/ 1 h 6"/>
                <a:gd name="T8" fmla="*/ 0 w 12"/>
                <a:gd name="T9" fmla="*/ 2 h 6"/>
                <a:gd name="T10" fmla="*/ 3 w 12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12" y="6"/>
                  </a:moveTo>
                  <a:lnTo>
                    <a:pt x="9" y="2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2" name="Freeform 36"/>
            <p:cNvSpPr>
              <a:spLocks/>
            </p:cNvSpPr>
            <p:nvPr/>
          </p:nvSpPr>
          <p:spPr bwMode="auto">
            <a:xfrm>
              <a:off x="330" y="65"/>
              <a:ext cx="6" cy="44"/>
            </a:xfrm>
            <a:custGeom>
              <a:avLst/>
              <a:gdLst>
                <a:gd name="T0" fmla="*/ 2 w 12"/>
                <a:gd name="T1" fmla="*/ 22 h 89"/>
                <a:gd name="T2" fmla="*/ 3 w 12"/>
                <a:gd name="T3" fmla="*/ 22 h 89"/>
                <a:gd name="T4" fmla="*/ 3 w 12"/>
                <a:gd name="T5" fmla="*/ 0 h 89"/>
                <a:gd name="T6" fmla="*/ 0 w 12"/>
                <a:gd name="T7" fmla="*/ 0 h 89"/>
                <a:gd name="T8" fmla="*/ 0 w 12"/>
                <a:gd name="T9" fmla="*/ 22 h 89"/>
                <a:gd name="T10" fmla="*/ 2 w 12"/>
                <a:gd name="T11" fmla="*/ 22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89"/>
                <a:gd name="T20" fmla="*/ 12 w 12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89">
                  <a:moveTo>
                    <a:pt x="6" y="89"/>
                  </a:moveTo>
                  <a:lnTo>
                    <a:pt x="12" y="8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6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3" name="Freeform 37"/>
            <p:cNvSpPr>
              <a:spLocks/>
            </p:cNvSpPr>
            <p:nvPr/>
          </p:nvSpPr>
          <p:spPr bwMode="auto">
            <a:xfrm>
              <a:off x="330" y="109"/>
              <a:ext cx="6" cy="3"/>
            </a:xfrm>
            <a:custGeom>
              <a:avLst/>
              <a:gdLst>
                <a:gd name="T0" fmla="*/ 0 w 12"/>
                <a:gd name="T1" fmla="*/ 0 h 4"/>
                <a:gd name="T2" fmla="*/ 1 w 12"/>
                <a:gd name="T3" fmla="*/ 2 h 4"/>
                <a:gd name="T4" fmla="*/ 2 w 12"/>
                <a:gd name="T5" fmla="*/ 2 h 4"/>
                <a:gd name="T6" fmla="*/ 3 w 12"/>
                <a:gd name="T7" fmla="*/ 2 h 4"/>
                <a:gd name="T8" fmla="*/ 3 w 12"/>
                <a:gd name="T9" fmla="*/ 0 h 4"/>
                <a:gd name="T10" fmla="*/ 0 w 1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0" y="0"/>
                  </a:moveTo>
                  <a:lnTo>
                    <a:pt x="3" y="3"/>
                  </a:lnTo>
                  <a:lnTo>
                    <a:pt x="6" y="4"/>
                  </a:lnTo>
                  <a:lnTo>
                    <a:pt x="9" y="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4" name="Freeform 38"/>
            <p:cNvSpPr>
              <a:spLocks/>
            </p:cNvSpPr>
            <p:nvPr/>
          </p:nvSpPr>
          <p:spPr bwMode="auto">
            <a:xfrm>
              <a:off x="317" y="81"/>
              <a:ext cx="1" cy="41"/>
            </a:xfrm>
            <a:custGeom>
              <a:avLst/>
              <a:gdLst>
                <a:gd name="T0" fmla="*/ 0 w 1"/>
                <a:gd name="T1" fmla="*/ 0 h 83"/>
                <a:gd name="T2" fmla="*/ 0 w 1"/>
                <a:gd name="T3" fmla="*/ 20 h 83"/>
                <a:gd name="T4" fmla="*/ 0 w 1"/>
                <a:gd name="T5" fmla="*/ 0 h 83"/>
                <a:gd name="T6" fmla="*/ 0 60000 65536"/>
                <a:gd name="T7" fmla="*/ 0 60000 65536"/>
                <a:gd name="T8" fmla="*/ 0 60000 65536"/>
                <a:gd name="T9" fmla="*/ 0 w 1"/>
                <a:gd name="T10" fmla="*/ 0 h 83"/>
                <a:gd name="T11" fmla="*/ 1 w 1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3">
                  <a:moveTo>
                    <a:pt x="0" y="0"/>
                  </a:move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5" name="Freeform 39"/>
            <p:cNvSpPr>
              <a:spLocks/>
            </p:cNvSpPr>
            <p:nvPr/>
          </p:nvSpPr>
          <p:spPr bwMode="auto">
            <a:xfrm>
              <a:off x="315" y="78"/>
              <a:ext cx="5" cy="3"/>
            </a:xfrm>
            <a:custGeom>
              <a:avLst/>
              <a:gdLst>
                <a:gd name="T0" fmla="*/ 2 w 12"/>
                <a:gd name="T1" fmla="*/ 2 h 6"/>
                <a:gd name="T2" fmla="*/ 2 w 12"/>
                <a:gd name="T3" fmla="*/ 1 h 6"/>
                <a:gd name="T4" fmla="*/ 1 w 12"/>
                <a:gd name="T5" fmla="*/ 0 h 6"/>
                <a:gd name="T6" fmla="*/ 0 w 12"/>
                <a:gd name="T7" fmla="*/ 1 h 6"/>
                <a:gd name="T8" fmla="*/ 0 w 12"/>
                <a:gd name="T9" fmla="*/ 2 h 6"/>
                <a:gd name="T10" fmla="*/ 2 w 12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12" y="6"/>
                  </a:moveTo>
                  <a:lnTo>
                    <a:pt x="9" y="3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6" name="Freeform 40"/>
            <p:cNvSpPr>
              <a:spLocks/>
            </p:cNvSpPr>
            <p:nvPr/>
          </p:nvSpPr>
          <p:spPr bwMode="auto">
            <a:xfrm>
              <a:off x="315" y="81"/>
              <a:ext cx="5" cy="41"/>
            </a:xfrm>
            <a:custGeom>
              <a:avLst/>
              <a:gdLst>
                <a:gd name="T0" fmla="*/ 1 w 12"/>
                <a:gd name="T1" fmla="*/ 20 h 83"/>
                <a:gd name="T2" fmla="*/ 2 w 12"/>
                <a:gd name="T3" fmla="*/ 20 h 83"/>
                <a:gd name="T4" fmla="*/ 2 w 12"/>
                <a:gd name="T5" fmla="*/ 0 h 83"/>
                <a:gd name="T6" fmla="*/ 0 w 12"/>
                <a:gd name="T7" fmla="*/ 0 h 83"/>
                <a:gd name="T8" fmla="*/ 0 w 12"/>
                <a:gd name="T9" fmla="*/ 20 h 83"/>
                <a:gd name="T10" fmla="*/ 1 w 12"/>
                <a:gd name="T11" fmla="*/ 20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83"/>
                <a:gd name="T20" fmla="*/ 12 w 12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83">
                  <a:moveTo>
                    <a:pt x="6" y="83"/>
                  </a:moveTo>
                  <a:lnTo>
                    <a:pt x="12" y="8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6" y="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7" name="Freeform 41"/>
            <p:cNvSpPr>
              <a:spLocks/>
            </p:cNvSpPr>
            <p:nvPr/>
          </p:nvSpPr>
          <p:spPr bwMode="auto">
            <a:xfrm>
              <a:off x="315" y="122"/>
              <a:ext cx="5" cy="2"/>
            </a:xfrm>
            <a:custGeom>
              <a:avLst/>
              <a:gdLst>
                <a:gd name="T0" fmla="*/ 0 w 12"/>
                <a:gd name="T1" fmla="*/ 0 h 5"/>
                <a:gd name="T2" fmla="*/ 0 w 12"/>
                <a:gd name="T3" fmla="*/ 1 h 5"/>
                <a:gd name="T4" fmla="*/ 1 w 12"/>
                <a:gd name="T5" fmla="*/ 1 h 5"/>
                <a:gd name="T6" fmla="*/ 2 w 12"/>
                <a:gd name="T7" fmla="*/ 1 h 5"/>
                <a:gd name="T8" fmla="*/ 2 w 12"/>
                <a:gd name="T9" fmla="*/ 0 h 5"/>
                <a:gd name="T10" fmla="*/ 0 w 12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5"/>
                <a:gd name="T20" fmla="*/ 12 w 1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5">
                  <a:moveTo>
                    <a:pt x="0" y="0"/>
                  </a:moveTo>
                  <a:lnTo>
                    <a:pt x="2" y="4"/>
                  </a:lnTo>
                  <a:lnTo>
                    <a:pt x="6" y="5"/>
                  </a:lnTo>
                  <a:lnTo>
                    <a:pt x="9" y="4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8" name="Freeform 42"/>
            <p:cNvSpPr>
              <a:spLocks/>
            </p:cNvSpPr>
            <p:nvPr/>
          </p:nvSpPr>
          <p:spPr bwMode="auto">
            <a:xfrm>
              <a:off x="363" y="139"/>
              <a:ext cx="45" cy="1"/>
            </a:xfrm>
            <a:custGeom>
              <a:avLst/>
              <a:gdLst>
                <a:gd name="T0" fmla="*/ 0 w 90"/>
                <a:gd name="T1" fmla="*/ 1 h 2"/>
                <a:gd name="T2" fmla="*/ 23 w 90"/>
                <a:gd name="T3" fmla="*/ 0 h 2"/>
                <a:gd name="T4" fmla="*/ 0 w 90"/>
                <a:gd name="T5" fmla="*/ 1 h 2"/>
                <a:gd name="T6" fmla="*/ 0 60000 65536"/>
                <a:gd name="T7" fmla="*/ 0 60000 65536"/>
                <a:gd name="T8" fmla="*/ 0 60000 65536"/>
                <a:gd name="T9" fmla="*/ 0 w 90"/>
                <a:gd name="T10" fmla="*/ 0 h 2"/>
                <a:gd name="T11" fmla="*/ 90 w 9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2">
                  <a:moveTo>
                    <a:pt x="0" y="2"/>
                  </a:moveTo>
                  <a:lnTo>
                    <a:pt x="9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29" name="Freeform 43"/>
            <p:cNvSpPr>
              <a:spLocks/>
            </p:cNvSpPr>
            <p:nvPr/>
          </p:nvSpPr>
          <p:spPr bwMode="auto">
            <a:xfrm>
              <a:off x="361" y="138"/>
              <a:ext cx="2" cy="5"/>
            </a:xfrm>
            <a:custGeom>
              <a:avLst/>
              <a:gdLst>
                <a:gd name="T0" fmla="*/ 1 w 5"/>
                <a:gd name="T1" fmla="*/ 0 h 12"/>
                <a:gd name="T2" fmla="*/ 0 w 5"/>
                <a:gd name="T3" fmla="*/ 0 h 12"/>
                <a:gd name="T4" fmla="*/ 0 w 5"/>
                <a:gd name="T5" fmla="*/ 1 h 12"/>
                <a:gd name="T6" fmla="*/ 0 w 5"/>
                <a:gd name="T7" fmla="*/ 2 h 12"/>
                <a:gd name="T8" fmla="*/ 1 w 5"/>
                <a:gd name="T9" fmla="*/ 2 h 12"/>
                <a:gd name="T10" fmla="*/ 1 w 5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2"/>
                <a:gd name="T20" fmla="*/ 5 w 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2">
                  <a:moveTo>
                    <a:pt x="5" y="0"/>
                  </a:move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5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0" name="Freeform 44"/>
            <p:cNvSpPr>
              <a:spLocks/>
            </p:cNvSpPr>
            <p:nvPr/>
          </p:nvSpPr>
          <p:spPr bwMode="auto">
            <a:xfrm>
              <a:off x="363" y="137"/>
              <a:ext cx="45" cy="6"/>
            </a:xfrm>
            <a:custGeom>
              <a:avLst/>
              <a:gdLst>
                <a:gd name="T0" fmla="*/ 23 w 90"/>
                <a:gd name="T1" fmla="*/ 2 h 12"/>
                <a:gd name="T2" fmla="*/ 23 w 90"/>
                <a:gd name="T3" fmla="*/ 0 h 12"/>
                <a:gd name="T4" fmla="*/ 0 w 90"/>
                <a:gd name="T5" fmla="*/ 1 h 12"/>
                <a:gd name="T6" fmla="*/ 0 w 90"/>
                <a:gd name="T7" fmla="*/ 3 h 12"/>
                <a:gd name="T8" fmla="*/ 23 w 90"/>
                <a:gd name="T9" fmla="*/ 3 h 12"/>
                <a:gd name="T10" fmla="*/ 23 w 90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12"/>
                <a:gd name="T20" fmla="*/ 90 w 9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12">
                  <a:moveTo>
                    <a:pt x="90" y="5"/>
                  </a:moveTo>
                  <a:lnTo>
                    <a:pt x="90" y="0"/>
                  </a:lnTo>
                  <a:lnTo>
                    <a:pt x="0" y="2"/>
                  </a:lnTo>
                  <a:lnTo>
                    <a:pt x="0" y="12"/>
                  </a:lnTo>
                  <a:lnTo>
                    <a:pt x="90" y="9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1" name="Freeform 45"/>
            <p:cNvSpPr>
              <a:spLocks/>
            </p:cNvSpPr>
            <p:nvPr/>
          </p:nvSpPr>
          <p:spPr bwMode="auto">
            <a:xfrm>
              <a:off x="408" y="136"/>
              <a:ext cx="3" cy="6"/>
            </a:xfrm>
            <a:custGeom>
              <a:avLst/>
              <a:gdLst>
                <a:gd name="T0" fmla="*/ 0 w 6"/>
                <a:gd name="T1" fmla="*/ 3 h 11"/>
                <a:gd name="T2" fmla="*/ 1 w 6"/>
                <a:gd name="T3" fmla="*/ 3 h 11"/>
                <a:gd name="T4" fmla="*/ 2 w 6"/>
                <a:gd name="T5" fmla="*/ 2 h 11"/>
                <a:gd name="T6" fmla="*/ 1 w 6"/>
                <a:gd name="T7" fmla="*/ 1 h 11"/>
                <a:gd name="T8" fmla="*/ 0 w 6"/>
                <a:gd name="T9" fmla="*/ 0 h 11"/>
                <a:gd name="T10" fmla="*/ 0 w 6"/>
                <a:gd name="T11" fmla="*/ 3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11"/>
                  </a:moveTo>
                  <a:lnTo>
                    <a:pt x="3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2" name="Freeform 46"/>
            <p:cNvSpPr>
              <a:spLocks/>
            </p:cNvSpPr>
            <p:nvPr/>
          </p:nvSpPr>
          <p:spPr bwMode="auto">
            <a:xfrm>
              <a:off x="354" y="157"/>
              <a:ext cx="45" cy="1"/>
            </a:xfrm>
            <a:custGeom>
              <a:avLst/>
              <a:gdLst>
                <a:gd name="T0" fmla="*/ 0 w 89"/>
                <a:gd name="T1" fmla="*/ 0 h 1"/>
                <a:gd name="T2" fmla="*/ 23 w 89"/>
                <a:gd name="T3" fmla="*/ 0 h 1"/>
                <a:gd name="T4" fmla="*/ 0 w 89"/>
                <a:gd name="T5" fmla="*/ 0 h 1"/>
                <a:gd name="T6" fmla="*/ 0 60000 65536"/>
                <a:gd name="T7" fmla="*/ 0 60000 65536"/>
                <a:gd name="T8" fmla="*/ 0 60000 65536"/>
                <a:gd name="T9" fmla="*/ 0 w 89"/>
                <a:gd name="T10" fmla="*/ 0 h 1"/>
                <a:gd name="T11" fmla="*/ 89 w 8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" h="1">
                  <a:moveTo>
                    <a:pt x="0" y="0"/>
                  </a:moveTo>
                  <a:lnTo>
                    <a:pt x="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3" name="Freeform 47"/>
            <p:cNvSpPr>
              <a:spLocks/>
            </p:cNvSpPr>
            <p:nvPr/>
          </p:nvSpPr>
          <p:spPr bwMode="auto">
            <a:xfrm>
              <a:off x="351" y="154"/>
              <a:ext cx="3" cy="6"/>
            </a:xfrm>
            <a:custGeom>
              <a:avLst/>
              <a:gdLst>
                <a:gd name="T0" fmla="*/ 2 w 5"/>
                <a:gd name="T1" fmla="*/ 0 h 12"/>
                <a:gd name="T2" fmla="*/ 1 w 5"/>
                <a:gd name="T3" fmla="*/ 1 h 12"/>
                <a:gd name="T4" fmla="*/ 0 w 5"/>
                <a:gd name="T5" fmla="*/ 2 h 12"/>
                <a:gd name="T6" fmla="*/ 1 w 5"/>
                <a:gd name="T7" fmla="*/ 3 h 12"/>
                <a:gd name="T8" fmla="*/ 2 w 5"/>
                <a:gd name="T9" fmla="*/ 3 h 12"/>
                <a:gd name="T10" fmla="*/ 2 w 5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2"/>
                <a:gd name="T20" fmla="*/ 5 w 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2">
                  <a:moveTo>
                    <a:pt x="5" y="0"/>
                  </a:moveTo>
                  <a:lnTo>
                    <a:pt x="1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4" name="Freeform 48"/>
            <p:cNvSpPr>
              <a:spLocks/>
            </p:cNvSpPr>
            <p:nvPr/>
          </p:nvSpPr>
          <p:spPr bwMode="auto">
            <a:xfrm>
              <a:off x="354" y="154"/>
              <a:ext cx="45" cy="6"/>
            </a:xfrm>
            <a:custGeom>
              <a:avLst/>
              <a:gdLst>
                <a:gd name="T0" fmla="*/ 23 w 89"/>
                <a:gd name="T1" fmla="*/ 2 h 12"/>
                <a:gd name="T2" fmla="*/ 23 w 89"/>
                <a:gd name="T3" fmla="*/ 0 h 12"/>
                <a:gd name="T4" fmla="*/ 0 w 89"/>
                <a:gd name="T5" fmla="*/ 0 h 12"/>
                <a:gd name="T6" fmla="*/ 0 w 89"/>
                <a:gd name="T7" fmla="*/ 3 h 12"/>
                <a:gd name="T8" fmla="*/ 23 w 89"/>
                <a:gd name="T9" fmla="*/ 3 h 12"/>
                <a:gd name="T10" fmla="*/ 23 w 89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12"/>
                <a:gd name="T20" fmla="*/ 89 w 8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12">
                  <a:moveTo>
                    <a:pt x="89" y="6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9" y="12"/>
                  </a:lnTo>
                  <a:lnTo>
                    <a:pt x="89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5" name="Freeform 49"/>
            <p:cNvSpPr>
              <a:spLocks/>
            </p:cNvSpPr>
            <p:nvPr/>
          </p:nvSpPr>
          <p:spPr bwMode="auto">
            <a:xfrm>
              <a:off x="399" y="154"/>
              <a:ext cx="3" cy="6"/>
            </a:xfrm>
            <a:custGeom>
              <a:avLst/>
              <a:gdLst>
                <a:gd name="T0" fmla="*/ 0 w 6"/>
                <a:gd name="T1" fmla="*/ 3 h 12"/>
                <a:gd name="T2" fmla="*/ 1 w 6"/>
                <a:gd name="T3" fmla="*/ 3 h 12"/>
                <a:gd name="T4" fmla="*/ 2 w 6"/>
                <a:gd name="T5" fmla="*/ 2 h 12"/>
                <a:gd name="T6" fmla="*/ 1 w 6"/>
                <a:gd name="T7" fmla="*/ 1 h 12"/>
                <a:gd name="T8" fmla="*/ 0 w 6"/>
                <a:gd name="T9" fmla="*/ 0 h 12"/>
                <a:gd name="T10" fmla="*/ 0 w 6"/>
                <a:gd name="T11" fmla="*/ 3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0" y="12"/>
                  </a:moveTo>
                  <a:lnTo>
                    <a:pt x="4" y="10"/>
                  </a:lnTo>
                  <a:lnTo>
                    <a:pt x="6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6" name="Freeform 50"/>
            <p:cNvSpPr>
              <a:spLocks/>
            </p:cNvSpPr>
            <p:nvPr/>
          </p:nvSpPr>
          <p:spPr bwMode="auto">
            <a:xfrm>
              <a:off x="137" y="313"/>
              <a:ext cx="62" cy="74"/>
            </a:xfrm>
            <a:custGeom>
              <a:avLst/>
              <a:gdLst>
                <a:gd name="T0" fmla="*/ 24 w 125"/>
                <a:gd name="T1" fmla="*/ 0 h 147"/>
                <a:gd name="T2" fmla="*/ 31 w 125"/>
                <a:gd name="T3" fmla="*/ 5 h 147"/>
                <a:gd name="T4" fmla="*/ 5 w 125"/>
                <a:gd name="T5" fmla="*/ 37 h 147"/>
                <a:gd name="T6" fmla="*/ 3 w 125"/>
                <a:gd name="T7" fmla="*/ 37 h 147"/>
                <a:gd name="T8" fmla="*/ 1 w 125"/>
                <a:gd name="T9" fmla="*/ 36 h 147"/>
                <a:gd name="T10" fmla="*/ 0 w 125"/>
                <a:gd name="T11" fmla="*/ 35 h 147"/>
                <a:gd name="T12" fmla="*/ 0 w 125"/>
                <a:gd name="T13" fmla="*/ 33 h 147"/>
                <a:gd name="T14" fmla="*/ 1 w 125"/>
                <a:gd name="T15" fmla="*/ 31 h 147"/>
                <a:gd name="T16" fmla="*/ 4 w 125"/>
                <a:gd name="T17" fmla="*/ 27 h 147"/>
                <a:gd name="T18" fmla="*/ 8 w 125"/>
                <a:gd name="T19" fmla="*/ 21 h 147"/>
                <a:gd name="T20" fmla="*/ 12 w 125"/>
                <a:gd name="T21" fmla="*/ 16 h 147"/>
                <a:gd name="T22" fmla="*/ 16 w 125"/>
                <a:gd name="T23" fmla="*/ 10 h 147"/>
                <a:gd name="T24" fmla="*/ 20 w 125"/>
                <a:gd name="T25" fmla="*/ 5 h 147"/>
                <a:gd name="T26" fmla="*/ 23 w 125"/>
                <a:gd name="T27" fmla="*/ 1 h 147"/>
                <a:gd name="T28" fmla="*/ 24 w 125"/>
                <a:gd name="T29" fmla="*/ 0 h 1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5"/>
                <a:gd name="T46" fmla="*/ 0 h 147"/>
                <a:gd name="T47" fmla="*/ 125 w 125"/>
                <a:gd name="T48" fmla="*/ 147 h 1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5" h="147">
                  <a:moveTo>
                    <a:pt x="97" y="0"/>
                  </a:moveTo>
                  <a:lnTo>
                    <a:pt x="125" y="19"/>
                  </a:lnTo>
                  <a:lnTo>
                    <a:pt x="22" y="147"/>
                  </a:lnTo>
                  <a:lnTo>
                    <a:pt x="13" y="147"/>
                  </a:lnTo>
                  <a:lnTo>
                    <a:pt x="5" y="144"/>
                  </a:lnTo>
                  <a:lnTo>
                    <a:pt x="0" y="138"/>
                  </a:lnTo>
                  <a:lnTo>
                    <a:pt x="0" y="130"/>
                  </a:lnTo>
                  <a:lnTo>
                    <a:pt x="5" y="121"/>
                  </a:lnTo>
                  <a:lnTo>
                    <a:pt x="16" y="105"/>
                  </a:lnTo>
                  <a:lnTo>
                    <a:pt x="32" y="84"/>
                  </a:lnTo>
                  <a:lnTo>
                    <a:pt x="50" y="61"/>
                  </a:lnTo>
                  <a:lnTo>
                    <a:pt x="67" y="38"/>
                  </a:lnTo>
                  <a:lnTo>
                    <a:pt x="82" y="18"/>
                  </a:lnTo>
                  <a:lnTo>
                    <a:pt x="94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EB5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7" name="Freeform 51"/>
            <p:cNvSpPr>
              <a:spLocks/>
            </p:cNvSpPr>
            <p:nvPr/>
          </p:nvSpPr>
          <p:spPr bwMode="auto">
            <a:xfrm>
              <a:off x="137" y="313"/>
              <a:ext cx="62" cy="74"/>
            </a:xfrm>
            <a:custGeom>
              <a:avLst/>
              <a:gdLst>
                <a:gd name="T0" fmla="*/ 24 w 125"/>
                <a:gd name="T1" fmla="*/ 0 h 147"/>
                <a:gd name="T2" fmla="*/ 31 w 125"/>
                <a:gd name="T3" fmla="*/ 5 h 147"/>
                <a:gd name="T4" fmla="*/ 5 w 125"/>
                <a:gd name="T5" fmla="*/ 37 h 147"/>
                <a:gd name="T6" fmla="*/ 5 w 125"/>
                <a:gd name="T7" fmla="*/ 37 h 147"/>
                <a:gd name="T8" fmla="*/ 3 w 125"/>
                <a:gd name="T9" fmla="*/ 37 h 147"/>
                <a:gd name="T10" fmla="*/ 1 w 125"/>
                <a:gd name="T11" fmla="*/ 36 h 147"/>
                <a:gd name="T12" fmla="*/ 0 w 125"/>
                <a:gd name="T13" fmla="*/ 35 h 147"/>
                <a:gd name="T14" fmla="*/ 0 w 125"/>
                <a:gd name="T15" fmla="*/ 33 h 147"/>
                <a:gd name="T16" fmla="*/ 0 w 125"/>
                <a:gd name="T17" fmla="*/ 33 h 147"/>
                <a:gd name="T18" fmla="*/ 1 w 125"/>
                <a:gd name="T19" fmla="*/ 31 h 147"/>
                <a:gd name="T20" fmla="*/ 4 w 125"/>
                <a:gd name="T21" fmla="*/ 27 h 147"/>
                <a:gd name="T22" fmla="*/ 8 w 125"/>
                <a:gd name="T23" fmla="*/ 21 h 147"/>
                <a:gd name="T24" fmla="*/ 12 w 125"/>
                <a:gd name="T25" fmla="*/ 16 h 147"/>
                <a:gd name="T26" fmla="*/ 16 w 125"/>
                <a:gd name="T27" fmla="*/ 10 h 147"/>
                <a:gd name="T28" fmla="*/ 20 w 125"/>
                <a:gd name="T29" fmla="*/ 5 h 147"/>
                <a:gd name="T30" fmla="*/ 23 w 125"/>
                <a:gd name="T31" fmla="*/ 1 h 147"/>
                <a:gd name="T32" fmla="*/ 24 w 125"/>
                <a:gd name="T33" fmla="*/ 0 h 1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5"/>
                <a:gd name="T52" fmla="*/ 0 h 147"/>
                <a:gd name="T53" fmla="*/ 125 w 125"/>
                <a:gd name="T54" fmla="*/ 147 h 1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5" h="147">
                  <a:moveTo>
                    <a:pt x="97" y="0"/>
                  </a:moveTo>
                  <a:lnTo>
                    <a:pt x="125" y="19"/>
                  </a:lnTo>
                  <a:lnTo>
                    <a:pt x="22" y="147"/>
                  </a:lnTo>
                  <a:lnTo>
                    <a:pt x="13" y="147"/>
                  </a:lnTo>
                  <a:lnTo>
                    <a:pt x="5" y="144"/>
                  </a:lnTo>
                  <a:lnTo>
                    <a:pt x="0" y="138"/>
                  </a:lnTo>
                  <a:lnTo>
                    <a:pt x="0" y="130"/>
                  </a:lnTo>
                  <a:lnTo>
                    <a:pt x="5" y="121"/>
                  </a:lnTo>
                  <a:lnTo>
                    <a:pt x="16" y="105"/>
                  </a:lnTo>
                  <a:lnTo>
                    <a:pt x="32" y="84"/>
                  </a:lnTo>
                  <a:lnTo>
                    <a:pt x="50" y="61"/>
                  </a:lnTo>
                  <a:lnTo>
                    <a:pt x="67" y="38"/>
                  </a:lnTo>
                  <a:lnTo>
                    <a:pt x="82" y="18"/>
                  </a:lnTo>
                  <a:lnTo>
                    <a:pt x="94" y="4"/>
                  </a:lnTo>
                  <a:lnTo>
                    <a:pt x="9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8" name="Freeform 52"/>
            <p:cNvSpPr>
              <a:spLocks/>
            </p:cNvSpPr>
            <p:nvPr/>
          </p:nvSpPr>
          <p:spPr bwMode="auto">
            <a:xfrm>
              <a:off x="175" y="256"/>
              <a:ext cx="83" cy="75"/>
            </a:xfrm>
            <a:custGeom>
              <a:avLst/>
              <a:gdLst>
                <a:gd name="T0" fmla="*/ 11 w 166"/>
                <a:gd name="T1" fmla="*/ 0 h 148"/>
                <a:gd name="T2" fmla="*/ 9 w 166"/>
                <a:gd name="T3" fmla="*/ 3 h 148"/>
                <a:gd name="T4" fmla="*/ 6 w 166"/>
                <a:gd name="T5" fmla="*/ 7 h 148"/>
                <a:gd name="T6" fmla="*/ 3 w 166"/>
                <a:gd name="T7" fmla="*/ 12 h 148"/>
                <a:gd name="T8" fmla="*/ 1 w 166"/>
                <a:gd name="T9" fmla="*/ 16 h 148"/>
                <a:gd name="T10" fmla="*/ 1 w 166"/>
                <a:gd name="T11" fmla="*/ 22 h 148"/>
                <a:gd name="T12" fmla="*/ 0 w 166"/>
                <a:gd name="T13" fmla="*/ 26 h 148"/>
                <a:gd name="T14" fmla="*/ 1 w 166"/>
                <a:gd name="T15" fmla="*/ 31 h 148"/>
                <a:gd name="T16" fmla="*/ 5 w 166"/>
                <a:gd name="T17" fmla="*/ 34 h 148"/>
                <a:gd name="T18" fmla="*/ 10 w 166"/>
                <a:gd name="T19" fmla="*/ 38 h 148"/>
                <a:gd name="T20" fmla="*/ 17 w 166"/>
                <a:gd name="T21" fmla="*/ 38 h 148"/>
                <a:gd name="T22" fmla="*/ 22 w 166"/>
                <a:gd name="T23" fmla="*/ 36 h 148"/>
                <a:gd name="T24" fmla="*/ 28 w 166"/>
                <a:gd name="T25" fmla="*/ 34 h 148"/>
                <a:gd name="T26" fmla="*/ 34 w 166"/>
                <a:gd name="T27" fmla="*/ 31 h 148"/>
                <a:gd name="T28" fmla="*/ 38 w 166"/>
                <a:gd name="T29" fmla="*/ 27 h 148"/>
                <a:gd name="T30" fmla="*/ 41 w 166"/>
                <a:gd name="T31" fmla="*/ 24 h 148"/>
                <a:gd name="T32" fmla="*/ 42 w 166"/>
                <a:gd name="T33" fmla="*/ 23 h 148"/>
                <a:gd name="T34" fmla="*/ 39 w 166"/>
                <a:gd name="T35" fmla="*/ 23 h 148"/>
                <a:gd name="T36" fmla="*/ 34 w 166"/>
                <a:gd name="T37" fmla="*/ 23 h 148"/>
                <a:gd name="T38" fmla="*/ 29 w 166"/>
                <a:gd name="T39" fmla="*/ 22 h 148"/>
                <a:gd name="T40" fmla="*/ 24 w 166"/>
                <a:gd name="T41" fmla="*/ 20 h 148"/>
                <a:gd name="T42" fmla="*/ 20 w 166"/>
                <a:gd name="T43" fmla="*/ 18 h 148"/>
                <a:gd name="T44" fmla="*/ 15 w 166"/>
                <a:gd name="T45" fmla="*/ 14 h 148"/>
                <a:gd name="T46" fmla="*/ 12 w 166"/>
                <a:gd name="T47" fmla="*/ 8 h 148"/>
                <a:gd name="T48" fmla="*/ 11 w 166"/>
                <a:gd name="T49" fmla="*/ 0 h 1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48"/>
                <a:gd name="T77" fmla="*/ 166 w 166"/>
                <a:gd name="T78" fmla="*/ 148 h 1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48">
                  <a:moveTo>
                    <a:pt x="44" y="0"/>
                  </a:moveTo>
                  <a:lnTo>
                    <a:pt x="35" y="11"/>
                  </a:lnTo>
                  <a:lnTo>
                    <a:pt x="24" y="27"/>
                  </a:lnTo>
                  <a:lnTo>
                    <a:pt x="15" y="45"/>
                  </a:lnTo>
                  <a:lnTo>
                    <a:pt x="7" y="64"/>
                  </a:lnTo>
                  <a:lnTo>
                    <a:pt x="1" y="84"/>
                  </a:lnTo>
                  <a:lnTo>
                    <a:pt x="0" y="103"/>
                  </a:lnTo>
                  <a:lnTo>
                    <a:pt x="6" y="121"/>
                  </a:lnTo>
                  <a:lnTo>
                    <a:pt x="17" y="135"/>
                  </a:lnTo>
                  <a:lnTo>
                    <a:pt x="42" y="147"/>
                  </a:lnTo>
                  <a:lnTo>
                    <a:pt x="67" y="148"/>
                  </a:lnTo>
                  <a:lnTo>
                    <a:pt x="91" y="143"/>
                  </a:lnTo>
                  <a:lnTo>
                    <a:pt x="114" y="132"/>
                  </a:lnTo>
                  <a:lnTo>
                    <a:pt x="134" y="120"/>
                  </a:lnTo>
                  <a:lnTo>
                    <a:pt x="150" y="106"/>
                  </a:lnTo>
                  <a:lnTo>
                    <a:pt x="161" y="95"/>
                  </a:lnTo>
                  <a:lnTo>
                    <a:pt x="166" y="90"/>
                  </a:lnTo>
                  <a:lnTo>
                    <a:pt x="153" y="90"/>
                  </a:lnTo>
                  <a:lnTo>
                    <a:pt x="136" y="88"/>
                  </a:lnTo>
                  <a:lnTo>
                    <a:pt x="118" y="86"/>
                  </a:lnTo>
                  <a:lnTo>
                    <a:pt x="98" y="79"/>
                  </a:lnTo>
                  <a:lnTo>
                    <a:pt x="80" y="69"/>
                  </a:lnTo>
                  <a:lnTo>
                    <a:pt x="63" y="54"/>
                  </a:lnTo>
                  <a:lnTo>
                    <a:pt x="51" y="3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EB5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39" name="Freeform 53"/>
            <p:cNvSpPr>
              <a:spLocks/>
            </p:cNvSpPr>
            <p:nvPr/>
          </p:nvSpPr>
          <p:spPr bwMode="auto">
            <a:xfrm>
              <a:off x="172" y="255"/>
              <a:ext cx="26" cy="71"/>
            </a:xfrm>
            <a:custGeom>
              <a:avLst/>
              <a:gdLst>
                <a:gd name="T0" fmla="*/ 7 w 52"/>
                <a:gd name="T1" fmla="*/ 34 h 142"/>
                <a:gd name="T2" fmla="*/ 7 w 52"/>
                <a:gd name="T3" fmla="*/ 34 h 142"/>
                <a:gd name="T4" fmla="*/ 3 w 52"/>
                <a:gd name="T5" fmla="*/ 30 h 142"/>
                <a:gd name="T6" fmla="*/ 3 w 52"/>
                <a:gd name="T7" fmla="*/ 26 h 142"/>
                <a:gd name="T8" fmla="*/ 3 w 52"/>
                <a:gd name="T9" fmla="*/ 22 h 142"/>
                <a:gd name="T10" fmla="*/ 5 w 52"/>
                <a:gd name="T11" fmla="*/ 18 h 142"/>
                <a:gd name="T12" fmla="*/ 7 w 52"/>
                <a:gd name="T13" fmla="*/ 12 h 142"/>
                <a:gd name="T14" fmla="*/ 9 w 52"/>
                <a:gd name="T15" fmla="*/ 9 h 142"/>
                <a:gd name="T16" fmla="*/ 11 w 52"/>
                <a:gd name="T17" fmla="*/ 4 h 142"/>
                <a:gd name="T18" fmla="*/ 13 w 52"/>
                <a:gd name="T19" fmla="*/ 1 h 142"/>
                <a:gd name="T20" fmla="*/ 12 w 52"/>
                <a:gd name="T21" fmla="*/ 0 h 142"/>
                <a:gd name="T22" fmla="*/ 9 w 52"/>
                <a:gd name="T23" fmla="*/ 3 h 142"/>
                <a:gd name="T24" fmla="*/ 7 w 52"/>
                <a:gd name="T25" fmla="*/ 7 h 142"/>
                <a:gd name="T26" fmla="*/ 3 w 52"/>
                <a:gd name="T27" fmla="*/ 11 h 142"/>
                <a:gd name="T28" fmla="*/ 2 w 52"/>
                <a:gd name="T29" fmla="*/ 17 h 142"/>
                <a:gd name="T30" fmla="*/ 1 w 52"/>
                <a:gd name="T31" fmla="*/ 22 h 142"/>
                <a:gd name="T32" fmla="*/ 0 w 52"/>
                <a:gd name="T33" fmla="*/ 26 h 142"/>
                <a:gd name="T34" fmla="*/ 2 w 52"/>
                <a:gd name="T35" fmla="*/ 31 h 142"/>
                <a:gd name="T36" fmla="*/ 5 w 52"/>
                <a:gd name="T37" fmla="*/ 36 h 142"/>
                <a:gd name="T38" fmla="*/ 5 w 52"/>
                <a:gd name="T39" fmla="*/ 36 h 142"/>
                <a:gd name="T40" fmla="*/ 7 w 52"/>
                <a:gd name="T41" fmla="*/ 34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142"/>
                <a:gd name="T65" fmla="*/ 52 w 52"/>
                <a:gd name="T66" fmla="*/ 142 h 1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142">
                  <a:moveTo>
                    <a:pt x="26" y="135"/>
                  </a:moveTo>
                  <a:lnTo>
                    <a:pt x="26" y="135"/>
                  </a:lnTo>
                  <a:lnTo>
                    <a:pt x="15" y="122"/>
                  </a:lnTo>
                  <a:lnTo>
                    <a:pt x="10" y="107"/>
                  </a:lnTo>
                  <a:lnTo>
                    <a:pt x="11" y="88"/>
                  </a:lnTo>
                  <a:lnTo>
                    <a:pt x="17" y="69"/>
                  </a:lnTo>
                  <a:lnTo>
                    <a:pt x="25" y="51"/>
                  </a:lnTo>
                  <a:lnTo>
                    <a:pt x="34" y="34"/>
                  </a:lnTo>
                  <a:lnTo>
                    <a:pt x="44" y="18"/>
                  </a:lnTo>
                  <a:lnTo>
                    <a:pt x="52" y="7"/>
                  </a:lnTo>
                  <a:lnTo>
                    <a:pt x="45" y="0"/>
                  </a:lnTo>
                  <a:lnTo>
                    <a:pt x="35" y="13"/>
                  </a:lnTo>
                  <a:lnTo>
                    <a:pt x="25" y="29"/>
                  </a:lnTo>
                  <a:lnTo>
                    <a:pt x="15" y="46"/>
                  </a:lnTo>
                  <a:lnTo>
                    <a:pt x="7" y="67"/>
                  </a:lnTo>
                  <a:lnTo>
                    <a:pt x="2" y="88"/>
                  </a:lnTo>
                  <a:lnTo>
                    <a:pt x="0" y="107"/>
                  </a:lnTo>
                  <a:lnTo>
                    <a:pt x="6" y="127"/>
                  </a:lnTo>
                  <a:lnTo>
                    <a:pt x="19" y="142"/>
                  </a:lnTo>
                  <a:lnTo>
                    <a:pt x="26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0" name="Freeform 54"/>
            <p:cNvSpPr>
              <a:spLocks/>
            </p:cNvSpPr>
            <p:nvPr/>
          </p:nvSpPr>
          <p:spPr bwMode="auto">
            <a:xfrm>
              <a:off x="181" y="299"/>
              <a:ext cx="79" cy="34"/>
            </a:xfrm>
            <a:custGeom>
              <a:avLst/>
              <a:gdLst>
                <a:gd name="T0" fmla="*/ 38 w 157"/>
                <a:gd name="T1" fmla="*/ 2 h 68"/>
                <a:gd name="T2" fmla="*/ 37 w 157"/>
                <a:gd name="T3" fmla="*/ 1 h 68"/>
                <a:gd name="T4" fmla="*/ 36 w 157"/>
                <a:gd name="T5" fmla="*/ 1 h 68"/>
                <a:gd name="T6" fmla="*/ 33 w 157"/>
                <a:gd name="T7" fmla="*/ 4 h 68"/>
                <a:gd name="T8" fmla="*/ 30 w 157"/>
                <a:gd name="T9" fmla="*/ 7 h 68"/>
                <a:gd name="T10" fmla="*/ 25 w 157"/>
                <a:gd name="T11" fmla="*/ 10 h 68"/>
                <a:gd name="T12" fmla="*/ 19 w 157"/>
                <a:gd name="T13" fmla="*/ 13 h 68"/>
                <a:gd name="T14" fmla="*/ 14 w 157"/>
                <a:gd name="T15" fmla="*/ 14 h 68"/>
                <a:gd name="T16" fmla="*/ 8 w 157"/>
                <a:gd name="T17" fmla="*/ 14 h 68"/>
                <a:gd name="T18" fmla="*/ 2 w 157"/>
                <a:gd name="T19" fmla="*/ 11 h 68"/>
                <a:gd name="T20" fmla="*/ 0 w 157"/>
                <a:gd name="T21" fmla="*/ 13 h 68"/>
                <a:gd name="T22" fmla="*/ 7 w 157"/>
                <a:gd name="T23" fmla="*/ 17 h 68"/>
                <a:gd name="T24" fmla="*/ 14 w 157"/>
                <a:gd name="T25" fmla="*/ 17 h 68"/>
                <a:gd name="T26" fmla="*/ 20 w 157"/>
                <a:gd name="T27" fmla="*/ 15 h 68"/>
                <a:gd name="T28" fmla="*/ 26 w 157"/>
                <a:gd name="T29" fmla="*/ 13 h 68"/>
                <a:gd name="T30" fmla="*/ 31 w 157"/>
                <a:gd name="T31" fmla="*/ 9 h 68"/>
                <a:gd name="T32" fmla="*/ 35 w 157"/>
                <a:gd name="T33" fmla="*/ 6 h 68"/>
                <a:gd name="T34" fmla="*/ 38 w 157"/>
                <a:gd name="T35" fmla="*/ 3 h 68"/>
                <a:gd name="T36" fmla="*/ 40 w 157"/>
                <a:gd name="T37" fmla="*/ 1 h 68"/>
                <a:gd name="T38" fmla="*/ 38 w 157"/>
                <a:gd name="T39" fmla="*/ 0 h 68"/>
                <a:gd name="T40" fmla="*/ 40 w 157"/>
                <a:gd name="T41" fmla="*/ 1 h 68"/>
                <a:gd name="T42" fmla="*/ 40 w 157"/>
                <a:gd name="T43" fmla="*/ 1 h 68"/>
                <a:gd name="T44" fmla="*/ 39 w 157"/>
                <a:gd name="T45" fmla="*/ 0 h 68"/>
                <a:gd name="T46" fmla="*/ 38 w 157"/>
                <a:gd name="T47" fmla="*/ 0 h 68"/>
                <a:gd name="T48" fmla="*/ 37 w 157"/>
                <a:gd name="T49" fmla="*/ 1 h 68"/>
                <a:gd name="T50" fmla="*/ 38 w 157"/>
                <a:gd name="T51" fmla="*/ 2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7"/>
                <a:gd name="T79" fmla="*/ 0 h 68"/>
                <a:gd name="T80" fmla="*/ 157 w 157"/>
                <a:gd name="T81" fmla="*/ 68 h 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7" h="68">
                  <a:moveTo>
                    <a:pt x="152" y="9"/>
                  </a:moveTo>
                  <a:lnTo>
                    <a:pt x="147" y="2"/>
                  </a:lnTo>
                  <a:lnTo>
                    <a:pt x="144" y="7"/>
                  </a:lnTo>
                  <a:lnTo>
                    <a:pt x="132" y="17"/>
                  </a:lnTo>
                  <a:lnTo>
                    <a:pt x="117" y="30"/>
                  </a:lnTo>
                  <a:lnTo>
                    <a:pt x="98" y="43"/>
                  </a:lnTo>
                  <a:lnTo>
                    <a:pt x="76" y="53"/>
                  </a:lnTo>
                  <a:lnTo>
                    <a:pt x="53" y="59"/>
                  </a:lnTo>
                  <a:lnTo>
                    <a:pt x="29" y="58"/>
                  </a:lnTo>
                  <a:lnTo>
                    <a:pt x="7" y="46"/>
                  </a:lnTo>
                  <a:lnTo>
                    <a:pt x="0" y="53"/>
                  </a:lnTo>
                  <a:lnTo>
                    <a:pt x="26" y="67"/>
                  </a:lnTo>
                  <a:lnTo>
                    <a:pt x="53" y="68"/>
                  </a:lnTo>
                  <a:lnTo>
                    <a:pt x="78" y="62"/>
                  </a:lnTo>
                  <a:lnTo>
                    <a:pt x="102" y="52"/>
                  </a:lnTo>
                  <a:lnTo>
                    <a:pt x="122" y="39"/>
                  </a:lnTo>
                  <a:lnTo>
                    <a:pt x="139" y="24"/>
                  </a:lnTo>
                  <a:lnTo>
                    <a:pt x="151" y="14"/>
                  </a:lnTo>
                  <a:lnTo>
                    <a:pt x="157" y="7"/>
                  </a:lnTo>
                  <a:lnTo>
                    <a:pt x="152" y="0"/>
                  </a:lnTo>
                  <a:lnTo>
                    <a:pt x="157" y="7"/>
                  </a:lnTo>
                  <a:lnTo>
                    <a:pt x="157" y="3"/>
                  </a:lnTo>
                  <a:lnTo>
                    <a:pt x="154" y="0"/>
                  </a:lnTo>
                  <a:lnTo>
                    <a:pt x="150" y="0"/>
                  </a:lnTo>
                  <a:lnTo>
                    <a:pt x="147" y="2"/>
                  </a:lnTo>
                  <a:lnTo>
                    <a:pt x="152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1" name="Freeform 55"/>
            <p:cNvSpPr>
              <a:spLocks/>
            </p:cNvSpPr>
            <p:nvPr/>
          </p:nvSpPr>
          <p:spPr bwMode="auto">
            <a:xfrm>
              <a:off x="194" y="254"/>
              <a:ext cx="64" cy="50"/>
            </a:xfrm>
            <a:custGeom>
              <a:avLst/>
              <a:gdLst>
                <a:gd name="T0" fmla="*/ 2 w 127"/>
                <a:gd name="T1" fmla="*/ 2 h 100"/>
                <a:gd name="T2" fmla="*/ 0 w 127"/>
                <a:gd name="T3" fmla="*/ 2 h 100"/>
                <a:gd name="T4" fmla="*/ 2 w 127"/>
                <a:gd name="T5" fmla="*/ 10 h 100"/>
                <a:gd name="T6" fmla="*/ 6 w 127"/>
                <a:gd name="T7" fmla="*/ 15 h 100"/>
                <a:gd name="T8" fmla="*/ 10 w 127"/>
                <a:gd name="T9" fmla="*/ 20 h 100"/>
                <a:gd name="T10" fmla="*/ 15 w 127"/>
                <a:gd name="T11" fmla="*/ 23 h 100"/>
                <a:gd name="T12" fmla="*/ 20 w 127"/>
                <a:gd name="T13" fmla="*/ 24 h 100"/>
                <a:gd name="T14" fmla="*/ 25 w 127"/>
                <a:gd name="T15" fmla="*/ 25 h 100"/>
                <a:gd name="T16" fmla="*/ 29 w 127"/>
                <a:gd name="T17" fmla="*/ 25 h 100"/>
                <a:gd name="T18" fmla="*/ 32 w 127"/>
                <a:gd name="T19" fmla="*/ 25 h 100"/>
                <a:gd name="T20" fmla="*/ 32 w 127"/>
                <a:gd name="T21" fmla="*/ 23 h 100"/>
                <a:gd name="T22" fmla="*/ 29 w 127"/>
                <a:gd name="T23" fmla="*/ 23 h 100"/>
                <a:gd name="T24" fmla="*/ 25 w 127"/>
                <a:gd name="T25" fmla="*/ 23 h 100"/>
                <a:gd name="T26" fmla="*/ 20 w 127"/>
                <a:gd name="T27" fmla="*/ 22 h 100"/>
                <a:gd name="T28" fmla="*/ 16 w 127"/>
                <a:gd name="T29" fmla="*/ 20 h 100"/>
                <a:gd name="T30" fmla="*/ 11 w 127"/>
                <a:gd name="T31" fmla="*/ 18 h 100"/>
                <a:gd name="T32" fmla="*/ 7 w 127"/>
                <a:gd name="T33" fmla="*/ 13 h 100"/>
                <a:gd name="T34" fmla="*/ 4 w 127"/>
                <a:gd name="T35" fmla="*/ 9 h 100"/>
                <a:gd name="T36" fmla="*/ 3 w 127"/>
                <a:gd name="T37" fmla="*/ 2 h 100"/>
                <a:gd name="T38" fmla="*/ 1 w 127"/>
                <a:gd name="T39" fmla="*/ 1 h 100"/>
                <a:gd name="T40" fmla="*/ 3 w 127"/>
                <a:gd name="T41" fmla="*/ 2 h 100"/>
                <a:gd name="T42" fmla="*/ 2 w 127"/>
                <a:gd name="T43" fmla="*/ 1 h 100"/>
                <a:gd name="T44" fmla="*/ 2 w 127"/>
                <a:gd name="T45" fmla="*/ 0 h 100"/>
                <a:gd name="T46" fmla="*/ 1 w 127"/>
                <a:gd name="T47" fmla="*/ 1 h 100"/>
                <a:gd name="T48" fmla="*/ 0 w 127"/>
                <a:gd name="T49" fmla="*/ 2 h 100"/>
                <a:gd name="T50" fmla="*/ 2 w 127"/>
                <a:gd name="T51" fmla="*/ 2 h 1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7"/>
                <a:gd name="T79" fmla="*/ 0 h 100"/>
                <a:gd name="T80" fmla="*/ 127 w 127"/>
                <a:gd name="T81" fmla="*/ 100 h 1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7" h="100">
                  <a:moveTo>
                    <a:pt x="8" y="8"/>
                  </a:moveTo>
                  <a:lnTo>
                    <a:pt x="0" y="5"/>
                  </a:lnTo>
                  <a:lnTo>
                    <a:pt x="7" y="37"/>
                  </a:lnTo>
                  <a:lnTo>
                    <a:pt x="21" y="62"/>
                  </a:lnTo>
                  <a:lnTo>
                    <a:pt x="38" y="78"/>
                  </a:lnTo>
                  <a:lnTo>
                    <a:pt x="57" y="89"/>
                  </a:lnTo>
                  <a:lnTo>
                    <a:pt x="77" y="96"/>
                  </a:lnTo>
                  <a:lnTo>
                    <a:pt x="97" y="98"/>
                  </a:lnTo>
                  <a:lnTo>
                    <a:pt x="114" y="100"/>
                  </a:lnTo>
                  <a:lnTo>
                    <a:pt x="127" y="99"/>
                  </a:lnTo>
                  <a:lnTo>
                    <a:pt x="127" y="90"/>
                  </a:lnTo>
                  <a:lnTo>
                    <a:pt x="114" y="89"/>
                  </a:lnTo>
                  <a:lnTo>
                    <a:pt x="97" y="89"/>
                  </a:lnTo>
                  <a:lnTo>
                    <a:pt x="80" y="87"/>
                  </a:lnTo>
                  <a:lnTo>
                    <a:pt x="61" y="80"/>
                  </a:lnTo>
                  <a:lnTo>
                    <a:pt x="43" y="69"/>
                  </a:lnTo>
                  <a:lnTo>
                    <a:pt x="28" y="55"/>
                  </a:lnTo>
                  <a:lnTo>
                    <a:pt x="16" y="35"/>
                  </a:lnTo>
                  <a:lnTo>
                    <a:pt x="10" y="5"/>
                  </a:lnTo>
                  <a:lnTo>
                    <a:pt x="1" y="1"/>
                  </a:lnTo>
                  <a:lnTo>
                    <a:pt x="10" y="5"/>
                  </a:lnTo>
                  <a:lnTo>
                    <a:pt x="8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2" name="Freeform 56"/>
            <p:cNvSpPr>
              <a:spLocks/>
            </p:cNvSpPr>
            <p:nvPr/>
          </p:nvSpPr>
          <p:spPr bwMode="auto">
            <a:xfrm>
              <a:off x="278" y="107"/>
              <a:ext cx="83" cy="111"/>
            </a:xfrm>
            <a:custGeom>
              <a:avLst/>
              <a:gdLst>
                <a:gd name="T0" fmla="*/ 42 w 166"/>
                <a:gd name="T1" fmla="*/ 0 h 223"/>
                <a:gd name="T2" fmla="*/ 0 w 166"/>
                <a:gd name="T3" fmla="*/ 51 h 223"/>
                <a:gd name="T4" fmla="*/ 1 w 166"/>
                <a:gd name="T5" fmla="*/ 52 h 223"/>
                <a:gd name="T6" fmla="*/ 1 w 166"/>
                <a:gd name="T7" fmla="*/ 54 h 223"/>
                <a:gd name="T8" fmla="*/ 3 w 166"/>
                <a:gd name="T9" fmla="*/ 55 h 223"/>
                <a:gd name="T10" fmla="*/ 5 w 166"/>
                <a:gd name="T11" fmla="*/ 55 h 223"/>
                <a:gd name="T12" fmla="*/ 7 w 166"/>
                <a:gd name="T13" fmla="*/ 52 h 223"/>
                <a:gd name="T14" fmla="*/ 12 w 166"/>
                <a:gd name="T15" fmla="*/ 46 h 223"/>
                <a:gd name="T16" fmla="*/ 19 w 166"/>
                <a:gd name="T17" fmla="*/ 38 h 223"/>
                <a:gd name="T18" fmla="*/ 24 w 166"/>
                <a:gd name="T19" fmla="*/ 29 h 223"/>
                <a:gd name="T20" fmla="*/ 31 w 166"/>
                <a:gd name="T21" fmla="*/ 20 h 223"/>
                <a:gd name="T22" fmla="*/ 36 w 166"/>
                <a:gd name="T23" fmla="*/ 12 h 223"/>
                <a:gd name="T24" fmla="*/ 40 w 166"/>
                <a:gd name="T25" fmla="*/ 7 h 223"/>
                <a:gd name="T26" fmla="*/ 42 w 166"/>
                <a:gd name="T27" fmla="*/ 5 h 223"/>
                <a:gd name="T28" fmla="*/ 42 w 166"/>
                <a:gd name="T29" fmla="*/ 0 h 2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6"/>
                <a:gd name="T46" fmla="*/ 0 h 223"/>
                <a:gd name="T47" fmla="*/ 166 w 166"/>
                <a:gd name="T48" fmla="*/ 223 h 2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6" h="223">
                  <a:moveTo>
                    <a:pt x="166" y="0"/>
                  </a:moveTo>
                  <a:lnTo>
                    <a:pt x="0" y="205"/>
                  </a:lnTo>
                  <a:lnTo>
                    <a:pt x="2" y="209"/>
                  </a:lnTo>
                  <a:lnTo>
                    <a:pt x="4" y="217"/>
                  </a:lnTo>
                  <a:lnTo>
                    <a:pt x="10" y="223"/>
                  </a:lnTo>
                  <a:lnTo>
                    <a:pt x="19" y="221"/>
                  </a:lnTo>
                  <a:lnTo>
                    <a:pt x="30" y="210"/>
                  </a:lnTo>
                  <a:lnTo>
                    <a:pt x="49" y="186"/>
                  </a:lnTo>
                  <a:lnTo>
                    <a:pt x="73" y="153"/>
                  </a:lnTo>
                  <a:lnTo>
                    <a:pt x="98" y="117"/>
                  </a:lnTo>
                  <a:lnTo>
                    <a:pt x="124" y="81"/>
                  </a:lnTo>
                  <a:lnTo>
                    <a:pt x="144" y="50"/>
                  </a:lnTo>
                  <a:lnTo>
                    <a:pt x="159" y="28"/>
                  </a:lnTo>
                  <a:lnTo>
                    <a:pt x="165" y="2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BF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3" name="Freeform 57"/>
            <p:cNvSpPr>
              <a:spLocks/>
            </p:cNvSpPr>
            <p:nvPr/>
          </p:nvSpPr>
          <p:spPr bwMode="auto">
            <a:xfrm>
              <a:off x="275" y="105"/>
              <a:ext cx="88" cy="108"/>
            </a:xfrm>
            <a:custGeom>
              <a:avLst/>
              <a:gdLst>
                <a:gd name="T0" fmla="*/ 3 w 176"/>
                <a:gd name="T1" fmla="*/ 53 h 214"/>
                <a:gd name="T2" fmla="*/ 3 w 176"/>
                <a:gd name="T3" fmla="*/ 54 h 214"/>
                <a:gd name="T4" fmla="*/ 44 w 176"/>
                <a:gd name="T5" fmla="*/ 2 h 214"/>
                <a:gd name="T6" fmla="*/ 42 w 176"/>
                <a:gd name="T7" fmla="*/ 0 h 214"/>
                <a:gd name="T8" fmla="*/ 1 w 176"/>
                <a:gd name="T9" fmla="*/ 52 h 214"/>
                <a:gd name="T10" fmla="*/ 0 w 176"/>
                <a:gd name="T11" fmla="*/ 53 h 214"/>
                <a:gd name="T12" fmla="*/ 1 w 176"/>
                <a:gd name="T13" fmla="*/ 52 h 214"/>
                <a:gd name="T14" fmla="*/ 0 w 176"/>
                <a:gd name="T15" fmla="*/ 53 h 214"/>
                <a:gd name="T16" fmla="*/ 1 w 176"/>
                <a:gd name="T17" fmla="*/ 54 h 214"/>
                <a:gd name="T18" fmla="*/ 1 w 176"/>
                <a:gd name="T19" fmla="*/ 55 h 214"/>
                <a:gd name="T20" fmla="*/ 3 w 176"/>
                <a:gd name="T21" fmla="*/ 54 h 214"/>
                <a:gd name="T22" fmla="*/ 3 w 176"/>
                <a:gd name="T23" fmla="*/ 53 h 2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214"/>
                <a:gd name="T38" fmla="*/ 176 w 176"/>
                <a:gd name="T39" fmla="*/ 214 h 2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214">
                  <a:moveTo>
                    <a:pt x="11" y="208"/>
                  </a:moveTo>
                  <a:lnTo>
                    <a:pt x="10" y="212"/>
                  </a:lnTo>
                  <a:lnTo>
                    <a:pt x="176" y="7"/>
                  </a:lnTo>
                  <a:lnTo>
                    <a:pt x="167" y="0"/>
                  </a:lnTo>
                  <a:lnTo>
                    <a:pt x="1" y="205"/>
                  </a:lnTo>
                  <a:lnTo>
                    <a:pt x="0" y="208"/>
                  </a:lnTo>
                  <a:lnTo>
                    <a:pt x="1" y="205"/>
                  </a:lnTo>
                  <a:lnTo>
                    <a:pt x="0" y="209"/>
                  </a:lnTo>
                  <a:lnTo>
                    <a:pt x="2" y="213"/>
                  </a:lnTo>
                  <a:lnTo>
                    <a:pt x="7" y="214"/>
                  </a:lnTo>
                  <a:lnTo>
                    <a:pt x="10" y="212"/>
                  </a:lnTo>
                  <a:lnTo>
                    <a:pt x="11" y="2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4" name="Freeform 58"/>
            <p:cNvSpPr>
              <a:spLocks/>
            </p:cNvSpPr>
            <p:nvPr/>
          </p:nvSpPr>
          <p:spPr bwMode="auto">
            <a:xfrm>
              <a:off x="275" y="210"/>
              <a:ext cx="13" cy="11"/>
            </a:xfrm>
            <a:custGeom>
              <a:avLst/>
              <a:gdLst>
                <a:gd name="T0" fmla="*/ 6 w 26"/>
                <a:gd name="T1" fmla="*/ 3 h 23"/>
                <a:gd name="T2" fmla="*/ 6 w 26"/>
                <a:gd name="T3" fmla="*/ 3 h 23"/>
                <a:gd name="T4" fmla="*/ 4 w 26"/>
                <a:gd name="T5" fmla="*/ 3 h 23"/>
                <a:gd name="T6" fmla="*/ 3 w 26"/>
                <a:gd name="T7" fmla="*/ 2 h 23"/>
                <a:gd name="T8" fmla="*/ 3 w 26"/>
                <a:gd name="T9" fmla="*/ 0 h 23"/>
                <a:gd name="T10" fmla="*/ 3 w 26"/>
                <a:gd name="T11" fmla="*/ 0 h 23"/>
                <a:gd name="T12" fmla="*/ 0 w 26"/>
                <a:gd name="T13" fmla="*/ 0 h 23"/>
                <a:gd name="T14" fmla="*/ 1 w 26"/>
                <a:gd name="T15" fmla="*/ 1 h 23"/>
                <a:gd name="T16" fmla="*/ 1 w 26"/>
                <a:gd name="T17" fmla="*/ 3 h 23"/>
                <a:gd name="T18" fmla="*/ 3 w 26"/>
                <a:gd name="T19" fmla="*/ 5 h 23"/>
                <a:gd name="T20" fmla="*/ 7 w 26"/>
                <a:gd name="T21" fmla="*/ 5 h 23"/>
                <a:gd name="T22" fmla="*/ 7 w 26"/>
                <a:gd name="T23" fmla="*/ 5 h 23"/>
                <a:gd name="T24" fmla="*/ 6 w 26"/>
                <a:gd name="T25" fmla="*/ 3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23"/>
                <a:gd name="T41" fmla="*/ 26 w 2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23">
                  <a:moveTo>
                    <a:pt x="22" y="12"/>
                  </a:moveTo>
                  <a:lnTo>
                    <a:pt x="22" y="12"/>
                  </a:lnTo>
                  <a:lnTo>
                    <a:pt x="16" y="12"/>
                  </a:lnTo>
                  <a:lnTo>
                    <a:pt x="13" y="10"/>
                  </a:lnTo>
                  <a:lnTo>
                    <a:pt x="12" y="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4"/>
                  </a:lnTo>
                  <a:lnTo>
                    <a:pt x="13" y="23"/>
                  </a:lnTo>
                  <a:lnTo>
                    <a:pt x="26" y="21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5" name="Freeform 59"/>
            <p:cNvSpPr>
              <a:spLocks/>
            </p:cNvSpPr>
            <p:nvPr/>
          </p:nvSpPr>
          <p:spPr bwMode="auto">
            <a:xfrm>
              <a:off x="286" y="114"/>
              <a:ext cx="77" cy="106"/>
            </a:xfrm>
            <a:custGeom>
              <a:avLst/>
              <a:gdLst>
                <a:gd name="T0" fmla="*/ 36 w 154"/>
                <a:gd name="T1" fmla="*/ 2 h 212"/>
                <a:gd name="T2" fmla="*/ 36 w 154"/>
                <a:gd name="T3" fmla="*/ 1 h 212"/>
                <a:gd name="T4" fmla="*/ 35 w 154"/>
                <a:gd name="T5" fmla="*/ 3 h 212"/>
                <a:gd name="T6" fmla="*/ 30 w 154"/>
                <a:gd name="T7" fmla="*/ 8 h 212"/>
                <a:gd name="T8" fmla="*/ 25 w 154"/>
                <a:gd name="T9" fmla="*/ 15 h 212"/>
                <a:gd name="T10" fmla="*/ 19 w 154"/>
                <a:gd name="T11" fmla="*/ 25 h 212"/>
                <a:gd name="T12" fmla="*/ 12 w 154"/>
                <a:gd name="T13" fmla="*/ 34 h 212"/>
                <a:gd name="T14" fmla="*/ 6 w 154"/>
                <a:gd name="T15" fmla="*/ 42 h 212"/>
                <a:gd name="T16" fmla="*/ 2 w 154"/>
                <a:gd name="T17" fmla="*/ 48 h 212"/>
                <a:gd name="T18" fmla="*/ 0 w 154"/>
                <a:gd name="T19" fmla="*/ 51 h 212"/>
                <a:gd name="T20" fmla="*/ 1 w 154"/>
                <a:gd name="T21" fmla="*/ 53 h 212"/>
                <a:gd name="T22" fmla="*/ 5 w 154"/>
                <a:gd name="T23" fmla="*/ 50 h 212"/>
                <a:gd name="T24" fmla="*/ 9 w 154"/>
                <a:gd name="T25" fmla="*/ 44 h 212"/>
                <a:gd name="T26" fmla="*/ 15 w 154"/>
                <a:gd name="T27" fmla="*/ 36 h 212"/>
                <a:gd name="T28" fmla="*/ 21 w 154"/>
                <a:gd name="T29" fmla="*/ 27 h 212"/>
                <a:gd name="T30" fmla="*/ 27 w 154"/>
                <a:gd name="T31" fmla="*/ 18 h 212"/>
                <a:gd name="T32" fmla="*/ 33 w 154"/>
                <a:gd name="T33" fmla="*/ 10 h 212"/>
                <a:gd name="T34" fmla="*/ 37 w 154"/>
                <a:gd name="T35" fmla="*/ 5 h 212"/>
                <a:gd name="T36" fmla="*/ 39 w 154"/>
                <a:gd name="T37" fmla="*/ 3 h 212"/>
                <a:gd name="T38" fmla="*/ 39 w 154"/>
                <a:gd name="T39" fmla="*/ 2 h 212"/>
                <a:gd name="T40" fmla="*/ 39 w 154"/>
                <a:gd name="T41" fmla="*/ 3 h 212"/>
                <a:gd name="T42" fmla="*/ 39 w 154"/>
                <a:gd name="T43" fmla="*/ 2 h 212"/>
                <a:gd name="T44" fmla="*/ 38 w 154"/>
                <a:gd name="T45" fmla="*/ 1 h 212"/>
                <a:gd name="T46" fmla="*/ 37 w 154"/>
                <a:gd name="T47" fmla="*/ 0 h 212"/>
                <a:gd name="T48" fmla="*/ 36 w 154"/>
                <a:gd name="T49" fmla="*/ 1 h 212"/>
                <a:gd name="T50" fmla="*/ 36 w 154"/>
                <a:gd name="T51" fmla="*/ 2 h 2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4"/>
                <a:gd name="T79" fmla="*/ 0 h 212"/>
                <a:gd name="T80" fmla="*/ 154 w 154"/>
                <a:gd name="T81" fmla="*/ 212 h 2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4" h="212">
                  <a:moveTo>
                    <a:pt x="142" y="6"/>
                  </a:moveTo>
                  <a:lnTo>
                    <a:pt x="144" y="2"/>
                  </a:lnTo>
                  <a:lnTo>
                    <a:pt x="138" y="10"/>
                  </a:lnTo>
                  <a:lnTo>
                    <a:pt x="123" y="32"/>
                  </a:lnTo>
                  <a:lnTo>
                    <a:pt x="102" y="63"/>
                  </a:lnTo>
                  <a:lnTo>
                    <a:pt x="77" y="99"/>
                  </a:lnTo>
                  <a:lnTo>
                    <a:pt x="51" y="136"/>
                  </a:lnTo>
                  <a:lnTo>
                    <a:pt x="27" y="168"/>
                  </a:lnTo>
                  <a:lnTo>
                    <a:pt x="9" y="192"/>
                  </a:lnTo>
                  <a:lnTo>
                    <a:pt x="0" y="203"/>
                  </a:lnTo>
                  <a:lnTo>
                    <a:pt x="4" y="212"/>
                  </a:lnTo>
                  <a:lnTo>
                    <a:pt x="18" y="199"/>
                  </a:lnTo>
                  <a:lnTo>
                    <a:pt x="36" y="175"/>
                  </a:lnTo>
                  <a:lnTo>
                    <a:pt x="61" y="143"/>
                  </a:lnTo>
                  <a:lnTo>
                    <a:pt x="86" y="106"/>
                  </a:lnTo>
                  <a:lnTo>
                    <a:pt x="111" y="70"/>
                  </a:lnTo>
                  <a:lnTo>
                    <a:pt x="132" y="39"/>
                  </a:lnTo>
                  <a:lnTo>
                    <a:pt x="147" y="17"/>
                  </a:lnTo>
                  <a:lnTo>
                    <a:pt x="153" y="9"/>
                  </a:lnTo>
                  <a:lnTo>
                    <a:pt x="154" y="6"/>
                  </a:lnTo>
                  <a:lnTo>
                    <a:pt x="153" y="9"/>
                  </a:lnTo>
                  <a:lnTo>
                    <a:pt x="154" y="5"/>
                  </a:lnTo>
                  <a:lnTo>
                    <a:pt x="152" y="1"/>
                  </a:lnTo>
                  <a:lnTo>
                    <a:pt x="148" y="0"/>
                  </a:lnTo>
                  <a:lnTo>
                    <a:pt x="144" y="2"/>
                  </a:lnTo>
                  <a:lnTo>
                    <a:pt x="14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46" name="Freeform 60"/>
            <p:cNvSpPr>
              <a:spLocks/>
            </p:cNvSpPr>
            <p:nvPr/>
          </p:nvSpPr>
          <p:spPr bwMode="auto">
            <a:xfrm>
              <a:off x="357" y="104"/>
              <a:ext cx="7" cy="13"/>
            </a:xfrm>
            <a:custGeom>
              <a:avLst/>
              <a:gdLst>
                <a:gd name="T0" fmla="*/ 3 w 13"/>
                <a:gd name="T1" fmla="*/ 3 h 26"/>
                <a:gd name="T2" fmla="*/ 1 w 13"/>
                <a:gd name="T3" fmla="*/ 2 h 26"/>
                <a:gd name="T4" fmla="*/ 0 w 13"/>
                <a:gd name="T5" fmla="*/ 7 h 26"/>
                <a:gd name="T6" fmla="*/ 3 w 13"/>
                <a:gd name="T7" fmla="*/ 7 h 26"/>
                <a:gd name="T8" fmla="*/ 4 w 13"/>
                <a:gd name="T9" fmla="*/ 2 h 26"/>
                <a:gd name="T10" fmla="*/ 1 w 13"/>
                <a:gd name="T11" fmla="*/ 1 h 26"/>
                <a:gd name="T12" fmla="*/ 4 w 13"/>
                <a:gd name="T13" fmla="*/ 2 h 26"/>
                <a:gd name="T14" fmla="*/ 3 w 13"/>
                <a:gd name="T15" fmla="*/ 1 h 26"/>
                <a:gd name="T16" fmla="*/ 2 w 13"/>
                <a:gd name="T17" fmla="*/ 0 h 26"/>
                <a:gd name="T18" fmla="*/ 1 w 13"/>
                <a:gd name="T19" fmla="*/ 1 h 26"/>
                <a:gd name="T20" fmla="*/ 1 w 13"/>
                <a:gd name="T21" fmla="*/ 2 h 26"/>
                <a:gd name="T22" fmla="*/ 3 w 13"/>
                <a:gd name="T23" fmla="*/ 3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26"/>
                <a:gd name="T38" fmla="*/ 13 w 13"/>
                <a:gd name="T39" fmla="*/ 26 h 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26">
                  <a:moveTo>
                    <a:pt x="12" y="10"/>
                  </a:moveTo>
                  <a:lnTo>
                    <a:pt x="2" y="6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3" y="6"/>
                  </a:lnTo>
                  <a:lnTo>
                    <a:pt x="3" y="3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65872"/>
      </p:ext>
    </p:extLst>
  </p:cSld>
  <p:clrMapOvr>
    <a:masterClrMapping/>
  </p:clrMapOvr>
  <p:transition advTm="47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9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Missed Visits are documented in the study database using the Missed Visit CRF</a:t>
            </a:r>
          </a:p>
          <a:p>
            <a:pPr>
              <a:buNone/>
            </a:pPr>
            <a:endParaRPr lang="en-US" sz="2800" dirty="0" smtClean="0"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Do not complete or fax any other CRFs for the missed visit</a:t>
            </a:r>
          </a:p>
          <a:p>
            <a:pPr lvl="1"/>
            <a:r>
              <a:rPr lang="en-US" sz="2400" dirty="0" smtClean="0">
                <a:cs typeface="Arial" pitchFamily="34" charset="0"/>
              </a:rPr>
              <a:t>Protocol Deviation Log not completed/required</a:t>
            </a:r>
          </a:p>
          <a:p>
            <a:pPr lvl="1">
              <a:buNone/>
            </a:pP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The Missed Visit form will let DataFa</a:t>
            </a:r>
            <a:r>
              <a:rPr lang="en-US" sz="2800" dirty="0" smtClean="0">
                <a:cs typeface="Arial" pitchFamily="34" charset="0"/>
              </a:rPr>
              <a:t>x/SCHARP</a:t>
            </a: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 know not to expect any other forms for that participant with that visit code.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Missed Visits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506714"/>
      </p:ext>
    </p:extLst>
  </p:cSld>
  <p:clrMapOvr>
    <a:masterClrMapping/>
  </p:clrMapOvr>
  <p:transition advTm="35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3.7|5.2|4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4|8.2|1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|16.5|11|1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2.8|2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8|5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2|2.1|4.8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4|22.5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9|7.9|8.2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2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|11.7|24.1|2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5|10.7|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7619</TotalTime>
  <Words>1623</Words>
  <Application>Microsoft Office PowerPoint</Application>
  <PresentationFormat>On-screen Show (4:3)</PresentationFormat>
  <Paragraphs>342</Paragraphs>
  <Slides>31</Slides>
  <Notes>29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 Overview of Follow-up:  Visit Types, Visit Scheduling, and CRFs  </vt:lpstr>
      <vt:lpstr>Follow-up Visits</vt:lpstr>
      <vt:lpstr>Scheduling Follow-up Visits</vt:lpstr>
      <vt:lpstr>Visit Windows</vt:lpstr>
      <vt:lpstr>Visit Codes</vt:lpstr>
      <vt:lpstr>Visit Calendar Tool</vt:lpstr>
      <vt:lpstr>Visit Calendar Tool – Output</vt:lpstr>
      <vt:lpstr>Missed Visits</vt:lpstr>
      <vt:lpstr>Missed Visits</vt:lpstr>
      <vt:lpstr>Missed Visit Form </vt:lpstr>
      <vt:lpstr>Follow-up Visit Summary </vt:lpstr>
      <vt:lpstr>Interim Visits</vt:lpstr>
      <vt:lpstr>Interim Visit Documentation</vt:lpstr>
      <vt:lpstr>Interim Visit Codes</vt:lpstr>
      <vt:lpstr>Split Visits</vt:lpstr>
      <vt:lpstr>Let’s Talk about Termination…</vt:lpstr>
      <vt:lpstr>Scheduled Study Exit/Termination</vt:lpstr>
      <vt:lpstr>Early Termination Visits</vt:lpstr>
      <vt:lpstr>Follow-up Visit Scenarios for Discussion</vt:lpstr>
      <vt:lpstr>Follow-up Visit Scenarios for Discussion</vt:lpstr>
      <vt:lpstr>Follow-up Visit Scenarios for Discussion</vt:lpstr>
      <vt:lpstr>Follow-up Visits – Key CRFs  </vt:lpstr>
      <vt:lpstr>Follow-up Visit CRFs</vt:lpstr>
      <vt:lpstr>Anorectal Exam</vt:lpstr>
      <vt:lpstr>HIV Results</vt:lpstr>
      <vt:lpstr>Protocol Deviations Log</vt:lpstr>
      <vt:lpstr>Protocol Deviations Log – item 5</vt:lpstr>
      <vt:lpstr>Other CRFs </vt:lpstr>
      <vt:lpstr>Other CRFs</vt:lpstr>
      <vt:lpstr>Additional CRFs</vt:lpstr>
      <vt:lpstr>Any Questions At This Time?</vt:lpstr>
    </vt:vector>
  </TitlesOfParts>
  <Company>FHI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Schwartz (US - NC)</dc:creator>
  <cp:lastModifiedBy>Karen Patterson</cp:lastModifiedBy>
  <cp:revision>760</cp:revision>
  <cp:lastPrinted>2012-06-05T16:47:01Z</cp:lastPrinted>
  <dcterms:created xsi:type="dcterms:W3CDTF">2011-11-21T15:00:15Z</dcterms:created>
  <dcterms:modified xsi:type="dcterms:W3CDTF">2014-05-23T23:38:32Z</dcterms:modified>
</cp:coreProperties>
</file>