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ontgomery, Elizabeth" initials="ME" lastIdx="9" clrIdx="6">
    <p:extLst>
      <p:ext uri="{19B8F6BF-5375-455C-9EA6-DF929625EA0E}">
        <p15:presenceInfo xmlns:p15="http://schemas.microsoft.com/office/powerpoint/2012/main" userId="S-1-5-21-2101533902-423532799-1776743176-3250" providerId="AD"/>
      </p:ext>
    </p:extLst>
  </p:cmAuthor>
  <p:cmAuthor id="1" name="Ashley Mayo" initials="AM" lastIdx="23" clrIdx="0">
    <p:extLst>
      <p:ext uri="{19B8F6BF-5375-455C-9EA6-DF929625EA0E}">
        <p15:presenceInfo xmlns:p15="http://schemas.microsoft.com/office/powerpoint/2012/main" userId="S::AMayo@fhi360.org::7b0347e3-e893-48f6-af4a-3fd1d59def47" providerId="AD"/>
      </p:ext>
    </p:extLst>
  </p:cmAuthor>
  <p:cmAuthor id="2" name="Tara McClure" initials="TM" lastIdx="12" clrIdx="1">
    <p:extLst>
      <p:ext uri="{19B8F6BF-5375-455C-9EA6-DF929625EA0E}">
        <p15:presenceInfo xmlns:p15="http://schemas.microsoft.com/office/powerpoint/2012/main" userId="S::TMcClure@fhi360.org::e5439c73-25d8-48a5-8dcb-87907cf33aad" providerId="AD"/>
      </p:ext>
    </p:extLst>
  </p:cmAuthor>
  <p:cmAuthor id="3" name="Cheryl Blanchette" initials="CB" lastIdx="11" clrIdx="2">
    <p:extLst>
      <p:ext uri="{19B8F6BF-5375-455C-9EA6-DF929625EA0E}">
        <p15:presenceInfo xmlns:p15="http://schemas.microsoft.com/office/powerpoint/2012/main" userId="S::ccokley@fhi360.org::259d1646-4de6-40a8-aaf8-7a31d3a58f05" providerId="AD"/>
      </p:ext>
    </p:extLst>
  </p:cmAuthor>
  <p:cmAuthor id="4" name="Rachel Scheckter" initials="RS" lastIdx="3" clrIdx="3">
    <p:extLst>
      <p:ext uri="{19B8F6BF-5375-455C-9EA6-DF929625EA0E}">
        <p15:presenceInfo xmlns:p15="http://schemas.microsoft.com/office/powerpoint/2012/main" userId="Rachel Scheckter" providerId="None"/>
      </p:ext>
    </p:extLst>
  </p:cmAuthor>
  <p:cmAuthor id="5" name="Ryan, Julia" initials="RJ" lastIdx="9" clrIdx="4">
    <p:extLst>
      <p:ext uri="{19B8F6BF-5375-455C-9EA6-DF929625EA0E}">
        <p15:presenceInfo xmlns:p15="http://schemas.microsoft.com/office/powerpoint/2012/main" userId="S::jhryan@rti.org::218938fb-fe26-4008-9de5-56f07fa28b4d" providerId="AD"/>
      </p:ext>
    </p:extLst>
  </p:cmAuthor>
  <p:cmAuthor id="6" name="van der Straten, Ariane" initials="vdSA" lastIdx="7" clrIdx="5">
    <p:extLst>
      <p:ext uri="{19B8F6BF-5375-455C-9EA6-DF929625EA0E}">
        <p15:presenceInfo xmlns:p15="http://schemas.microsoft.com/office/powerpoint/2012/main" userId="S::ariane@rti.org::531172d9-5df9-466f-a4b3-84bcc76535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D8EE"/>
    <a:srgbClr val="7958A6"/>
    <a:srgbClr val="BD2690"/>
    <a:srgbClr val="FFFFFF"/>
    <a:srgbClr val="FF99CC"/>
    <a:srgbClr val="EEA8D8"/>
    <a:srgbClr val="85BDDA"/>
    <a:srgbClr val="C5B6D8"/>
    <a:srgbClr val="A994C6"/>
    <a:srgbClr val="C423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BE83D7-2DD4-4AD2-9650-D5AB262954C6}" v="13" dt="2021-08-27T17:00:34.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2256" y="54"/>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Mayo" userId="7b0347e3-e893-48f6-af4a-3fd1d59def47" providerId="ADAL" clId="{CABE83D7-2DD4-4AD2-9650-D5AB262954C6}"/>
    <pc:docChg chg="undo custSel modSld">
      <pc:chgData name="Ashley Mayo" userId="7b0347e3-e893-48f6-af4a-3fd1d59def47" providerId="ADAL" clId="{CABE83D7-2DD4-4AD2-9650-D5AB262954C6}" dt="2021-08-27T17:15:40.775" v="399" actId="5900"/>
      <pc:docMkLst>
        <pc:docMk/>
      </pc:docMkLst>
      <pc:sldChg chg="modSp mod addCm delCm modCm">
        <pc:chgData name="Ashley Mayo" userId="7b0347e3-e893-48f6-af4a-3fd1d59def47" providerId="ADAL" clId="{CABE83D7-2DD4-4AD2-9650-D5AB262954C6}" dt="2021-08-27T17:15:40.775" v="399" actId="5900"/>
        <pc:sldMkLst>
          <pc:docMk/>
          <pc:sldMk cId="2280921860" sldId="256"/>
        </pc:sldMkLst>
        <pc:spChg chg="mod">
          <ac:chgData name="Ashley Mayo" userId="7b0347e3-e893-48f6-af4a-3fd1d59def47" providerId="ADAL" clId="{CABE83D7-2DD4-4AD2-9650-D5AB262954C6}" dt="2021-08-25T15:46:22.335" v="298" actId="1035"/>
          <ac:spMkLst>
            <pc:docMk/>
            <pc:sldMk cId="2280921860" sldId="256"/>
            <ac:spMk id="8" creationId="{6E9431AE-6877-4131-A748-5219B32D8DC5}"/>
          </ac:spMkLst>
        </pc:spChg>
        <pc:spChg chg="mod">
          <ac:chgData name="Ashley Mayo" userId="7b0347e3-e893-48f6-af4a-3fd1d59def47" providerId="ADAL" clId="{CABE83D7-2DD4-4AD2-9650-D5AB262954C6}" dt="2021-08-25T15:47:18.970" v="309" actId="13926"/>
          <ac:spMkLst>
            <pc:docMk/>
            <pc:sldMk cId="2280921860" sldId="256"/>
            <ac:spMk id="10" creationId="{D39A864A-DC5C-43F4-A6D0-0166327180BB}"/>
          </ac:spMkLst>
        </pc:spChg>
        <pc:spChg chg="mod">
          <ac:chgData name="Ashley Mayo" userId="7b0347e3-e893-48f6-af4a-3fd1d59def47" providerId="ADAL" clId="{CABE83D7-2DD4-4AD2-9650-D5AB262954C6}" dt="2021-08-25T15:49:08.884" v="383" actId="1036"/>
          <ac:spMkLst>
            <pc:docMk/>
            <pc:sldMk cId="2280921860" sldId="256"/>
            <ac:spMk id="13" creationId="{10165626-4FD7-4C85-9FF2-F5CF0E26EFC3}"/>
          </ac:spMkLst>
        </pc:spChg>
        <pc:spChg chg="mod">
          <ac:chgData name="Ashley Mayo" userId="7b0347e3-e893-48f6-af4a-3fd1d59def47" providerId="ADAL" clId="{CABE83D7-2DD4-4AD2-9650-D5AB262954C6}" dt="2021-08-25T15:47:07.083" v="306" actId="1076"/>
          <ac:spMkLst>
            <pc:docMk/>
            <pc:sldMk cId="2280921860" sldId="256"/>
            <ac:spMk id="15" creationId="{6F1F9640-0295-4C50-91BA-8D1703FD3682}"/>
          </ac:spMkLst>
        </pc:spChg>
        <pc:spChg chg="mod">
          <ac:chgData name="Ashley Mayo" userId="7b0347e3-e893-48f6-af4a-3fd1d59def47" providerId="ADAL" clId="{CABE83D7-2DD4-4AD2-9650-D5AB262954C6}" dt="2021-08-27T17:01:12.544" v="394" actId="20577"/>
          <ac:spMkLst>
            <pc:docMk/>
            <pc:sldMk cId="2280921860" sldId="256"/>
            <ac:spMk id="20" creationId="{E9C59D6E-3B8D-4833-A00D-6D32BDDF5AFF}"/>
          </ac:spMkLst>
        </pc:spChg>
        <pc:spChg chg="mod">
          <ac:chgData name="Ashley Mayo" userId="7b0347e3-e893-48f6-af4a-3fd1d59def47" providerId="ADAL" clId="{CABE83D7-2DD4-4AD2-9650-D5AB262954C6}" dt="2021-08-25T15:47:41.744" v="318" actId="1076"/>
          <ac:spMkLst>
            <pc:docMk/>
            <pc:sldMk cId="2280921860" sldId="256"/>
            <ac:spMk id="33" creationId="{763A4DED-83F7-43EE-8761-56CE67639D26}"/>
          </ac:spMkLst>
        </pc:spChg>
      </pc:sldChg>
      <pc:sldChg chg="modSp mod addCm delCm modCm">
        <pc:chgData name="Ashley Mayo" userId="7b0347e3-e893-48f6-af4a-3fd1d59def47" providerId="ADAL" clId="{CABE83D7-2DD4-4AD2-9650-D5AB262954C6}" dt="2021-08-27T17:01:18.399" v="398" actId="20577"/>
        <pc:sldMkLst>
          <pc:docMk/>
          <pc:sldMk cId="1945331241" sldId="257"/>
        </pc:sldMkLst>
        <pc:spChg chg="mod">
          <ac:chgData name="Ashley Mayo" userId="7b0347e3-e893-48f6-af4a-3fd1d59def47" providerId="ADAL" clId="{CABE83D7-2DD4-4AD2-9650-D5AB262954C6}" dt="2021-08-25T15:48:19.211" v="372" actId="1076"/>
          <ac:spMkLst>
            <pc:docMk/>
            <pc:sldMk cId="1945331241" sldId="257"/>
            <ac:spMk id="8" creationId="{31708164-65E6-485F-B736-69892400A660}"/>
          </ac:spMkLst>
        </pc:spChg>
        <pc:spChg chg="mod">
          <ac:chgData name="Ashley Mayo" userId="7b0347e3-e893-48f6-af4a-3fd1d59def47" providerId="ADAL" clId="{CABE83D7-2DD4-4AD2-9650-D5AB262954C6}" dt="2021-08-25T15:48:17.296" v="371" actId="1076"/>
          <ac:spMkLst>
            <pc:docMk/>
            <pc:sldMk cId="1945331241" sldId="257"/>
            <ac:spMk id="9" creationId="{EBB6866D-1E53-4A03-A0BB-6CB17370507E}"/>
          </ac:spMkLst>
        </pc:spChg>
        <pc:spChg chg="mod">
          <ac:chgData name="Ashley Mayo" userId="7b0347e3-e893-48f6-af4a-3fd1d59def47" providerId="ADAL" clId="{CABE83D7-2DD4-4AD2-9650-D5AB262954C6}" dt="2021-08-27T17:01:18.399" v="398" actId="20577"/>
          <ac:spMkLst>
            <pc:docMk/>
            <pc:sldMk cId="1945331241" sldId="257"/>
            <ac:spMk id="13" creationId="{464AC776-DBB2-4F89-80D9-66E7F9F4BD8C}"/>
          </ac:spMkLst>
        </pc:spChg>
      </pc:sldChg>
    </pc:docChg>
  </pc:docChgLst>
  <pc:docChgLst>
    <pc:chgData name="Ashley Mayo" userId="7b0347e3-e893-48f6-af4a-3fd1d59def47" providerId="ADAL" clId="{4F3EF8DA-8409-4C4C-9077-CC33364372F5}"/>
    <pc:docChg chg="modSld">
      <pc:chgData name="Ashley Mayo" userId="7b0347e3-e893-48f6-af4a-3fd1d59def47" providerId="ADAL" clId="{4F3EF8DA-8409-4C4C-9077-CC33364372F5}" dt="2019-08-30T15:52:24.030" v="46" actId="207"/>
      <pc:docMkLst>
        <pc:docMk/>
      </pc:docMkLst>
      <pc:sldChg chg="addSp delSp modSp">
        <pc:chgData name="Ashley Mayo" userId="7b0347e3-e893-48f6-af4a-3fd1d59def47" providerId="ADAL" clId="{4F3EF8DA-8409-4C4C-9077-CC33364372F5}" dt="2019-08-30T15:52:24.030" v="46" actId="207"/>
        <pc:sldMkLst>
          <pc:docMk/>
          <pc:sldMk cId="1945331241" sldId="257"/>
        </pc:sldMkLst>
        <pc:spChg chg="add del">
          <ac:chgData name="Ashley Mayo" userId="7b0347e3-e893-48f6-af4a-3fd1d59def47" providerId="ADAL" clId="{4F3EF8DA-8409-4C4C-9077-CC33364372F5}" dt="2019-08-30T15:48:46.944" v="1"/>
          <ac:spMkLst>
            <pc:docMk/>
            <pc:sldMk cId="1945331241" sldId="257"/>
            <ac:spMk id="3" creationId="{715E613F-29B9-4A6B-BB66-154C595E1F9F}"/>
          </ac:spMkLst>
        </pc:spChg>
        <pc:spChg chg="mod">
          <ac:chgData name="Ashley Mayo" userId="7b0347e3-e893-48f6-af4a-3fd1d59def47" providerId="ADAL" clId="{4F3EF8DA-8409-4C4C-9077-CC33364372F5}" dt="2019-08-30T15:52:24.030" v="46" actId="207"/>
          <ac:spMkLst>
            <pc:docMk/>
            <pc:sldMk cId="1945331241" sldId="257"/>
            <ac:spMk id="16" creationId="{CD982047-CAEC-41B5-BC50-C5DE3822F076}"/>
          </ac:spMkLst>
        </pc:spChg>
      </pc:sldChg>
    </pc:docChg>
  </pc:docChgLst>
  <pc:docChgLst>
    <pc:chgData name="Tara McClure" userId="e5439c73-25d8-48a5-8dcb-87907cf33aad" providerId="ADAL" clId="{9B0A6C30-4AA3-44FD-BF21-D4C5E89468D1}"/>
    <pc:docChg chg="custSel modSld">
      <pc:chgData name="Tara McClure" userId="e5439c73-25d8-48a5-8dcb-87907cf33aad" providerId="ADAL" clId="{9B0A6C30-4AA3-44FD-BF21-D4C5E89468D1}" dt="2021-08-24T16:41:53.968" v="131"/>
      <pc:docMkLst>
        <pc:docMk/>
      </pc:docMkLst>
      <pc:sldChg chg="addSp delSp modSp mod addCm delCm modCm">
        <pc:chgData name="Tara McClure" userId="e5439c73-25d8-48a5-8dcb-87907cf33aad" providerId="ADAL" clId="{9B0A6C30-4AA3-44FD-BF21-D4C5E89468D1}" dt="2021-08-24T16:41:53.968" v="131"/>
        <pc:sldMkLst>
          <pc:docMk/>
          <pc:sldMk cId="2280921860" sldId="256"/>
        </pc:sldMkLst>
        <pc:spChg chg="del">
          <ac:chgData name="Tara McClure" userId="e5439c73-25d8-48a5-8dcb-87907cf33aad" providerId="ADAL" clId="{9B0A6C30-4AA3-44FD-BF21-D4C5E89468D1}" dt="2021-08-24T16:41:53.654" v="130" actId="478"/>
          <ac:spMkLst>
            <pc:docMk/>
            <pc:sldMk cId="2280921860" sldId="256"/>
            <ac:spMk id="19" creationId="{8151A7E1-2736-42AF-851C-09ED82282ADE}"/>
          </ac:spMkLst>
        </pc:spChg>
        <pc:spChg chg="add mod">
          <ac:chgData name="Tara McClure" userId="e5439c73-25d8-48a5-8dcb-87907cf33aad" providerId="ADAL" clId="{9B0A6C30-4AA3-44FD-BF21-D4C5E89468D1}" dt="2021-08-24T16:41:53.968" v="131"/>
          <ac:spMkLst>
            <pc:docMk/>
            <pc:sldMk cId="2280921860" sldId="256"/>
            <ac:spMk id="20" creationId="{E9C59D6E-3B8D-4833-A00D-6D32BDDF5AFF}"/>
          </ac:spMkLst>
        </pc:spChg>
      </pc:sldChg>
      <pc:sldChg chg="modSp mod addCm modCm">
        <pc:chgData name="Tara McClure" userId="e5439c73-25d8-48a5-8dcb-87907cf33aad" providerId="ADAL" clId="{9B0A6C30-4AA3-44FD-BF21-D4C5E89468D1}" dt="2021-08-24T16:41:40.005" v="129" actId="20577"/>
        <pc:sldMkLst>
          <pc:docMk/>
          <pc:sldMk cId="1945331241" sldId="257"/>
        </pc:sldMkLst>
        <pc:spChg chg="mod">
          <ac:chgData name="Tara McClure" userId="e5439c73-25d8-48a5-8dcb-87907cf33aad" providerId="ADAL" clId="{9B0A6C30-4AA3-44FD-BF21-D4C5E89468D1}" dt="2021-08-24T16:34:05.909" v="84" actId="20577"/>
          <ac:spMkLst>
            <pc:docMk/>
            <pc:sldMk cId="1945331241" sldId="257"/>
            <ac:spMk id="8" creationId="{31708164-65E6-485F-B736-69892400A660}"/>
          </ac:spMkLst>
        </pc:spChg>
        <pc:spChg chg="mod">
          <ac:chgData name="Tara McClure" userId="e5439c73-25d8-48a5-8dcb-87907cf33aad" providerId="ADAL" clId="{9B0A6C30-4AA3-44FD-BF21-D4C5E89468D1}" dt="2021-08-24T16:31:49.007" v="10" actId="1076"/>
          <ac:spMkLst>
            <pc:docMk/>
            <pc:sldMk cId="1945331241" sldId="257"/>
            <ac:spMk id="9" creationId="{EBB6866D-1E53-4A03-A0BB-6CB17370507E}"/>
          </ac:spMkLst>
        </pc:spChg>
        <pc:spChg chg="mod">
          <ac:chgData name="Tara McClure" userId="e5439c73-25d8-48a5-8dcb-87907cf33aad" providerId="ADAL" clId="{9B0A6C30-4AA3-44FD-BF21-D4C5E89468D1}" dt="2021-08-24T16:32:14.507" v="18" actId="14100"/>
          <ac:spMkLst>
            <pc:docMk/>
            <pc:sldMk cId="1945331241" sldId="257"/>
            <ac:spMk id="11" creationId="{3C353F22-FCED-46F3-B0DA-557F8E7B3C73}"/>
          </ac:spMkLst>
        </pc:spChg>
        <pc:spChg chg="mod">
          <ac:chgData name="Tara McClure" userId="e5439c73-25d8-48a5-8dcb-87907cf33aad" providerId="ADAL" clId="{9B0A6C30-4AA3-44FD-BF21-D4C5E89468D1}" dt="2021-08-24T16:41:40.005" v="129" actId="20577"/>
          <ac:spMkLst>
            <pc:docMk/>
            <pc:sldMk cId="1945331241" sldId="257"/>
            <ac:spMk id="13" creationId="{464AC776-DBB2-4F89-80D9-66E7F9F4BD8C}"/>
          </ac:spMkLst>
        </pc:spChg>
        <pc:spChg chg="mod">
          <ac:chgData name="Tara McClure" userId="e5439c73-25d8-48a5-8dcb-87907cf33aad" providerId="ADAL" clId="{9B0A6C30-4AA3-44FD-BF21-D4C5E89468D1}" dt="2021-08-24T16:32:12.704" v="17" actId="14100"/>
          <ac:spMkLst>
            <pc:docMk/>
            <pc:sldMk cId="1945331241" sldId="257"/>
            <ac:spMk id="15" creationId="{B7D876A4-7C8B-4FD3-8B1D-71D4D1EEAE6C}"/>
          </ac:spMkLst>
        </pc:spChg>
        <pc:spChg chg="mod">
          <ac:chgData name="Tara McClure" userId="e5439c73-25d8-48a5-8dcb-87907cf33aad" providerId="ADAL" clId="{9B0A6C30-4AA3-44FD-BF21-D4C5E89468D1}" dt="2021-08-24T16:32:10.457" v="16" actId="14100"/>
          <ac:spMkLst>
            <pc:docMk/>
            <pc:sldMk cId="1945331241" sldId="257"/>
            <ac:spMk id="16" creationId="{CD982047-CAEC-41B5-BC50-C5DE3822F076}"/>
          </ac:spMkLst>
        </pc:spChg>
        <pc:picChg chg="mod">
          <ac:chgData name="Tara McClure" userId="e5439c73-25d8-48a5-8dcb-87907cf33aad" providerId="ADAL" clId="{9B0A6C30-4AA3-44FD-BF21-D4C5E89468D1}" dt="2021-08-24T16:32:06.709" v="15" actId="1076"/>
          <ac:picMkLst>
            <pc:docMk/>
            <pc:sldMk cId="1945331241" sldId="257"/>
            <ac:picMk id="14" creationId="{CE73B350-2490-43B1-B327-0088C036FF1B}"/>
          </ac:picMkLst>
        </pc:picChg>
      </pc:sldChg>
    </pc:docChg>
  </pc:docChgLst>
  <pc:docChgLst>
    <pc:chgData name="Tara McClure" userId="e5439c73-25d8-48a5-8dcb-87907cf33aad" providerId="ADAL" clId="{EFA5F94E-4A3E-4AB5-9AB9-7B367DD44862}"/>
    <pc:docChg chg="modSld">
      <pc:chgData name="Tara McClure" userId="e5439c73-25d8-48a5-8dcb-87907cf33aad" providerId="ADAL" clId="{EFA5F94E-4A3E-4AB5-9AB9-7B367DD44862}" dt="2021-08-25T19:09:59.762" v="3" actId="5900"/>
      <pc:docMkLst>
        <pc:docMk/>
      </pc:docMkLst>
      <pc:sldChg chg="modSp mod modCm">
        <pc:chgData name="Tara McClure" userId="e5439c73-25d8-48a5-8dcb-87907cf33aad" providerId="ADAL" clId="{EFA5F94E-4A3E-4AB5-9AB9-7B367DD44862}" dt="2021-08-25T19:09:59.762" v="3" actId="5900"/>
        <pc:sldMkLst>
          <pc:docMk/>
          <pc:sldMk cId="2280921860" sldId="256"/>
        </pc:sldMkLst>
        <pc:spChg chg="mod">
          <ac:chgData name="Tara McClure" userId="e5439c73-25d8-48a5-8dcb-87907cf33aad" providerId="ADAL" clId="{EFA5F94E-4A3E-4AB5-9AB9-7B367DD44862}" dt="2021-08-24T16:46:48.654" v="1" actId="20577"/>
          <ac:spMkLst>
            <pc:docMk/>
            <pc:sldMk cId="2280921860" sldId="256"/>
            <ac:spMk id="8" creationId="{6E9431AE-6877-4131-A748-5219B32D8DC5}"/>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8-25T10:29:39.330" idx="21">
    <p:pos x="677" y="1332"/>
    <p:text>TO SITES: The highlighted text has been updated. Please complete the translation table provided and send to FHI 360 for help with finalization of translated materials. Highlighting should be removed prior to finalizing English or local langauge versions.</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F52D48-1779-44CA-9FEE-FA03273BD1EF}" type="datetimeFigureOut">
              <a:rPr lang="en-US" smtClean="0"/>
              <a:t>8/27/2021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0DA058-C00A-4637-8A64-0C83724CC756}" type="slidenum">
              <a:rPr lang="en-US" smtClean="0"/>
              <a:t>‹#›</a:t>
            </a:fld>
            <a:endParaRPr lang="en-US"/>
          </a:p>
        </p:txBody>
      </p:sp>
    </p:spTree>
    <p:extLst>
      <p:ext uri="{BB962C8B-B14F-4D97-AF65-F5344CB8AC3E}">
        <p14:creationId xmlns:p14="http://schemas.microsoft.com/office/powerpoint/2010/main" val="3522835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0DA058-C00A-4637-8A64-0C83724CC756}" type="slidenum">
              <a:rPr lang="en-US" smtClean="0"/>
              <a:t>2</a:t>
            </a:fld>
            <a:endParaRPr lang="en-US"/>
          </a:p>
        </p:txBody>
      </p:sp>
    </p:spTree>
    <p:extLst>
      <p:ext uri="{BB962C8B-B14F-4D97-AF65-F5344CB8AC3E}">
        <p14:creationId xmlns:p14="http://schemas.microsoft.com/office/powerpoint/2010/main" val="1918166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76B82A42-0DF1-4A24-9422-2D01F14E391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A072A-C178-4648-9088-62AF1F5324EC}" type="slidenum">
              <a:rPr lang="en-US" smtClean="0"/>
              <a:t>‹#›</a:t>
            </a:fld>
            <a:endParaRPr lang="en-US"/>
          </a:p>
        </p:txBody>
      </p:sp>
    </p:spTree>
    <p:extLst>
      <p:ext uri="{BB962C8B-B14F-4D97-AF65-F5344CB8AC3E}">
        <p14:creationId xmlns:p14="http://schemas.microsoft.com/office/powerpoint/2010/main" val="4211039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B82A42-0DF1-4A24-9422-2D01F14E391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A072A-C178-4648-9088-62AF1F5324EC}" type="slidenum">
              <a:rPr lang="en-US" smtClean="0"/>
              <a:t>‹#›</a:t>
            </a:fld>
            <a:endParaRPr lang="en-US"/>
          </a:p>
        </p:txBody>
      </p:sp>
    </p:spTree>
    <p:extLst>
      <p:ext uri="{BB962C8B-B14F-4D97-AF65-F5344CB8AC3E}">
        <p14:creationId xmlns:p14="http://schemas.microsoft.com/office/powerpoint/2010/main" val="197810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B82A42-0DF1-4A24-9422-2D01F14E391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A072A-C178-4648-9088-62AF1F5324EC}" type="slidenum">
              <a:rPr lang="en-US" smtClean="0"/>
              <a:t>‹#›</a:t>
            </a:fld>
            <a:endParaRPr lang="en-US"/>
          </a:p>
        </p:txBody>
      </p:sp>
    </p:spTree>
    <p:extLst>
      <p:ext uri="{BB962C8B-B14F-4D97-AF65-F5344CB8AC3E}">
        <p14:creationId xmlns:p14="http://schemas.microsoft.com/office/powerpoint/2010/main" val="377330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B82A42-0DF1-4A24-9422-2D01F14E391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A072A-C178-4648-9088-62AF1F5324EC}" type="slidenum">
              <a:rPr lang="en-US" smtClean="0"/>
              <a:t>‹#›</a:t>
            </a:fld>
            <a:endParaRPr lang="en-US"/>
          </a:p>
        </p:txBody>
      </p:sp>
    </p:spTree>
    <p:extLst>
      <p:ext uri="{BB962C8B-B14F-4D97-AF65-F5344CB8AC3E}">
        <p14:creationId xmlns:p14="http://schemas.microsoft.com/office/powerpoint/2010/main" val="182953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B82A42-0DF1-4A24-9422-2D01F14E391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A072A-C178-4648-9088-62AF1F5324EC}" type="slidenum">
              <a:rPr lang="en-US" smtClean="0"/>
              <a:t>‹#›</a:t>
            </a:fld>
            <a:endParaRPr lang="en-US"/>
          </a:p>
        </p:txBody>
      </p:sp>
    </p:spTree>
    <p:extLst>
      <p:ext uri="{BB962C8B-B14F-4D97-AF65-F5344CB8AC3E}">
        <p14:creationId xmlns:p14="http://schemas.microsoft.com/office/powerpoint/2010/main" val="140274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B82A42-0DF1-4A24-9422-2D01F14E391E}"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A072A-C178-4648-9088-62AF1F5324EC}" type="slidenum">
              <a:rPr lang="en-US" smtClean="0"/>
              <a:t>‹#›</a:t>
            </a:fld>
            <a:endParaRPr lang="en-US"/>
          </a:p>
        </p:txBody>
      </p:sp>
    </p:spTree>
    <p:extLst>
      <p:ext uri="{BB962C8B-B14F-4D97-AF65-F5344CB8AC3E}">
        <p14:creationId xmlns:p14="http://schemas.microsoft.com/office/powerpoint/2010/main" val="23493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B82A42-0DF1-4A24-9422-2D01F14E391E}" type="datetimeFigureOut">
              <a:rPr lang="en-US" smtClean="0"/>
              <a:t>8/27/2021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BA072A-C178-4648-9088-62AF1F5324EC}" type="slidenum">
              <a:rPr lang="en-US" smtClean="0"/>
              <a:t>‹#›</a:t>
            </a:fld>
            <a:endParaRPr lang="en-US"/>
          </a:p>
        </p:txBody>
      </p:sp>
    </p:spTree>
    <p:extLst>
      <p:ext uri="{BB962C8B-B14F-4D97-AF65-F5344CB8AC3E}">
        <p14:creationId xmlns:p14="http://schemas.microsoft.com/office/powerpoint/2010/main" val="1626862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B82A42-0DF1-4A24-9422-2D01F14E391E}" type="datetimeFigureOut">
              <a:rPr lang="en-US" smtClean="0"/>
              <a:t>8/27/2021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BA072A-C178-4648-9088-62AF1F5324EC}" type="slidenum">
              <a:rPr lang="en-US" smtClean="0"/>
              <a:t>‹#›</a:t>
            </a:fld>
            <a:endParaRPr lang="en-US"/>
          </a:p>
        </p:txBody>
      </p:sp>
    </p:spTree>
    <p:extLst>
      <p:ext uri="{BB962C8B-B14F-4D97-AF65-F5344CB8AC3E}">
        <p14:creationId xmlns:p14="http://schemas.microsoft.com/office/powerpoint/2010/main" val="1831663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82A42-0DF1-4A24-9422-2D01F14E391E}" type="datetimeFigureOut">
              <a:rPr lang="en-US" smtClean="0"/>
              <a:t>8/27/2021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BA072A-C178-4648-9088-62AF1F5324EC}" type="slidenum">
              <a:rPr lang="en-US" smtClean="0"/>
              <a:t>‹#›</a:t>
            </a:fld>
            <a:endParaRPr lang="en-US"/>
          </a:p>
        </p:txBody>
      </p:sp>
    </p:spTree>
    <p:extLst>
      <p:ext uri="{BB962C8B-B14F-4D97-AF65-F5344CB8AC3E}">
        <p14:creationId xmlns:p14="http://schemas.microsoft.com/office/powerpoint/2010/main" val="2358114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6B82A42-0DF1-4A24-9422-2D01F14E391E}"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A072A-C178-4648-9088-62AF1F5324EC}" type="slidenum">
              <a:rPr lang="en-US" smtClean="0"/>
              <a:t>‹#›</a:t>
            </a:fld>
            <a:endParaRPr lang="en-US"/>
          </a:p>
        </p:txBody>
      </p:sp>
    </p:spTree>
    <p:extLst>
      <p:ext uri="{BB962C8B-B14F-4D97-AF65-F5344CB8AC3E}">
        <p14:creationId xmlns:p14="http://schemas.microsoft.com/office/powerpoint/2010/main" val="100682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6B82A42-0DF1-4A24-9422-2D01F14E391E}"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A072A-C178-4648-9088-62AF1F5324EC}" type="slidenum">
              <a:rPr lang="en-US" smtClean="0"/>
              <a:t>‹#›</a:t>
            </a:fld>
            <a:endParaRPr lang="en-US"/>
          </a:p>
        </p:txBody>
      </p:sp>
    </p:spTree>
    <p:extLst>
      <p:ext uri="{BB962C8B-B14F-4D97-AF65-F5344CB8AC3E}">
        <p14:creationId xmlns:p14="http://schemas.microsoft.com/office/powerpoint/2010/main" val="4020771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6B82A42-0DF1-4A24-9422-2D01F14E391E}" type="datetimeFigureOut">
              <a:rPr lang="en-US" smtClean="0"/>
              <a:t>8/27/2021</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3BA072A-C178-4648-9088-62AF1F5324EC}" type="slidenum">
              <a:rPr lang="en-US" smtClean="0"/>
              <a:t>‹#›</a:t>
            </a:fld>
            <a:endParaRPr lang="en-US"/>
          </a:p>
        </p:txBody>
      </p:sp>
    </p:spTree>
    <p:extLst>
      <p:ext uri="{BB962C8B-B14F-4D97-AF65-F5344CB8AC3E}">
        <p14:creationId xmlns:p14="http://schemas.microsoft.com/office/powerpoint/2010/main" val="1533861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comments" Target="../comments/commen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mtnstopshiv.org/news/studies/mtn04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E5ABA7D5-8847-4E6C-ACE6-D4EE029CE218}"/>
              </a:ext>
            </a:extLst>
          </p:cNvPr>
          <p:cNvSpPr/>
          <p:nvPr/>
        </p:nvSpPr>
        <p:spPr>
          <a:xfrm>
            <a:off x="275719" y="5691751"/>
            <a:ext cx="6401101" cy="2027356"/>
          </a:xfrm>
          <a:prstGeom prst="rect">
            <a:avLst/>
          </a:prstGeom>
          <a:solidFill>
            <a:schemeClr val="accent1">
              <a:lumMod val="20000"/>
              <a:lumOff val="80000"/>
            </a:schemeClr>
          </a:solidFill>
          <a:ln w="28575"/>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7" name="Rectangle 16">
            <a:extLst>
              <a:ext uri="{FF2B5EF4-FFF2-40B4-BE49-F238E27FC236}">
                <a16:creationId xmlns:a16="http://schemas.microsoft.com/office/drawing/2014/main" id="{8833336E-79A0-42FF-903B-310F1FADB61C}"/>
              </a:ext>
            </a:extLst>
          </p:cNvPr>
          <p:cNvSpPr/>
          <p:nvPr/>
        </p:nvSpPr>
        <p:spPr>
          <a:xfrm>
            <a:off x="323328" y="139237"/>
            <a:ext cx="6211339" cy="1546892"/>
          </a:xfrm>
          <a:prstGeom prst="rect">
            <a:avLst/>
          </a:prstGeom>
          <a:solidFill>
            <a:schemeClr val="accent5">
              <a:lumMod val="20000"/>
              <a:lumOff val="80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D4A5D15-EF05-44DE-8594-8F2EA3FD620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331" y="137337"/>
            <a:ext cx="2143422" cy="1578700"/>
          </a:xfrm>
          <a:prstGeom prst="rect">
            <a:avLst/>
          </a:prstGeom>
          <a:noFill/>
          <a:ln>
            <a:noFill/>
          </a:ln>
        </p:spPr>
      </p:pic>
      <p:sp>
        <p:nvSpPr>
          <p:cNvPr id="6" name="Text Box 2">
            <a:extLst>
              <a:ext uri="{FF2B5EF4-FFF2-40B4-BE49-F238E27FC236}">
                <a16:creationId xmlns:a16="http://schemas.microsoft.com/office/drawing/2014/main" id="{D0479487-DF46-4C6D-B923-4234BC117B21}"/>
              </a:ext>
            </a:extLst>
          </p:cNvPr>
          <p:cNvSpPr txBox="1">
            <a:spLocks noChangeArrowheads="1"/>
          </p:cNvSpPr>
          <p:nvPr/>
        </p:nvSpPr>
        <p:spPr bwMode="auto">
          <a:xfrm>
            <a:off x="323330" y="1686129"/>
            <a:ext cx="6211337" cy="460623"/>
          </a:xfrm>
          <a:prstGeom prst="rect">
            <a:avLst/>
          </a:prstGeom>
          <a:solidFill>
            <a:schemeClr val="accent5">
              <a:lumMod val="20000"/>
              <a:lumOff val="80000"/>
            </a:schemeClr>
          </a:solidFill>
          <a:ln>
            <a:noFill/>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t" anchorCtr="0">
            <a:noAutofit/>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The DELIVER study intends to learn whether two safe and effective HIV prevention methods, the </a:t>
            </a:r>
            <a:r>
              <a:rPr lang="en-US" sz="11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dapivirine vaginal ring </a:t>
            </a:r>
            <a:r>
              <a:rPr lang="en-US" sz="1100" b="1">
                <a:effectLst/>
                <a:latin typeface="Calibri" panose="020F0502020204030204" pitchFamily="34" charset="0"/>
                <a:ea typeface="Calibri" panose="020F0502020204030204" pitchFamily="34" charset="0"/>
                <a:cs typeface="Times New Roman" panose="02020603050405020304" pitchFamily="18" charset="0"/>
              </a:rPr>
              <a:t>and </a:t>
            </a:r>
            <a:r>
              <a:rPr lang="en-US" sz="1100" b="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oral Truvada</a:t>
            </a:r>
            <a:r>
              <a:rPr lang="en-US" sz="11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1">
                <a:effectLst/>
                <a:latin typeface="Calibri" panose="020F0502020204030204" pitchFamily="34" charset="0"/>
                <a:ea typeface="Calibri" panose="020F0502020204030204" pitchFamily="34" charset="0"/>
                <a:cs typeface="Times New Roman" panose="02020603050405020304" pitchFamily="18" charset="0"/>
              </a:rPr>
              <a:t>are also safe to use during pregnancy.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7" name="Rectangle 6">
            <a:extLst>
              <a:ext uri="{FF2B5EF4-FFF2-40B4-BE49-F238E27FC236}">
                <a16:creationId xmlns:a16="http://schemas.microsoft.com/office/drawing/2014/main" id="{057365F3-D508-4423-92BA-BE9EC8C05604}"/>
              </a:ext>
            </a:extLst>
          </p:cNvPr>
          <p:cNvSpPr/>
          <p:nvPr/>
        </p:nvSpPr>
        <p:spPr>
          <a:xfrm>
            <a:off x="2733634" y="1282817"/>
            <a:ext cx="1656544" cy="375552"/>
          </a:xfrm>
          <a:prstGeom prst="rect">
            <a:avLst/>
          </a:prstGeom>
        </p:spPr>
        <p:txBody>
          <a:bodyPr wrap="none">
            <a:spAutoFit/>
          </a:bodyPr>
          <a:lstStyle/>
          <a:p>
            <a:pPr>
              <a:lnSpc>
                <a:spcPct val="107000"/>
              </a:lnSpc>
              <a:spcAft>
                <a:spcPts val="800"/>
              </a:spcAft>
            </a:pPr>
            <a:r>
              <a:rPr lang="en-US">
                <a:latin typeface="Calibri" panose="020F0502020204030204" pitchFamily="34" charset="0"/>
                <a:ea typeface="Calibri" panose="020F0502020204030204" pitchFamily="34" charset="0"/>
                <a:cs typeface="Times New Roman" panose="02020603050405020304" pitchFamily="18" charset="0"/>
              </a:rPr>
              <a:t>Study Overview</a:t>
            </a:r>
          </a:p>
        </p:txBody>
      </p:sp>
      <p:sp>
        <p:nvSpPr>
          <p:cNvPr id="8" name="Rectangle 7">
            <a:extLst>
              <a:ext uri="{FF2B5EF4-FFF2-40B4-BE49-F238E27FC236}">
                <a16:creationId xmlns:a16="http://schemas.microsoft.com/office/drawing/2014/main" id="{6E9431AE-6877-4131-A748-5219B32D8DC5}"/>
              </a:ext>
            </a:extLst>
          </p:cNvPr>
          <p:cNvSpPr/>
          <p:nvPr/>
        </p:nvSpPr>
        <p:spPr>
          <a:xfrm>
            <a:off x="259110" y="2157989"/>
            <a:ext cx="6211339" cy="627736"/>
          </a:xfrm>
          <a:prstGeom prst="rect">
            <a:avLst/>
          </a:prstGeom>
        </p:spPr>
        <p:txBody>
          <a:bodyPr wrap="square" anchor="t">
            <a:spAutoFit/>
          </a:bodyPr>
          <a:lstStyle/>
          <a:p>
            <a:pPr>
              <a:lnSpc>
                <a:spcPct val="107000"/>
              </a:lnSpc>
            </a:pPr>
            <a:r>
              <a:rPr lang="en-US" sz="1100" b="1">
                <a:latin typeface="Calibri"/>
                <a:ea typeface="Calibri" panose="020F0502020204030204" pitchFamily="34" charset="0"/>
                <a:cs typeface="Times New Roman"/>
              </a:rPr>
              <a:t>Who will join the DELIVER study?</a:t>
            </a:r>
            <a:endParaRPr lang="en-US" sz="1100">
              <a:latin typeface="Calibri"/>
              <a:ea typeface="Calibri" panose="020F0502020204030204" pitchFamily="34" charset="0"/>
              <a:cs typeface="Times New Roman"/>
            </a:endParaRPr>
          </a:p>
          <a:p>
            <a:pPr>
              <a:lnSpc>
                <a:spcPct val="107000"/>
              </a:lnSpc>
            </a:pPr>
            <a:r>
              <a:rPr lang="en-US" sz="1100">
                <a:latin typeface="Calibri"/>
                <a:ea typeface="Calibri" panose="020F0502020204030204" pitchFamily="34" charset="0"/>
                <a:cs typeface="Times New Roman"/>
              </a:rPr>
              <a:t>About </a:t>
            </a:r>
            <a:r>
              <a:rPr lang="en-US" sz="1100">
                <a:highlight>
                  <a:srgbClr val="00FFFF"/>
                </a:highlight>
                <a:latin typeface="Calibri"/>
                <a:ea typeface="Calibri" panose="020F0502020204030204" pitchFamily="34" charset="0"/>
                <a:cs typeface="Times New Roman"/>
              </a:rPr>
              <a:t>550</a:t>
            </a:r>
            <a:r>
              <a:rPr lang="en-US" sz="1100">
                <a:latin typeface="Calibri"/>
                <a:ea typeface="Calibri" panose="020F0502020204030204" pitchFamily="34" charset="0"/>
                <a:cs typeface="Times New Roman"/>
              </a:rPr>
              <a:t> pregnant women and their babies from Malawi, South Africa, Uganda, and Zimbabwe will take part in the study. </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E93CF6B5-B616-460B-9F28-2FF3D9FFDF0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4762" y="150285"/>
            <a:ext cx="1779905" cy="1545590"/>
          </a:xfrm>
          <a:prstGeom prst="rect">
            <a:avLst/>
          </a:prstGeom>
          <a:noFill/>
          <a:ln>
            <a:noFill/>
          </a:ln>
        </p:spPr>
      </p:pic>
      <p:sp>
        <p:nvSpPr>
          <p:cNvPr id="10" name="Rectangle 9">
            <a:extLst>
              <a:ext uri="{FF2B5EF4-FFF2-40B4-BE49-F238E27FC236}">
                <a16:creationId xmlns:a16="http://schemas.microsoft.com/office/drawing/2014/main" id="{D39A864A-DC5C-43F4-A6D0-0166327180BB}"/>
              </a:ext>
            </a:extLst>
          </p:cNvPr>
          <p:cNvSpPr/>
          <p:nvPr/>
        </p:nvSpPr>
        <p:spPr>
          <a:xfrm>
            <a:off x="259110" y="2785725"/>
            <a:ext cx="3724492" cy="1714572"/>
          </a:xfrm>
          <a:prstGeom prst="rect">
            <a:avLst/>
          </a:prstGeom>
        </p:spPr>
        <p:txBody>
          <a:bodyPr wrap="square">
            <a:spAutoFit/>
          </a:bodyPr>
          <a:lstStyle/>
          <a:p>
            <a:pPr>
              <a:lnSpc>
                <a:spcPct val="107000"/>
              </a:lnSpc>
            </a:pPr>
            <a:r>
              <a:rPr lang="en-US" sz="1100" b="1" dirty="0">
                <a:latin typeface="Calibri" panose="020F0502020204030204" pitchFamily="34" charset="0"/>
                <a:ea typeface="Calibri" panose="020F0502020204030204" pitchFamily="34" charset="0"/>
                <a:cs typeface="Times New Roman" panose="02020603050405020304" pitchFamily="18" charset="0"/>
              </a:rPr>
              <a:t>What is the study design?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Times New Roman" panose="02020603050405020304" pitchFamily="18" charset="0"/>
              </a:rPr>
              <a:t>Women will be enrolled in groups, one group at a time. The first group will be women close to delivery. The groups that follow will be women in earlier and earlier stages of pregnancy.</a:t>
            </a:r>
          </a:p>
          <a:p>
            <a:pPr marL="171450" marR="0" lvl="0" indent="-171450">
              <a:lnSpc>
                <a:spcPct val="107000"/>
              </a:lnSpc>
              <a:spcBef>
                <a:spcPts val="0"/>
              </a:spcBef>
              <a:spcAft>
                <a:spcPts val="0"/>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Times New Roman" panose="02020603050405020304" pitchFamily="18" charset="0"/>
              </a:rPr>
              <a:t>Safety reviews will be conducted before deciding to enroll the next group of women</a:t>
            </a:r>
            <a:r>
              <a:rPr lang="en-US" sz="1100" i="1" dirty="0">
                <a:solidFill>
                  <a:schemeClr val="accent1"/>
                </a:solidFill>
                <a:latin typeface="Calibri" panose="020F0502020204030204" pitchFamily="34" charset="0"/>
                <a:ea typeface="Calibri" panose="020F0502020204030204" pitchFamily="34" charset="0"/>
                <a:cs typeface="Arial" panose="020B0604020202020204" pitchFamily="34" charset="0"/>
              </a:rPr>
              <a:t>. </a:t>
            </a:r>
          </a:p>
          <a:p>
            <a:pPr marL="171450" indent="-171450">
              <a:lnSpc>
                <a:spcPct val="107000"/>
              </a:lnSpc>
              <a:buFont typeface="Arial" panose="020B0604020202020204" pitchFamily="34" charset="0"/>
              <a:buChar char="•"/>
            </a:pPr>
            <a:r>
              <a:rPr lang="en-US" sz="1100" dirty="0">
                <a:highlight>
                  <a:srgbClr val="00FFFF"/>
                </a:highlight>
                <a:latin typeface="Calibri" panose="020F0502020204030204" pitchFamily="34" charset="0"/>
                <a:cs typeface="Times New Roman" panose="02020603050405020304" pitchFamily="18" charset="0"/>
              </a:rPr>
              <a:t>The first group of women have completed follow-up and no safety concerns were identified. </a:t>
            </a:r>
          </a:p>
        </p:txBody>
      </p:sp>
      <p:sp>
        <p:nvSpPr>
          <p:cNvPr id="13" name="Rectangle 12">
            <a:extLst>
              <a:ext uri="{FF2B5EF4-FFF2-40B4-BE49-F238E27FC236}">
                <a16:creationId xmlns:a16="http://schemas.microsoft.com/office/drawing/2014/main" id="{10165626-4FD7-4C85-9FF2-F5CF0E26EFC3}"/>
              </a:ext>
            </a:extLst>
          </p:cNvPr>
          <p:cNvSpPr/>
          <p:nvPr/>
        </p:nvSpPr>
        <p:spPr>
          <a:xfrm>
            <a:off x="3983603" y="2813958"/>
            <a:ext cx="2693217" cy="2257990"/>
          </a:xfrm>
          <a:prstGeom prst="rect">
            <a:avLst/>
          </a:prstGeom>
        </p:spPr>
        <p:txBody>
          <a:bodyPr wrap="square">
            <a:spAutoFit/>
          </a:bodyPr>
          <a:lstStyle/>
          <a:p>
            <a:pPr>
              <a:lnSpc>
                <a:spcPct val="107000"/>
              </a:lnSpc>
            </a:pPr>
            <a:r>
              <a:rPr lang="en-US" sz="1100" b="1">
                <a:latin typeface="Calibri" panose="020F0502020204030204" pitchFamily="34" charset="0"/>
                <a:ea typeface="Calibri" panose="020F0502020204030204" pitchFamily="34" charset="0"/>
                <a:cs typeface="Times New Roman" panose="02020603050405020304" pitchFamily="18" charset="0"/>
              </a:rPr>
              <a:t>Who can participate?</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Women who do not have HIV, are 18-40 years old with a healthy pregnancy carrying one baby, and who meet other eligibility criteria can participate. </a:t>
            </a: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Women </a:t>
            </a:r>
            <a:r>
              <a:rPr lang="en-US" sz="1100" b="1">
                <a:latin typeface="Calibri" panose="020F0502020204030204" pitchFamily="34" charset="0"/>
                <a:ea typeface="Calibri" panose="020F0502020204030204" pitchFamily="34" charset="0"/>
                <a:cs typeface="Times New Roman" panose="02020603050405020304" pitchFamily="18" charset="0"/>
              </a:rPr>
              <a:t>willing</a:t>
            </a:r>
            <a:r>
              <a:rPr lang="en-US" sz="1100">
                <a:latin typeface="Calibri" panose="020F0502020204030204" pitchFamily="34" charset="0"/>
                <a:ea typeface="Calibri" panose="020F0502020204030204" pitchFamily="34" charset="0"/>
                <a:cs typeface="Times New Roman" panose="02020603050405020304" pitchFamily="18" charset="0"/>
              </a:rPr>
              <a:t> </a:t>
            </a:r>
            <a:r>
              <a:rPr lang="en-US" sz="1100" b="1">
                <a:latin typeface="Calibri" panose="020F0502020204030204" pitchFamily="34" charset="0"/>
                <a:ea typeface="Calibri" panose="020F0502020204030204" pitchFamily="34" charset="0"/>
                <a:cs typeface="Times New Roman" panose="02020603050405020304" pitchFamily="18" charset="0"/>
              </a:rPr>
              <a:t>to be assigned by chance</a:t>
            </a:r>
            <a:r>
              <a:rPr lang="en-US" sz="1100">
                <a:latin typeface="Calibri" panose="020F0502020204030204" pitchFamily="34" charset="0"/>
                <a:ea typeface="Calibri" panose="020F0502020204030204" pitchFamily="34" charset="0"/>
                <a:cs typeface="Times New Roman" panose="02020603050405020304" pitchFamily="18" charset="0"/>
              </a:rPr>
              <a:t> to use either daily oral Truvada or the monthly dapivirine vaginal ring during the remainder of their pregnancy.</a:t>
            </a: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Women planning to deliver at a health center or hospital, and willing to enroll their baby in the study. </a:t>
            </a:r>
          </a:p>
        </p:txBody>
      </p:sp>
      <p:sp>
        <p:nvSpPr>
          <p:cNvPr id="15" name="Rectangle 14">
            <a:extLst>
              <a:ext uri="{FF2B5EF4-FFF2-40B4-BE49-F238E27FC236}">
                <a16:creationId xmlns:a16="http://schemas.microsoft.com/office/drawing/2014/main" id="{6F1F9640-0295-4C50-91BA-8D1703FD3682}"/>
              </a:ext>
            </a:extLst>
          </p:cNvPr>
          <p:cNvSpPr/>
          <p:nvPr/>
        </p:nvSpPr>
        <p:spPr>
          <a:xfrm>
            <a:off x="189280" y="5040896"/>
            <a:ext cx="6417711" cy="627736"/>
          </a:xfrm>
          <a:prstGeom prst="rect">
            <a:avLst/>
          </a:prstGeom>
        </p:spPr>
        <p:txBody>
          <a:bodyPr wrap="square" anchor="t">
            <a:spAutoFit/>
          </a:bodyPr>
          <a:lstStyle/>
          <a:p>
            <a:pPr>
              <a:lnSpc>
                <a:spcPct val="107000"/>
              </a:lnSpc>
            </a:pPr>
            <a:r>
              <a:rPr lang="en-US" sz="1100" b="1">
                <a:latin typeface="Calibri"/>
                <a:ea typeface="Calibri" panose="020F0502020204030204" pitchFamily="34" charset="0"/>
                <a:cs typeface="Times New Roman"/>
              </a:rPr>
              <a:t>How are study products assigned?</a:t>
            </a:r>
            <a:endParaRPr lang="en-US" sz="1100">
              <a:latin typeface="Calibri"/>
              <a:ea typeface="Calibri" panose="020F0502020204030204" pitchFamily="34" charset="0"/>
              <a:cs typeface="Times New Roman"/>
            </a:endParaRPr>
          </a:p>
          <a:p>
            <a:pPr>
              <a:lnSpc>
                <a:spcPct val="107000"/>
              </a:lnSpc>
            </a:pPr>
            <a:r>
              <a:rPr lang="en-US" sz="1100">
                <a:latin typeface="Calibri"/>
                <a:ea typeface="Calibri" panose="020F0502020204030204" pitchFamily="34" charset="0"/>
                <a:cs typeface="Times New Roman"/>
              </a:rPr>
              <a:t>Participants will be randomized (assigned by chance) to use either the dapivirine ring or oral Truvada pills. Neither participants nor study staff can decide which product participants receive. </a:t>
            </a:r>
            <a:endParaRPr lang="en-US" sz="1100">
              <a:latin typeface="Calibri"/>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2953F581-B738-411C-B56E-9AD13EA806DB}"/>
              </a:ext>
            </a:extLst>
          </p:cNvPr>
          <p:cNvSpPr/>
          <p:nvPr/>
        </p:nvSpPr>
        <p:spPr>
          <a:xfrm>
            <a:off x="207515" y="7790549"/>
            <a:ext cx="6417711" cy="2439129"/>
          </a:xfrm>
          <a:prstGeom prst="rect">
            <a:avLst/>
          </a:prstGeom>
        </p:spPr>
        <p:txBody>
          <a:bodyPr wrap="square" numCol="2">
            <a:spAutoFit/>
          </a:bodyPr>
          <a:lstStyle/>
          <a:p>
            <a:pPr>
              <a:lnSpc>
                <a:spcPct val="107000"/>
              </a:lnSpc>
            </a:pPr>
            <a:r>
              <a:rPr lang="en-US" sz="1100" b="1">
                <a:latin typeface="Calibri" panose="020F0502020204030204" pitchFamily="34" charset="0"/>
                <a:ea typeface="Calibri" panose="020F0502020204030204" pitchFamily="34" charset="0"/>
                <a:cs typeface="Times New Roman" panose="02020603050405020304" pitchFamily="18" charset="0"/>
              </a:rPr>
              <a:t>What will women do at their study visits?</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Receive either one new ring or a month’s supply of pills each month for the remainder of their pregnancy.</a:t>
            </a: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Have health exams, answer questions about their health, provide vaginal fluid, blood and urine samples for testing and allow study staff access to medical records.  </a:t>
            </a: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Receive counseling about how to protect themselves from HIV and other STIs. </a:t>
            </a:r>
          </a:p>
          <a:p>
            <a:pPr marL="171450" marR="0" lvl="0" indent="-171450">
              <a:lnSpc>
                <a:spcPct val="107000"/>
              </a:lnSpc>
              <a:spcBef>
                <a:spcPts val="0"/>
              </a:spcBef>
              <a:spcAft>
                <a:spcPts val="0"/>
              </a:spcAft>
              <a:buFont typeface="Arial" panose="020B0604020202020204" pitchFamily="34" charset="0"/>
              <a:buChar char="•"/>
            </a:pPr>
            <a:endParaRPr lang="en-US" sz="110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endParaRPr lang="en-US" sz="1100">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endParaRPr lang="en-US" sz="1100">
              <a:latin typeface="Calibri" panose="020F0502020204030204" pitchFamily="34" charset="0"/>
              <a:ea typeface="Calibri" panose="020F0502020204030204" pitchFamily="34" charset="0"/>
              <a:cs typeface="Times New Roman" panose="02020603050405020304" pitchFamily="18" charset="0"/>
            </a:endParaRPr>
          </a:p>
          <a:p>
            <a:pPr marL="22860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Women may answer questions about use of their assigned study product and their sexual behaviors. Some discussions may be audio-recorded.</a:t>
            </a:r>
          </a:p>
          <a:p>
            <a:pPr marL="22860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Bring their baby to the clinic for health exams, blood draws, and laboratory tests to check their health, including testing for HIV if needed. </a:t>
            </a:r>
          </a:p>
          <a:p>
            <a:pPr marL="22860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Answer questions about their baby’s health.</a:t>
            </a:r>
          </a:p>
          <a:p>
            <a:pPr marL="342900" marR="0" lvl="0" indent="-342900">
              <a:lnSpc>
                <a:spcPct val="107000"/>
              </a:lnSpc>
              <a:spcBef>
                <a:spcPts val="0"/>
              </a:spcBef>
              <a:spcAft>
                <a:spcPts val="0"/>
              </a:spcAft>
              <a:buFont typeface="Symbol" panose="05050102010706020507" pitchFamily="18" charset="2"/>
              <a:buChar char=""/>
            </a:pP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33" name="Rectangle 32">
            <a:extLst>
              <a:ext uri="{FF2B5EF4-FFF2-40B4-BE49-F238E27FC236}">
                <a16:creationId xmlns:a16="http://schemas.microsoft.com/office/drawing/2014/main" id="{763A4DED-83F7-43EE-8761-56CE67639D26}"/>
              </a:ext>
            </a:extLst>
          </p:cNvPr>
          <p:cNvSpPr/>
          <p:nvPr/>
        </p:nvSpPr>
        <p:spPr>
          <a:xfrm>
            <a:off x="474099" y="4500156"/>
            <a:ext cx="3294515" cy="600164"/>
          </a:xfrm>
          <a:prstGeom prst="rect">
            <a:avLst/>
          </a:prstGeom>
          <a:solidFill>
            <a:schemeClr val="accent1">
              <a:lumMod val="20000"/>
              <a:lumOff val="80000"/>
            </a:schemeClr>
          </a:solidFill>
          <a:ln>
            <a:solidFill>
              <a:schemeClr val="accent1"/>
            </a:solidFill>
          </a:ln>
        </p:spPr>
        <p:txBody>
          <a:bodyPr wrap="square">
            <a:spAutoFit/>
          </a:bodyPr>
          <a:lstStyle/>
          <a:p>
            <a:r>
              <a:rPr lang="en-US" sz="1100">
                <a:latin typeface="Calibri" panose="020F0502020204030204" pitchFamily="34" charset="0"/>
                <a:ea typeface="Calibri" panose="020F0502020204030204" pitchFamily="34" charset="0"/>
                <a:cs typeface="Arial" panose="020B0604020202020204" pitchFamily="34" charset="0"/>
              </a:rPr>
              <a:t>Study staff can provide </a:t>
            </a:r>
            <a:r>
              <a:rPr lang="en-US" sz="1100">
                <a:highlight>
                  <a:srgbClr val="00FFFF"/>
                </a:highlight>
                <a:latin typeface="Calibri" panose="020F0502020204030204" pitchFamily="34" charset="0"/>
                <a:ea typeface="Calibri" panose="020F0502020204030204" pitchFamily="34" charset="0"/>
                <a:cs typeface="Arial" panose="020B0604020202020204" pitchFamily="34" charset="0"/>
              </a:rPr>
              <a:t>more</a:t>
            </a:r>
            <a:r>
              <a:rPr lang="en-US" sz="1100">
                <a:latin typeface="Calibri" panose="020F0502020204030204" pitchFamily="34" charset="0"/>
                <a:ea typeface="Calibri" panose="020F0502020204030204" pitchFamily="34" charset="0"/>
                <a:cs typeface="Arial" panose="020B0604020202020204" pitchFamily="34" charset="0"/>
              </a:rPr>
              <a:t> information about which group is currently enrolling and what information is available from previously enrolled groups.</a:t>
            </a:r>
            <a:endParaRPr lang="en-US" sz="1100"/>
          </a:p>
        </p:txBody>
      </p:sp>
      <p:sp>
        <p:nvSpPr>
          <p:cNvPr id="16" name="Rectangle 15">
            <a:extLst>
              <a:ext uri="{FF2B5EF4-FFF2-40B4-BE49-F238E27FC236}">
                <a16:creationId xmlns:a16="http://schemas.microsoft.com/office/drawing/2014/main" id="{EDE6A9F8-3538-4048-919C-D05E43FCE34D}"/>
              </a:ext>
            </a:extLst>
          </p:cNvPr>
          <p:cNvSpPr/>
          <p:nvPr/>
        </p:nvSpPr>
        <p:spPr>
          <a:xfrm>
            <a:off x="3561906" y="5715510"/>
            <a:ext cx="3105671" cy="1895712"/>
          </a:xfrm>
          <a:prstGeom prst="rect">
            <a:avLst/>
          </a:prstGeom>
          <a:noFill/>
          <a:ln w="28575">
            <a:noFill/>
          </a:ln>
        </p:spPr>
        <p:txBody>
          <a:bodyPr wrap="square">
            <a:spAutoFit/>
          </a:bodyPr>
          <a:lstStyle/>
          <a:p>
            <a:pPr>
              <a:lnSpc>
                <a:spcPct val="107000"/>
              </a:lnSpc>
            </a:pPr>
            <a:r>
              <a:rPr lang="en-US" sz="1100" b="1">
                <a:latin typeface="Calibri" panose="020F0502020204030204" pitchFamily="34" charset="0"/>
                <a:ea typeface="Calibri" panose="020F0502020204030204" pitchFamily="34" charset="0"/>
                <a:cs typeface="Times New Roman" panose="02020603050405020304" pitchFamily="18" charset="0"/>
              </a:rPr>
              <a:t>What is the visit schedule?</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Women will have regular study visits and phone contacts for the remainder of their pregnancy.</a:t>
            </a: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Women will continue study visits and phone contacts until 6 weeks after delivery, including one study visit that will occur in the first 2 weeks after delivery. </a:t>
            </a: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The baby’s first visit will be scheduled as soon as possible after delivery. Babies will complete up to 4 study visits over about 12 months. </a:t>
            </a:r>
          </a:p>
        </p:txBody>
      </p:sp>
      <p:pic>
        <p:nvPicPr>
          <p:cNvPr id="2" name="Picture 1">
            <a:extLst>
              <a:ext uri="{FF2B5EF4-FFF2-40B4-BE49-F238E27FC236}">
                <a16:creationId xmlns:a16="http://schemas.microsoft.com/office/drawing/2014/main" id="{85CBCB92-9FE5-42D3-AE36-C9EE0720796D}"/>
              </a:ext>
            </a:extLst>
          </p:cNvPr>
          <p:cNvPicPr>
            <a:picLocks noChangeAspect="1"/>
          </p:cNvPicPr>
          <p:nvPr/>
        </p:nvPicPr>
        <p:blipFill>
          <a:blip r:embed="rId4"/>
          <a:stretch>
            <a:fillRect/>
          </a:stretch>
        </p:blipFill>
        <p:spPr>
          <a:xfrm>
            <a:off x="298074" y="5845094"/>
            <a:ext cx="3268360" cy="1813006"/>
          </a:xfrm>
          <a:prstGeom prst="rect">
            <a:avLst/>
          </a:prstGeom>
        </p:spPr>
      </p:pic>
      <p:pic>
        <p:nvPicPr>
          <p:cNvPr id="18" name="Picture 17">
            <a:extLst>
              <a:ext uri="{FF2B5EF4-FFF2-40B4-BE49-F238E27FC236}">
                <a16:creationId xmlns:a16="http://schemas.microsoft.com/office/drawing/2014/main" id="{0C2AC1CC-90E0-45CC-B7B1-C619873AE7EF}"/>
              </a:ext>
            </a:extLst>
          </p:cNvPr>
          <p:cNvPicPr/>
          <p:nvPr/>
        </p:nvPicPr>
        <p:blipFill rotWithShape="1">
          <a:blip r:embed="rId5" cstate="print">
            <a:extLst>
              <a:ext uri="{28A0092B-C50C-407E-A947-70E740481C1C}">
                <a14:useLocalDpi xmlns:a14="http://schemas.microsoft.com/office/drawing/2010/main" val="0"/>
              </a:ext>
            </a:extLst>
          </a:blip>
          <a:srcRect b="30129"/>
          <a:stretch/>
        </p:blipFill>
        <p:spPr bwMode="auto">
          <a:xfrm>
            <a:off x="2536615" y="380385"/>
            <a:ext cx="2148284" cy="733928"/>
          </a:xfrm>
          <a:prstGeom prst="rect">
            <a:avLst/>
          </a:prstGeom>
          <a:noFill/>
          <a:ln>
            <a:noFill/>
          </a:ln>
        </p:spPr>
      </p:pic>
      <p:sp>
        <p:nvSpPr>
          <p:cNvPr id="20" name="TextBox 19">
            <a:extLst>
              <a:ext uri="{FF2B5EF4-FFF2-40B4-BE49-F238E27FC236}">
                <a16:creationId xmlns:a16="http://schemas.microsoft.com/office/drawing/2014/main" id="{E9C59D6E-3B8D-4833-A00D-6D32BDDF5AFF}"/>
              </a:ext>
            </a:extLst>
          </p:cNvPr>
          <p:cNvSpPr txBox="1"/>
          <p:nvPr/>
        </p:nvSpPr>
        <p:spPr>
          <a:xfrm>
            <a:off x="3762375" y="9659779"/>
            <a:ext cx="3095626" cy="246221"/>
          </a:xfrm>
          <a:prstGeom prst="rect">
            <a:avLst/>
          </a:prstGeom>
          <a:noFill/>
        </p:spPr>
        <p:txBody>
          <a:bodyPr wrap="square" rtlCol="0">
            <a:spAutoFit/>
          </a:bodyPr>
          <a:lstStyle/>
          <a:p>
            <a:r>
              <a:rPr lang="en-US" sz="1000" dirty="0">
                <a:solidFill>
                  <a:schemeClr val="accent1"/>
                </a:solidFill>
              </a:rPr>
              <a:t>MTN-042 Study Overview Factsheet, V2.0, 27AUG2021</a:t>
            </a:r>
          </a:p>
        </p:txBody>
      </p:sp>
    </p:spTree>
    <p:extLst>
      <p:ext uri="{BB962C8B-B14F-4D97-AF65-F5344CB8AC3E}">
        <p14:creationId xmlns:p14="http://schemas.microsoft.com/office/powerpoint/2010/main" val="2280921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993FDA-B680-43E7-A826-06DDEADB4822}"/>
              </a:ext>
            </a:extLst>
          </p:cNvPr>
          <p:cNvSpPr/>
          <p:nvPr/>
        </p:nvSpPr>
        <p:spPr>
          <a:xfrm>
            <a:off x="216536" y="138755"/>
            <a:ext cx="6404810" cy="808876"/>
          </a:xfrm>
          <a:prstGeom prst="rect">
            <a:avLst/>
          </a:prstGeom>
        </p:spPr>
        <p:txBody>
          <a:bodyPr wrap="square">
            <a:spAutoFit/>
          </a:bodyPr>
          <a:lstStyle/>
          <a:p>
            <a:pPr>
              <a:lnSpc>
                <a:spcPct val="107000"/>
              </a:lnSpc>
            </a:pPr>
            <a:r>
              <a:rPr lang="en-US" sz="1100" b="1">
                <a:latin typeface="Calibri" panose="020F0502020204030204" pitchFamily="34" charset="0"/>
                <a:ea typeface="Calibri" panose="020F0502020204030204" pitchFamily="34" charset="0"/>
                <a:cs typeface="Times New Roman" panose="02020603050405020304" pitchFamily="18" charset="0"/>
              </a:rPr>
              <a:t>How will participant samples be used?</a:t>
            </a:r>
            <a:endParaRPr lang="en-US" sz="11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100">
                <a:latin typeface="Calibri" panose="020F0502020204030204" pitchFamily="34" charset="0"/>
                <a:ea typeface="Calibri" panose="020F0502020204030204" pitchFamily="34" charset="0"/>
                <a:cs typeface="Times New Roman" panose="02020603050405020304" pitchFamily="18" charset="0"/>
              </a:rPr>
              <a:t>Blood, pelvic and urine samples taken at study visits will be tested to monitor the participant’s health and answer the study research questions.  Participants will receive test results when they are available. Samples are stored in special laboratories and only study staff have permission to access them. </a:t>
            </a:r>
          </a:p>
        </p:txBody>
      </p:sp>
      <p:sp>
        <p:nvSpPr>
          <p:cNvPr id="4" name="Rectangle 3">
            <a:extLst>
              <a:ext uri="{FF2B5EF4-FFF2-40B4-BE49-F238E27FC236}">
                <a16:creationId xmlns:a16="http://schemas.microsoft.com/office/drawing/2014/main" id="{930DD4F8-2BD5-4540-8085-689732A7E532}"/>
              </a:ext>
            </a:extLst>
          </p:cNvPr>
          <p:cNvSpPr/>
          <p:nvPr/>
        </p:nvSpPr>
        <p:spPr>
          <a:xfrm>
            <a:off x="216536" y="932099"/>
            <a:ext cx="6404810" cy="918970"/>
          </a:xfrm>
          <a:prstGeom prst="rect">
            <a:avLst/>
          </a:prstGeom>
        </p:spPr>
        <p:txBody>
          <a:bodyPr wrap="square">
            <a:spAutoFit/>
          </a:bodyPr>
          <a:lstStyle/>
          <a:p>
            <a:pPr>
              <a:lnSpc>
                <a:spcPct val="107000"/>
              </a:lnSpc>
            </a:pPr>
            <a:r>
              <a:rPr lang="en-US" sz="1100" b="1">
                <a:latin typeface="Calibri" panose="020F0502020204030204" pitchFamily="34" charset="0"/>
                <a:ea typeface="Calibri" panose="020F0502020204030204" pitchFamily="34" charset="0"/>
                <a:cs typeface="Times New Roman" panose="02020603050405020304" pitchFamily="18" charset="0"/>
              </a:rPr>
              <a:t>How long are study visits?</a:t>
            </a:r>
            <a:endParaRPr lang="en-US" sz="11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100">
                <a:latin typeface="Calibri" panose="020F0502020204030204" pitchFamily="34" charset="0"/>
                <a:ea typeface="Calibri" panose="020F0502020204030204" pitchFamily="34" charset="0"/>
                <a:cs typeface="Times New Roman" panose="02020603050405020304" pitchFamily="18" charset="0"/>
              </a:rPr>
              <a:t>Study visit length depends on the type of visit. Most visits will last a few hours, but some may be shorter or longer. Study staff will try to work with participants’ schedules.</a:t>
            </a:r>
          </a:p>
          <a:p>
            <a:pPr>
              <a:lnSpc>
                <a:spcPct val="107000"/>
              </a:lnSpc>
            </a:pPr>
            <a:r>
              <a:rPr lang="en-US">
                <a:latin typeface="Calibri" panose="020F0502020204030204" pitchFamily="34" charset="0"/>
                <a:ea typeface="Calibri" panose="020F0502020204030204" pitchFamily="34" charset="0"/>
                <a:cs typeface="Times New Roman" panose="02020603050405020304" pitchFamily="18" charset="0"/>
              </a:rPr>
              <a:t> </a:t>
            </a:r>
          </a:p>
        </p:txBody>
      </p:sp>
      <p:sp>
        <p:nvSpPr>
          <p:cNvPr id="8" name="Rectangle 7">
            <a:extLst>
              <a:ext uri="{FF2B5EF4-FFF2-40B4-BE49-F238E27FC236}">
                <a16:creationId xmlns:a16="http://schemas.microsoft.com/office/drawing/2014/main" id="{31708164-65E6-485F-B736-69892400A660}"/>
              </a:ext>
            </a:extLst>
          </p:cNvPr>
          <p:cNvSpPr/>
          <p:nvPr/>
        </p:nvSpPr>
        <p:spPr>
          <a:xfrm>
            <a:off x="216535" y="2274253"/>
            <a:ext cx="6404810" cy="2278124"/>
          </a:xfrm>
          <a:prstGeom prst="rect">
            <a:avLst/>
          </a:prstGeom>
          <a:solidFill>
            <a:srgbClr val="F8D8EE"/>
          </a:solidFill>
          <a:ln w="28575">
            <a:solidFill>
              <a:srgbClr val="C42391"/>
            </a:solidFill>
          </a:ln>
        </p:spPr>
        <p:txBody>
          <a:bodyPr wrap="square">
            <a:spAutoFit/>
          </a:bodyPr>
          <a:lstStyle/>
          <a:p>
            <a:pPr>
              <a:lnSpc>
                <a:spcPct val="107000"/>
              </a:lnSpc>
            </a:pPr>
            <a:endParaRPr lang="en-US" sz="600" b="1">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100" b="1">
                <a:latin typeface="Calibri" panose="020F0502020204030204" pitchFamily="34" charset="0"/>
                <a:ea typeface="Calibri" panose="020F0502020204030204" pitchFamily="34" charset="0"/>
                <a:cs typeface="Times New Roman" panose="02020603050405020304" pitchFamily="18" charset="0"/>
              </a:rPr>
              <a:t>What are the risks of joining the study?</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Women or their babies might experience side effects from the drugs in the study products.  </a:t>
            </a: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Participants may feel discomfort from having blood tests or physical exams done.</a:t>
            </a: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Women might feel uncomfortable answering questions about their personal life.</a:t>
            </a: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Women might feel worried about getting test results for themselves or their babies.</a:t>
            </a: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Others may find out about being in the study and may treat women or their babies poorly or unfairly. </a:t>
            </a:r>
          </a:p>
          <a:p>
            <a:pPr marR="0" lvl="0">
              <a:lnSpc>
                <a:spcPct val="107000"/>
              </a:lnSpc>
              <a:spcBef>
                <a:spcPts val="0"/>
              </a:spcBef>
              <a:spcAft>
                <a:spcPts val="0"/>
              </a:spcAft>
            </a:pPr>
            <a:endParaRPr lang="en-US" sz="1100" b="1">
              <a:latin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100" b="1">
                <a:latin typeface="Calibri" panose="020F0502020204030204" pitchFamily="34" charset="0"/>
                <a:cs typeface="Times New Roman" panose="02020603050405020304" pitchFamily="18" charset="0"/>
              </a:rPr>
              <a:t>How will risks be addressed?</a:t>
            </a:r>
          </a:p>
          <a:p>
            <a:pPr>
              <a:lnSpc>
                <a:spcPct val="107000"/>
              </a:lnSpc>
            </a:pPr>
            <a:r>
              <a:rPr lang="en-US" sz="1100">
                <a:latin typeface="Calibri" panose="020F0502020204030204" pitchFamily="34" charset="0"/>
                <a:ea typeface="Calibri" panose="020F0502020204030204" pitchFamily="34" charset="0"/>
                <a:cs typeface="Times New Roman" panose="02020603050405020304" pitchFamily="18" charset="0"/>
              </a:rPr>
              <a:t>Most </a:t>
            </a:r>
            <a:r>
              <a:rPr lang="en-US" sz="1100">
                <a:latin typeface="Calibri" panose="020F0502020204030204" pitchFamily="34" charset="0"/>
                <a:cs typeface="Times New Roman" panose="02020603050405020304" pitchFamily="18" charset="0"/>
              </a:rPr>
              <a:t>procedures</a:t>
            </a:r>
            <a:r>
              <a:rPr lang="en-US" sz="1100">
                <a:latin typeface="Calibri" panose="020F0502020204030204" pitchFamily="34" charset="0"/>
                <a:ea typeface="Calibri" panose="020F0502020204030204" pitchFamily="34" charset="0"/>
                <a:cs typeface="Times New Roman" panose="02020603050405020304" pitchFamily="18" charset="0"/>
              </a:rPr>
              <a:t> done in this study are routine medical procedures and pose little risk to women and their babies. The study staff will help with any health problems or side effects that happen during the study, and provide counseling.  Staff will keep all participant information private.</a:t>
            </a:r>
          </a:p>
          <a:p>
            <a:pPr>
              <a:lnSpc>
                <a:spcPct val="107000"/>
              </a:lnSpc>
            </a:pPr>
            <a:endParaRPr lang="en-US" sz="60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EBB6866D-1E53-4A03-A0BB-6CB17370507E}"/>
              </a:ext>
            </a:extLst>
          </p:cNvPr>
          <p:cNvSpPr/>
          <p:nvPr/>
        </p:nvSpPr>
        <p:spPr>
          <a:xfrm>
            <a:off x="226595" y="4673155"/>
            <a:ext cx="6404810" cy="1585049"/>
          </a:xfrm>
          <a:prstGeom prst="rect">
            <a:avLst/>
          </a:prstGeom>
          <a:solidFill>
            <a:schemeClr val="accent5">
              <a:lumMod val="20000"/>
              <a:lumOff val="80000"/>
            </a:schemeClr>
          </a:solidFill>
          <a:ln w="28575">
            <a:solidFill>
              <a:srgbClr val="40A4AF"/>
            </a:solidFill>
          </a:ln>
        </p:spPr>
        <p:txBody>
          <a:bodyPr wrap="square">
            <a:spAutoFit/>
          </a:bodyPr>
          <a:lstStyle/>
          <a:p>
            <a:pPr>
              <a:lnSpc>
                <a:spcPct val="107000"/>
              </a:lnSpc>
            </a:pPr>
            <a:endParaRPr lang="en-US" sz="600" b="1">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100" b="1">
                <a:latin typeface="Calibri" panose="020F0502020204030204" pitchFamily="34" charset="0"/>
                <a:ea typeface="Calibri" panose="020F0502020204030204" pitchFamily="34" charset="0"/>
                <a:cs typeface="Times New Roman" panose="02020603050405020304" pitchFamily="18" charset="0"/>
              </a:rPr>
              <a:t>What are the benefits of joining the study?</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Women and their babies will have access to medical exams, tests, clinical care, and care referrals. Study staff will provide women counseling, and offer condoms.   </a:t>
            </a: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Women will have access to the dapivirine ring or oral Truvada as an HIV prevention method.  If used consistently, these products can help reduce a woman’s and her baby’s risk of HIV</a:t>
            </a:r>
            <a:r>
              <a:rPr lang="en-US" sz="110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ct val="107000"/>
              </a:lnSpc>
              <a:spcBef>
                <a:spcPts val="0"/>
              </a:spcBef>
              <a:spcAft>
                <a:spcPts val="0"/>
              </a:spcAft>
              <a:buFont typeface="Arial" panose="020B0604020202020204" pitchFamily="34" charset="0"/>
              <a:buChar char="•"/>
            </a:pPr>
            <a:r>
              <a:rPr lang="en-US" sz="1100">
                <a:latin typeface="Calibri" panose="020F0502020204030204" pitchFamily="34" charset="0"/>
                <a:ea typeface="Calibri" panose="020F0502020204030204" pitchFamily="34" charset="0"/>
                <a:cs typeface="Times New Roman" panose="02020603050405020304" pitchFamily="18" charset="0"/>
              </a:rPr>
              <a:t>Information learned from this study may help expand available HIV prevention options for pregnant and breastfeeding women.</a:t>
            </a:r>
          </a:p>
          <a:p>
            <a:pPr marL="171450" marR="0" lvl="0" indent="-171450">
              <a:lnSpc>
                <a:spcPct val="107000"/>
              </a:lnSpc>
              <a:spcBef>
                <a:spcPts val="0"/>
              </a:spcBef>
              <a:spcAft>
                <a:spcPts val="0"/>
              </a:spcAft>
              <a:buFont typeface="Arial" panose="020B0604020202020204" pitchFamily="34" charset="0"/>
              <a:buChar char="•"/>
            </a:pPr>
            <a:endParaRPr lang="en-US" sz="600">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3C353F22-FCED-46F3-B0DA-557F8E7B3C73}"/>
              </a:ext>
            </a:extLst>
          </p:cNvPr>
          <p:cNvSpPr/>
          <p:nvPr/>
        </p:nvSpPr>
        <p:spPr>
          <a:xfrm>
            <a:off x="178433" y="8063838"/>
            <a:ext cx="4222223" cy="1451103"/>
          </a:xfrm>
          <a:prstGeom prst="rect">
            <a:avLst/>
          </a:prstGeom>
        </p:spPr>
        <p:txBody>
          <a:bodyPr wrap="square">
            <a:spAutoFit/>
          </a:bodyPr>
          <a:lstStyle/>
          <a:p>
            <a:pPr>
              <a:lnSpc>
                <a:spcPct val="107000"/>
              </a:lnSpc>
            </a:pPr>
            <a:r>
              <a:rPr lang="en-US" sz="1100" b="1">
                <a:latin typeface="Calibri" panose="020F0502020204030204" pitchFamily="34" charset="0"/>
                <a:ea typeface="Calibri" panose="020F0502020204030204" pitchFamily="34" charset="0"/>
                <a:cs typeface="Times New Roman" panose="02020603050405020304" pitchFamily="18" charset="0"/>
              </a:rPr>
              <a:t>Protecting choices </a:t>
            </a:r>
            <a:endParaRPr lang="en-US" sz="110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100" b="1">
                <a:solidFill>
                  <a:schemeClr val="accent1"/>
                </a:solidFill>
                <a:latin typeface="Calibri" panose="020F0502020204030204" pitchFamily="34" charset="0"/>
                <a:ea typeface="Calibri" panose="020F0502020204030204" pitchFamily="34" charset="0"/>
                <a:cs typeface="Times New Roman" panose="02020603050405020304" pitchFamily="18" charset="0"/>
              </a:rPr>
              <a:t>Women are free to make their own choice </a:t>
            </a:r>
            <a:r>
              <a:rPr lang="en-US" sz="1100">
                <a:latin typeface="Calibri" panose="020F0502020204030204" pitchFamily="34" charset="0"/>
                <a:ea typeface="Calibri" panose="020F0502020204030204" pitchFamily="34" charset="0"/>
                <a:cs typeface="Times New Roman" panose="02020603050405020304" pitchFamily="18" charset="0"/>
              </a:rPr>
              <a:t>about joining the study and may withdraw participation at any time.</a:t>
            </a:r>
          </a:p>
          <a:p>
            <a:pPr marR="0" lvl="0">
              <a:lnSpc>
                <a:spcPct val="107000"/>
              </a:lnSpc>
              <a:spcBef>
                <a:spcPts val="0"/>
              </a:spcBef>
              <a:spcAft>
                <a:spcPts val="0"/>
              </a:spcAft>
            </a:pPr>
            <a:endParaRPr lang="en-US" sz="60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100">
                <a:latin typeface="Calibri" panose="020F0502020204030204" pitchFamily="34" charset="0"/>
                <a:ea typeface="Calibri" panose="020F0502020204030204" pitchFamily="34" charset="0"/>
                <a:cs typeface="Times New Roman" panose="02020603050405020304" pitchFamily="18" charset="0"/>
              </a:rPr>
              <a:t>Participants are encouraged to ask questions and involve their partner(s) or other individuals who are important to them in their decision-making.  </a:t>
            </a:r>
            <a:r>
              <a:rPr lang="en-US" sz="1100">
                <a:solidFill>
                  <a:schemeClr val="accent1"/>
                </a:solidFill>
                <a:latin typeface="Calibri" panose="020F0502020204030204" pitchFamily="34" charset="0"/>
                <a:ea typeface="Calibri" panose="020F0502020204030204" pitchFamily="34" charset="0"/>
                <a:cs typeface="Times New Roman" panose="02020603050405020304" pitchFamily="18" charset="0"/>
              </a:rPr>
              <a:t>Staff can provide study information to share with loved ones, or invite them to the clinic to learn more about the study.</a:t>
            </a:r>
          </a:p>
        </p:txBody>
      </p:sp>
      <p:pic>
        <p:nvPicPr>
          <p:cNvPr id="14" name="Picture 13">
            <a:extLst>
              <a:ext uri="{FF2B5EF4-FFF2-40B4-BE49-F238E27FC236}">
                <a16:creationId xmlns:a16="http://schemas.microsoft.com/office/drawing/2014/main" id="{CE73B350-2490-43B1-B327-0088C036FF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0657" y="6689631"/>
            <a:ext cx="2220688" cy="1584817"/>
          </a:xfrm>
          <a:prstGeom prst="rect">
            <a:avLst/>
          </a:prstGeom>
        </p:spPr>
      </p:pic>
      <p:sp>
        <p:nvSpPr>
          <p:cNvPr id="15" name="Rectangle 14">
            <a:extLst>
              <a:ext uri="{FF2B5EF4-FFF2-40B4-BE49-F238E27FC236}">
                <a16:creationId xmlns:a16="http://schemas.microsoft.com/office/drawing/2014/main" id="{B7D876A4-7C8B-4FD3-8B1D-71D4D1EEAE6C}"/>
              </a:ext>
            </a:extLst>
          </p:cNvPr>
          <p:cNvSpPr/>
          <p:nvPr/>
        </p:nvSpPr>
        <p:spPr>
          <a:xfrm>
            <a:off x="178434" y="6448075"/>
            <a:ext cx="4222223" cy="1615763"/>
          </a:xfrm>
          <a:prstGeom prst="rect">
            <a:avLst/>
          </a:prstGeom>
        </p:spPr>
        <p:txBody>
          <a:bodyPr wrap="square">
            <a:spAutoFit/>
          </a:bodyPr>
          <a:lstStyle/>
          <a:p>
            <a:pPr>
              <a:lnSpc>
                <a:spcPct val="107000"/>
              </a:lnSpc>
            </a:pPr>
            <a:r>
              <a:rPr lang="en-US" sz="1100" b="1">
                <a:latin typeface="Calibri" panose="020F0502020204030204" pitchFamily="34" charset="0"/>
                <a:ea typeface="Calibri" panose="020F0502020204030204" pitchFamily="34" charset="0"/>
                <a:cs typeface="Times New Roman" panose="02020603050405020304" pitchFamily="18" charset="0"/>
              </a:rPr>
              <a:t>What if participants get HIV during the study?</a:t>
            </a:r>
            <a:endParaRPr lang="en-US" sz="11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100">
                <a:latin typeface="Calibri" panose="020F0502020204030204" pitchFamily="34" charset="0"/>
                <a:ea typeface="Calibri" panose="020F0502020204030204" pitchFamily="34" charset="0"/>
                <a:cs typeface="Times New Roman" panose="02020603050405020304" pitchFamily="18" charset="0"/>
              </a:rPr>
              <a:t>Being in this study will not cause HIV infection for women or their infants. However, it is possible for anyone to get HIV or other STIs from sex or other risky activities. </a:t>
            </a:r>
          </a:p>
          <a:p>
            <a:pPr>
              <a:lnSpc>
                <a:spcPct val="107000"/>
              </a:lnSpc>
            </a:pPr>
            <a:endParaRPr lang="en-US" sz="5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100">
                <a:latin typeface="Calibri" panose="020F0502020204030204" pitchFamily="34" charset="0"/>
                <a:ea typeface="Calibri" panose="020F0502020204030204" pitchFamily="34" charset="0"/>
                <a:cs typeface="Times New Roman" panose="02020603050405020304" pitchFamily="18" charset="0"/>
              </a:rPr>
              <a:t>If women or their babies test positive for HIV during the study, study staff will help them get treatment and other services for HIV. Women will stop using their assigned study product, but they and their babies can still come for study visits. </a:t>
            </a:r>
          </a:p>
        </p:txBody>
      </p:sp>
      <p:sp>
        <p:nvSpPr>
          <p:cNvPr id="16" name="Rectangle 15">
            <a:extLst>
              <a:ext uri="{FF2B5EF4-FFF2-40B4-BE49-F238E27FC236}">
                <a16:creationId xmlns:a16="http://schemas.microsoft.com/office/drawing/2014/main" id="{CD982047-CAEC-41B5-BC50-C5DE3822F076}"/>
              </a:ext>
            </a:extLst>
          </p:cNvPr>
          <p:cNvSpPr/>
          <p:nvPr/>
        </p:nvSpPr>
        <p:spPr>
          <a:xfrm>
            <a:off x="4400657" y="8241322"/>
            <a:ext cx="2220688" cy="1277273"/>
          </a:xfrm>
          <a:prstGeom prst="rect">
            <a:avLst/>
          </a:prstGeom>
          <a:solidFill>
            <a:schemeClr val="accent5">
              <a:lumMod val="20000"/>
              <a:lumOff val="80000"/>
            </a:schemeClr>
          </a:solidFill>
        </p:spPr>
        <p:txBody>
          <a:bodyPr wrap="square">
            <a:spAutoFit/>
          </a:bodyPr>
          <a:lstStyle/>
          <a:p>
            <a:r>
              <a:rPr lang="en-US" sz="1100" b="1">
                <a:latin typeface="Calibri Light" panose="020F0302020204030204" pitchFamily="34" charset="0"/>
                <a:ea typeface="Calibri" panose="020F0502020204030204" pitchFamily="34" charset="0"/>
              </a:rPr>
              <a:t>For more information about DELIVER, go to:</a:t>
            </a:r>
            <a:r>
              <a:rPr lang="en-US" sz="1100" b="1" u="sng">
                <a:solidFill>
                  <a:srgbClr val="0563C1"/>
                </a:solidFill>
                <a:latin typeface="Calibri Light" panose="020F0302020204030204" pitchFamily="34" charset="0"/>
                <a:ea typeface="Calibri" panose="020F0502020204030204" pitchFamily="34" charset="0"/>
              </a:rPr>
              <a:t> </a:t>
            </a:r>
            <a:r>
              <a:rPr lang="en-US" sz="1100" u="sng">
                <a:solidFill>
                  <a:srgbClr val="0563C1"/>
                </a:solidFill>
                <a:latin typeface="Calibri Light" panose="020F0302020204030204" pitchFamily="34" charset="0"/>
                <a:ea typeface="Trebuchet MS" panose="020B0603020202020204" pitchFamily="34" charset="0"/>
                <a:cs typeface="Times New Roman" panose="02020603050405020304" pitchFamily="18" charset="0"/>
                <a:hlinkClick r:id="rId4"/>
              </a:rPr>
              <a:t>http://www.mtnstopshiv.org/news/studies/mtn0</a:t>
            </a:r>
            <a:r>
              <a:rPr lang="en-US" sz="1100" u="sng">
                <a:solidFill>
                  <a:srgbClr val="0563C1"/>
                </a:solidFill>
                <a:latin typeface="Calibri Light" panose="020F0302020204030204" pitchFamily="34" charset="0"/>
                <a:ea typeface="Trebuchet MS" panose="020B0603020202020204" pitchFamily="34" charset="0"/>
                <a:hlinkClick r:id="rId4"/>
              </a:rPr>
              <a:t>42</a:t>
            </a:r>
            <a:endParaRPr lang="en-US" sz="1100" u="sng">
              <a:solidFill>
                <a:srgbClr val="0563C1"/>
              </a:solidFill>
              <a:latin typeface="Calibri Light" panose="020F0302020204030204" pitchFamily="34" charset="0"/>
              <a:ea typeface="Trebuchet MS" panose="020B0603020202020204" pitchFamily="34" charset="0"/>
            </a:endParaRPr>
          </a:p>
          <a:p>
            <a:endParaRPr lang="en-US" sz="1100" u="sng">
              <a:solidFill>
                <a:srgbClr val="0563C1"/>
              </a:solidFill>
              <a:latin typeface="Calibri Light" panose="020F0302020204030204" pitchFamily="34" charset="0"/>
            </a:endParaRPr>
          </a:p>
          <a:p>
            <a:r>
              <a:rPr lang="en-US" sz="1100">
                <a:latin typeface="Calibri Light" panose="020F0302020204030204" pitchFamily="34" charset="0"/>
              </a:rPr>
              <a:t>Contact study staff </a:t>
            </a:r>
            <a:r>
              <a:rPr lang="en-US" sz="1100">
                <a:solidFill>
                  <a:srgbClr val="FF0000"/>
                </a:solidFill>
                <a:latin typeface="Calibri Light" panose="020F0302020204030204" pitchFamily="34" charset="0"/>
              </a:rPr>
              <a:t>&lt;site name contact information&gt;</a:t>
            </a:r>
            <a:endParaRPr lang="en-US" sz="1100" b="1">
              <a:solidFill>
                <a:srgbClr val="FF0000"/>
              </a:solidFill>
              <a:latin typeface="Calibri Light" panose="020F0302020204030204" pitchFamily="34" charset="0"/>
            </a:endParaRPr>
          </a:p>
        </p:txBody>
      </p:sp>
      <p:sp>
        <p:nvSpPr>
          <p:cNvPr id="13" name="TextBox 12">
            <a:extLst>
              <a:ext uri="{FF2B5EF4-FFF2-40B4-BE49-F238E27FC236}">
                <a16:creationId xmlns:a16="http://schemas.microsoft.com/office/drawing/2014/main" id="{464AC776-DBB2-4F89-80D9-66E7F9F4BD8C}"/>
              </a:ext>
            </a:extLst>
          </p:cNvPr>
          <p:cNvSpPr txBox="1"/>
          <p:nvPr/>
        </p:nvSpPr>
        <p:spPr>
          <a:xfrm>
            <a:off x="3762375" y="9659779"/>
            <a:ext cx="3095626" cy="246221"/>
          </a:xfrm>
          <a:prstGeom prst="rect">
            <a:avLst/>
          </a:prstGeom>
          <a:noFill/>
        </p:spPr>
        <p:txBody>
          <a:bodyPr wrap="square" rtlCol="0">
            <a:spAutoFit/>
          </a:bodyPr>
          <a:lstStyle/>
          <a:p>
            <a:r>
              <a:rPr lang="en-US" sz="1000" dirty="0">
                <a:solidFill>
                  <a:schemeClr val="accent1"/>
                </a:solidFill>
              </a:rPr>
              <a:t>MTN-042 Study Overview Factsheet, V2.0, 27AUG2021</a:t>
            </a:r>
          </a:p>
        </p:txBody>
      </p:sp>
      <p:sp>
        <p:nvSpPr>
          <p:cNvPr id="17" name="Rectangle 16">
            <a:extLst>
              <a:ext uri="{FF2B5EF4-FFF2-40B4-BE49-F238E27FC236}">
                <a16:creationId xmlns:a16="http://schemas.microsoft.com/office/drawing/2014/main" id="{58DA00A6-524D-403C-82AD-AA09E75E8E29}"/>
              </a:ext>
            </a:extLst>
          </p:cNvPr>
          <p:cNvSpPr/>
          <p:nvPr/>
        </p:nvSpPr>
        <p:spPr>
          <a:xfrm>
            <a:off x="216536" y="1564362"/>
            <a:ext cx="6463030" cy="627736"/>
          </a:xfrm>
          <a:prstGeom prst="rect">
            <a:avLst/>
          </a:prstGeom>
        </p:spPr>
        <p:txBody>
          <a:bodyPr wrap="square">
            <a:spAutoFit/>
          </a:bodyPr>
          <a:lstStyle/>
          <a:p>
            <a:pPr>
              <a:lnSpc>
                <a:spcPct val="107000"/>
              </a:lnSpc>
            </a:pPr>
            <a:r>
              <a:rPr lang="en-US" sz="1100" b="1">
                <a:latin typeface="Calibri" panose="020F0502020204030204" pitchFamily="34" charset="0"/>
                <a:ea typeface="Calibri" panose="020F0502020204030204" pitchFamily="34" charset="0"/>
                <a:cs typeface="Times New Roman" panose="02020603050405020304" pitchFamily="18" charset="0"/>
              </a:rPr>
              <a:t>Does being in the study cost anything?</a:t>
            </a:r>
            <a:endParaRPr lang="en-US" sz="11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100">
                <a:latin typeface="Calibri" panose="020F0502020204030204" pitchFamily="34" charset="0"/>
                <a:ea typeface="Calibri" panose="020F0502020204030204" pitchFamily="34" charset="0"/>
                <a:cs typeface="Times New Roman" panose="02020603050405020304" pitchFamily="18" charset="0"/>
              </a:rPr>
              <a:t>No, there is no cost to participate in the study. The study staff will reimburse participants for their time and effort, and cost of trips to come to the clinic.</a:t>
            </a:r>
          </a:p>
        </p:txBody>
      </p:sp>
    </p:spTree>
    <p:extLst>
      <p:ext uri="{BB962C8B-B14F-4D97-AF65-F5344CB8AC3E}">
        <p14:creationId xmlns:p14="http://schemas.microsoft.com/office/powerpoint/2010/main" val="19453312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0cdb9d7b-3bdb-4b1c-be50-7737cb6ee7a2">
      <UserInfo>
        <DisplayName>Rachel Scheckter</DisplayName>
        <AccountId>19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92982CD55DB9B4BBB37A964B6D8DA06" ma:contentTypeVersion="" ma:contentTypeDescription="Create a new document." ma:contentTypeScope="" ma:versionID="2dccea9da4d23bc1431380253f0682b9">
  <xsd:schema xmlns:xsd="http://www.w3.org/2001/XMLSchema" xmlns:xs="http://www.w3.org/2001/XMLSchema" xmlns:p="http://schemas.microsoft.com/office/2006/metadata/properties" xmlns:ns2="49041abd-9f6c-4283-b183-387e65935736" xmlns:ns3="0cdb9d7b-3bdb-4b1c-be50-7737cb6ee7a2" targetNamespace="http://schemas.microsoft.com/office/2006/metadata/properties" ma:root="true" ma:fieldsID="83c82c3fe7c72d05e0eca395c27ba5a8" ns2:_="" ns3:_="">
    <xsd:import namespace="49041abd-9f6c-4283-b183-387e65935736"/>
    <xsd:import namespace="0cdb9d7b-3bdb-4b1c-be50-7737cb6ee7a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041abd-9f6c-4283-b183-387e659357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99D5F4-ABB9-4047-8428-88E2B922F9DF}">
  <ds:schemaRefs>
    <ds:schemaRef ds:uri="http://schemas.microsoft.com/sharepoint/v3/contenttype/forms"/>
  </ds:schemaRefs>
</ds:datastoreItem>
</file>

<file path=customXml/itemProps2.xml><?xml version="1.0" encoding="utf-8"?>
<ds:datastoreItem xmlns:ds="http://schemas.openxmlformats.org/officeDocument/2006/customXml" ds:itemID="{EAEEA938-F88D-46D3-BBB0-41E3313A8CA5}">
  <ds:schemaRefs>
    <ds:schemaRef ds:uri="0cdb9d7b-3bdb-4b1c-be50-7737cb6ee7a2"/>
    <ds:schemaRef ds:uri="49041abd-9f6c-4283-b183-387e6593573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8D91F2F-28D7-4F83-A65F-2B8050FAAF3B}">
  <ds:schemaRefs>
    <ds:schemaRef ds:uri="0cdb9d7b-3bdb-4b1c-be50-7737cb6ee7a2"/>
    <ds:schemaRef ds:uri="49041abd-9f6c-4283-b183-387e6593573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1069</Words>
  <Application>Microsoft Office PowerPoint</Application>
  <PresentationFormat>A4 Paper (210x297 mm)</PresentationFormat>
  <Paragraphs>67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Symbol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Tara McClure</dc:creator>
  <cp:lastModifiedBy>Ashley Mayo</cp:lastModifiedBy>
  <cp:revision>1</cp:revision>
  <dcterms:created xsi:type="dcterms:W3CDTF">2019-07-24T18:19:20Z</dcterms:created>
  <dcterms:modified xsi:type="dcterms:W3CDTF">2021-08-27T17:15:47Z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0x010100592982CD55DB9B4BBB37A964B6D8DA06</vt:lpwstr>
  </property>
</Properties>
</file>