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4"/>
  </p:sldMasterIdLst>
  <p:notesMasterIdLst>
    <p:notesMasterId r:id="rId83"/>
  </p:notesMasterIdLst>
  <p:sldIdLst>
    <p:sldId id="256" r:id="rId5"/>
    <p:sldId id="259" r:id="rId6"/>
    <p:sldId id="260" r:id="rId7"/>
    <p:sldId id="258" r:id="rId8"/>
    <p:sldId id="261" r:id="rId9"/>
    <p:sldId id="367" r:id="rId10"/>
    <p:sldId id="263" r:id="rId11"/>
    <p:sldId id="264" r:id="rId12"/>
    <p:sldId id="265" r:id="rId13"/>
    <p:sldId id="284" r:id="rId14"/>
    <p:sldId id="262" r:id="rId15"/>
    <p:sldId id="323" r:id="rId16"/>
    <p:sldId id="324" r:id="rId17"/>
    <p:sldId id="325" r:id="rId18"/>
    <p:sldId id="326" r:id="rId19"/>
    <p:sldId id="327" r:id="rId20"/>
    <p:sldId id="343" r:id="rId21"/>
    <p:sldId id="328" r:id="rId22"/>
    <p:sldId id="329" r:id="rId23"/>
    <p:sldId id="330" r:id="rId24"/>
    <p:sldId id="331" r:id="rId25"/>
    <p:sldId id="332" r:id="rId26"/>
    <p:sldId id="333" r:id="rId27"/>
    <p:sldId id="334" r:id="rId28"/>
    <p:sldId id="338" r:id="rId29"/>
    <p:sldId id="339" r:id="rId30"/>
    <p:sldId id="344" r:id="rId31"/>
    <p:sldId id="345" r:id="rId32"/>
    <p:sldId id="346" r:id="rId33"/>
    <p:sldId id="347" r:id="rId34"/>
    <p:sldId id="355" r:id="rId35"/>
    <p:sldId id="340" r:id="rId36"/>
    <p:sldId id="357" r:id="rId37"/>
    <p:sldId id="358" r:id="rId38"/>
    <p:sldId id="341" r:id="rId39"/>
    <p:sldId id="349" r:id="rId40"/>
    <p:sldId id="353" r:id="rId41"/>
    <p:sldId id="356" r:id="rId42"/>
    <p:sldId id="354" r:id="rId43"/>
    <p:sldId id="285" r:id="rId44"/>
    <p:sldId id="266" r:id="rId45"/>
    <p:sldId id="286" r:id="rId46"/>
    <p:sldId id="287" r:id="rId47"/>
    <p:sldId id="288" r:id="rId48"/>
    <p:sldId id="305" r:id="rId49"/>
    <p:sldId id="306" r:id="rId50"/>
    <p:sldId id="289" r:id="rId51"/>
    <p:sldId id="297" r:id="rId52"/>
    <p:sldId id="309" r:id="rId53"/>
    <p:sldId id="360" r:id="rId54"/>
    <p:sldId id="300" r:id="rId55"/>
    <p:sldId id="310" r:id="rId56"/>
    <p:sldId id="301" r:id="rId57"/>
    <p:sldId id="302" r:id="rId58"/>
    <p:sldId id="290" r:id="rId59"/>
    <p:sldId id="291" r:id="rId60"/>
    <p:sldId id="292" r:id="rId61"/>
    <p:sldId id="293" r:id="rId62"/>
    <p:sldId id="294" r:id="rId63"/>
    <p:sldId id="295" r:id="rId64"/>
    <p:sldId id="303" r:id="rId65"/>
    <p:sldId id="364" r:id="rId66"/>
    <p:sldId id="335" r:id="rId67"/>
    <p:sldId id="362" r:id="rId68"/>
    <p:sldId id="361" r:id="rId69"/>
    <p:sldId id="304" r:id="rId70"/>
    <p:sldId id="337" r:id="rId71"/>
    <p:sldId id="312" r:id="rId72"/>
    <p:sldId id="313" r:id="rId73"/>
    <p:sldId id="314" r:id="rId74"/>
    <p:sldId id="315" r:id="rId75"/>
    <p:sldId id="316" r:id="rId76"/>
    <p:sldId id="317" r:id="rId77"/>
    <p:sldId id="318" r:id="rId78"/>
    <p:sldId id="321" r:id="rId79"/>
    <p:sldId id="319" r:id="rId80"/>
    <p:sldId id="320" r:id="rId81"/>
    <p:sldId id="322" r:id="rId82"/>
  </p:sldIdLst>
  <p:sldSz cx="9906000" cy="6858000" type="A4"/>
  <p:notesSz cx="6858000" cy="1352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shley Mayo" initials="AM [2]" lastIdx="22" clrIdx="6">
    <p:extLst>
      <p:ext uri="{19B8F6BF-5375-455C-9EA6-DF929625EA0E}">
        <p15:presenceInfo xmlns:p15="http://schemas.microsoft.com/office/powerpoint/2012/main" userId="S::AMayo@fhi360.org::7b0347e3-e893-48f6-af4a-3fd1d59def47" providerId="AD"/>
      </p:ext>
    </p:extLst>
  </p:cmAuthor>
  <p:cmAuthor id="1" name="Ashley Mayo" initials="AM" lastIdx="39" clrIdx="0">
    <p:extLst>
      <p:ext uri="{19B8F6BF-5375-455C-9EA6-DF929625EA0E}">
        <p15:presenceInfo xmlns:p15="http://schemas.microsoft.com/office/powerpoint/2012/main" userId="S-1-5-21-3003367119-45151493-406046460-41099" providerId="AD"/>
      </p:ext>
    </p:extLst>
  </p:cmAuthor>
  <p:cmAuthor id="8" name="Tara McClure" initials="TM [2]" lastIdx="19" clrIdx="7">
    <p:extLst>
      <p:ext uri="{19B8F6BF-5375-455C-9EA6-DF929625EA0E}">
        <p15:presenceInfo xmlns:p15="http://schemas.microsoft.com/office/powerpoint/2012/main" userId="S::TMcClure@fhi360.org::e5439c73-25d8-48a5-8dcb-87907cf33aad" providerId="AD"/>
      </p:ext>
    </p:extLst>
  </p:cmAuthor>
  <p:cmAuthor id="2" name="Tara McClure" initials="TM" lastIdx="2" clrIdx="1">
    <p:extLst>
      <p:ext uri="{19B8F6BF-5375-455C-9EA6-DF929625EA0E}">
        <p15:presenceInfo xmlns:p15="http://schemas.microsoft.com/office/powerpoint/2012/main" userId="S-1-5-21-3003367119-45151493-406046460-41407" providerId="AD"/>
      </p:ext>
    </p:extLst>
  </p:cmAuthor>
  <p:cmAuthor id="3" name="Rachel Scheckter" initials="RS" lastIdx="36" clrIdx="2">
    <p:extLst>
      <p:ext uri="{19B8F6BF-5375-455C-9EA6-DF929625EA0E}">
        <p15:presenceInfo xmlns:p15="http://schemas.microsoft.com/office/powerpoint/2012/main" userId="Rachel Scheckter" providerId="None"/>
      </p:ext>
    </p:extLst>
  </p:cmAuthor>
  <p:cmAuthor id="4" name="Nicole Macagna" initials="NM" lastIdx="12" clrIdx="3">
    <p:extLst>
      <p:ext uri="{19B8F6BF-5375-455C-9EA6-DF929625EA0E}">
        <p15:presenceInfo xmlns:p15="http://schemas.microsoft.com/office/powerpoint/2012/main" userId="S-1-5-21-3003367119-45151493-406046460-47741" providerId="AD"/>
      </p:ext>
    </p:extLst>
  </p:cmAuthor>
  <p:cmAuthor id="5" name="Jontraye Davis" initials="JD" lastIdx="13" clrIdx="4">
    <p:extLst>
      <p:ext uri="{19B8F6BF-5375-455C-9EA6-DF929625EA0E}">
        <p15:presenceInfo xmlns:p15="http://schemas.microsoft.com/office/powerpoint/2012/main" userId="S::jodavis@fhi360.org::ac353e0e-98a4-4b31-9d1d-f32549252ba0" providerId="AD"/>
      </p:ext>
    </p:extLst>
  </p:cmAuthor>
  <p:cmAuthor id="6" name="Cheryl Blanchette" initials="CB" lastIdx="1" clrIdx="5">
    <p:extLst>
      <p:ext uri="{19B8F6BF-5375-455C-9EA6-DF929625EA0E}">
        <p15:presenceInfo xmlns:p15="http://schemas.microsoft.com/office/powerpoint/2012/main" userId="S::ccokley@fhi360.org::259d1646-4de6-40a8-aaf8-7a31d3a58f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59128-A4DF-4338-901F-D1CACD6B5B13}" v="3" dt="2021-08-27T17:16:16.909"/>
  </p1510:revLst>
</p1510:revInfo>
</file>

<file path=ppt/tableStyles.xml><?xml version="1.0" encoding="utf-8"?>
<a:tblStyleLst xmlns:a="http://schemas.openxmlformats.org/drawingml/2006/main" def="{CC75880F-77A5-46B7-B46D-DB4FA997778F}">
  <a:tblStyle styleId="{CC75880F-77A5-46B7-B46D-DB4FA997778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18" autoAdjust="0"/>
  </p:normalViewPr>
  <p:slideViewPr>
    <p:cSldViewPr snapToGrid="0">
      <p:cViewPr varScale="1">
        <p:scale>
          <a:sx n="76" d="100"/>
          <a:sy n="76" d="100"/>
        </p:scale>
        <p:origin x="14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McClure" userId="e5439c73-25d8-48a5-8dcb-87907cf33aad" providerId="ADAL" clId="{51AEA2B9-025F-4D50-A033-D65F13C84267}"/>
    <pc:docChg chg="undo redo custSel modSld">
      <pc:chgData name="Tara McClure" userId="e5439c73-25d8-48a5-8dcb-87907cf33aad" providerId="ADAL" clId="{51AEA2B9-025F-4D50-A033-D65F13C84267}" dt="2021-08-27T17:39:25.860" v="609" actId="13926"/>
      <pc:docMkLst>
        <pc:docMk/>
      </pc:docMkLst>
      <pc:sldChg chg="modSp mod">
        <pc:chgData name="Tara McClure" userId="e5439c73-25d8-48a5-8dcb-87907cf33aad" providerId="ADAL" clId="{51AEA2B9-025F-4D50-A033-D65F13C84267}" dt="2021-08-24T16:58:30.817" v="11" actId="13926"/>
        <pc:sldMkLst>
          <pc:docMk/>
          <pc:sldMk cId="0" sldId="256"/>
        </pc:sldMkLst>
        <pc:spChg chg="mod">
          <ac:chgData name="Tara McClure" userId="e5439c73-25d8-48a5-8dcb-87907cf33aad" providerId="ADAL" clId="{51AEA2B9-025F-4D50-A033-D65F13C84267}" dt="2021-08-24T16:58:30.817" v="11" actId="13926"/>
          <ac:spMkLst>
            <pc:docMk/>
            <pc:sldMk cId="0" sldId="256"/>
            <ac:spMk id="2" creationId="{CE9A738B-EB39-4E7B-9B6E-0FCEEFC7262D}"/>
          </ac:spMkLst>
        </pc:spChg>
      </pc:sldChg>
      <pc:sldChg chg="addSp delSp modSp mod delAnim modAnim addCm modNotesTx">
        <pc:chgData name="Tara McClure" userId="e5439c73-25d8-48a5-8dcb-87907cf33aad" providerId="ADAL" clId="{51AEA2B9-025F-4D50-A033-D65F13C84267}" dt="2021-08-24T19:01:49.993" v="537" actId="20577"/>
        <pc:sldMkLst>
          <pc:docMk/>
          <pc:sldMk cId="682892376" sldId="287"/>
        </pc:sldMkLst>
        <pc:spChg chg="mod">
          <ac:chgData name="Tara McClure" userId="e5439c73-25d8-48a5-8dcb-87907cf33aad" providerId="ADAL" clId="{51AEA2B9-025F-4D50-A033-D65F13C84267}" dt="2021-08-24T18:39:43.197" v="422" actId="1076"/>
          <ac:spMkLst>
            <pc:docMk/>
            <pc:sldMk cId="682892376" sldId="287"/>
            <ac:spMk id="4" creationId="{D09FE5E6-F262-489F-A816-02B31A2A6948}"/>
          </ac:spMkLst>
        </pc:spChg>
        <pc:spChg chg="del">
          <ac:chgData name="Tara McClure" userId="e5439c73-25d8-48a5-8dcb-87907cf33aad" providerId="ADAL" clId="{51AEA2B9-025F-4D50-A033-D65F13C84267}" dt="2021-08-24T18:39:51.676" v="423" actId="478"/>
          <ac:spMkLst>
            <pc:docMk/>
            <pc:sldMk cId="682892376" sldId="287"/>
            <ac:spMk id="16" creationId="{2D3C4ADA-9B10-477E-B354-7BFAADFF417B}"/>
          </ac:spMkLst>
        </pc:spChg>
        <pc:spChg chg="del">
          <ac:chgData name="Tara McClure" userId="e5439c73-25d8-48a5-8dcb-87907cf33aad" providerId="ADAL" clId="{51AEA2B9-025F-4D50-A033-D65F13C84267}" dt="2021-08-24T18:39:51.676" v="423" actId="478"/>
          <ac:spMkLst>
            <pc:docMk/>
            <pc:sldMk cId="682892376" sldId="287"/>
            <ac:spMk id="35" creationId="{F76E632B-177D-4AA5-9438-A1BABC5AB7D9}"/>
          </ac:spMkLst>
        </pc:spChg>
        <pc:spChg chg="del">
          <ac:chgData name="Tara McClure" userId="e5439c73-25d8-48a5-8dcb-87907cf33aad" providerId="ADAL" clId="{51AEA2B9-025F-4D50-A033-D65F13C84267}" dt="2021-08-24T18:39:51.676" v="423" actId="478"/>
          <ac:spMkLst>
            <pc:docMk/>
            <pc:sldMk cId="682892376" sldId="287"/>
            <ac:spMk id="39" creationId="{12968386-EC79-4E18-9FF0-73A534DB0DCD}"/>
          </ac:spMkLst>
        </pc:spChg>
        <pc:spChg chg="del">
          <ac:chgData name="Tara McClure" userId="e5439c73-25d8-48a5-8dcb-87907cf33aad" providerId="ADAL" clId="{51AEA2B9-025F-4D50-A033-D65F13C84267}" dt="2021-08-24T18:39:51.676" v="423" actId="478"/>
          <ac:spMkLst>
            <pc:docMk/>
            <pc:sldMk cId="682892376" sldId="287"/>
            <ac:spMk id="41" creationId="{FBA02DA5-0FA7-432C-87ED-7EFCAFD7B786}"/>
          </ac:spMkLst>
        </pc:spChg>
        <pc:spChg chg="mod">
          <ac:chgData name="Tara McClure" userId="e5439c73-25d8-48a5-8dcb-87907cf33aad" providerId="ADAL" clId="{51AEA2B9-025F-4D50-A033-D65F13C84267}" dt="2021-08-24T18:39:54.091" v="424"/>
          <ac:spMkLst>
            <pc:docMk/>
            <pc:sldMk cId="682892376" sldId="287"/>
            <ac:spMk id="44" creationId="{0C908CB5-32E3-4AD6-91D1-C3E3820BF4DA}"/>
          </ac:spMkLst>
        </pc:spChg>
        <pc:spChg chg="mod">
          <ac:chgData name="Tara McClure" userId="e5439c73-25d8-48a5-8dcb-87907cf33aad" providerId="ADAL" clId="{51AEA2B9-025F-4D50-A033-D65F13C84267}" dt="2021-08-24T18:40:19.140" v="429" actId="14100"/>
          <ac:spMkLst>
            <pc:docMk/>
            <pc:sldMk cId="682892376" sldId="287"/>
            <ac:spMk id="45" creationId="{A2BEBC4A-DFEF-4DD3-A112-FD007C1492F0}"/>
          </ac:spMkLst>
        </pc:spChg>
        <pc:spChg chg="mod">
          <ac:chgData name="Tara McClure" userId="e5439c73-25d8-48a5-8dcb-87907cf33aad" providerId="ADAL" clId="{51AEA2B9-025F-4D50-A033-D65F13C84267}" dt="2021-08-24T18:39:54.091" v="424"/>
          <ac:spMkLst>
            <pc:docMk/>
            <pc:sldMk cId="682892376" sldId="287"/>
            <ac:spMk id="47" creationId="{C9645B96-7F44-42AC-BBA3-BBD092F28E29}"/>
          </ac:spMkLst>
        </pc:spChg>
        <pc:spChg chg="add mod">
          <ac:chgData name="Tara McClure" userId="e5439c73-25d8-48a5-8dcb-87907cf33aad" providerId="ADAL" clId="{51AEA2B9-025F-4D50-A033-D65F13C84267}" dt="2021-08-24T18:40:05.568" v="427" actId="14100"/>
          <ac:spMkLst>
            <pc:docMk/>
            <pc:sldMk cId="682892376" sldId="287"/>
            <ac:spMk id="50" creationId="{B2794023-F727-4FB9-8F05-ED53469CA9AB}"/>
          </ac:spMkLst>
        </pc:spChg>
        <pc:spChg chg="add mod">
          <ac:chgData name="Tara McClure" userId="e5439c73-25d8-48a5-8dcb-87907cf33aad" providerId="ADAL" clId="{51AEA2B9-025F-4D50-A033-D65F13C84267}" dt="2021-08-24T18:39:57.640" v="425" actId="1076"/>
          <ac:spMkLst>
            <pc:docMk/>
            <pc:sldMk cId="682892376" sldId="287"/>
            <ac:spMk id="52" creationId="{F626D89B-516C-4AEA-BD9E-84F8AF074D3F}"/>
          </ac:spMkLst>
        </pc:spChg>
        <pc:spChg chg="add mod">
          <ac:chgData name="Tara McClure" userId="e5439c73-25d8-48a5-8dcb-87907cf33aad" providerId="ADAL" clId="{51AEA2B9-025F-4D50-A033-D65F13C84267}" dt="2021-08-24T18:40:05.568" v="427" actId="14100"/>
          <ac:spMkLst>
            <pc:docMk/>
            <pc:sldMk cId="682892376" sldId="287"/>
            <ac:spMk id="55" creationId="{4B3E880C-A2A9-44B1-B6E5-DFF572B18AA0}"/>
          </ac:spMkLst>
        </pc:spChg>
        <pc:spChg chg="add mod">
          <ac:chgData name="Tara McClure" userId="e5439c73-25d8-48a5-8dcb-87907cf33aad" providerId="ADAL" clId="{51AEA2B9-025F-4D50-A033-D65F13C84267}" dt="2021-08-24T18:39:57.640" v="425" actId="1076"/>
          <ac:spMkLst>
            <pc:docMk/>
            <pc:sldMk cId="682892376" sldId="287"/>
            <ac:spMk id="57" creationId="{412F99FF-DAF8-4F3A-AE24-80EFAE4C8E7C}"/>
          </ac:spMkLst>
        </pc:spChg>
        <pc:spChg chg="mod">
          <ac:chgData name="Tara McClure" userId="e5439c73-25d8-48a5-8dcb-87907cf33aad" providerId="ADAL" clId="{51AEA2B9-025F-4D50-A033-D65F13C84267}" dt="2021-08-24T18:39:54.091" v="424"/>
          <ac:spMkLst>
            <pc:docMk/>
            <pc:sldMk cId="682892376" sldId="287"/>
            <ac:spMk id="61" creationId="{A4014AA4-76CA-4830-A572-E6395BB780F9}"/>
          </ac:spMkLst>
        </pc:spChg>
        <pc:spChg chg="mod">
          <ac:chgData name="Tara McClure" userId="e5439c73-25d8-48a5-8dcb-87907cf33aad" providerId="ADAL" clId="{51AEA2B9-025F-4D50-A033-D65F13C84267}" dt="2021-08-24T18:39:54.091" v="424"/>
          <ac:spMkLst>
            <pc:docMk/>
            <pc:sldMk cId="682892376" sldId="287"/>
            <ac:spMk id="62" creationId="{A496D92A-FDA8-4693-84F5-14651EDA6DBB}"/>
          </ac:spMkLst>
        </pc:spChg>
        <pc:spChg chg="mod">
          <ac:chgData name="Tara McClure" userId="e5439c73-25d8-48a5-8dcb-87907cf33aad" providerId="ADAL" clId="{51AEA2B9-025F-4D50-A033-D65F13C84267}" dt="2021-08-24T18:39:54.091" v="424"/>
          <ac:spMkLst>
            <pc:docMk/>
            <pc:sldMk cId="682892376" sldId="287"/>
            <ac:spMk id="64" creationId="{77BE7DCE-6CA5-4B4B-9D94-2C9AB8E7A87A}"/>
          </ac:spMkLst>
        </pc:spChg>
        <pc:spChg chg="mod">
          <ac:chgData name="Tara McClure" userId="e5439c73-25d8-48a5-8dcb-87907cf33aad" providerId="ADAL" clId="{51AEA2B9-025F-4D50-A033-D65F13C84267}" dt="2021-08-24T18:39:54.091" v="424"/>
          <ac:spMkLst>
            <pc:docMk/>
            <pc:sldMk cId="682892376" sldId="287"/>
            <ac:spMk id="67" creationId="{53E09C1D-DAC7-43CE-A2F7-7DBD9FA6B950}"/>
          </ac:spMkLst>
        </pc:spChg>
        <pc:spChg chg="mod">
          <ac:chgData name="Tara McClure" userId="e5439c73-25d8-48a5-8dcb-87907cf33aad" providerId="ADAL" clId="{51AEA2B9-025F-4D50-A033-D65F13C84267}" dt="2021-08-24T18:39:54.091" v="424"/>
          <ac:spMkLst>
            <pc:docMk/>
            <pc:sldMk cId="682892376" sldId="287"/>
            <ac:spMk id="68" creationId="{0B41384E-0255-4032-BA45-9733E26839F4}"/>
          </ac:spMkLst>
        </pc:spChg>
        <pc:spChg chg="mod">
          <ac:chgData name="Tara McClure" userId="e5439c73-25d8-48a5-8dcb-87907cf33aad" providerId="ADAL" clId="{51AEA2B9-025F-4D50-A033-D65F13C84267}" dt="2021-08-24T18:39:54.091" v="424"/>
          <ac:spMkLst>
            <pc:docMk/>
            <pc:sldMk cId="682892376" sldId="287"/>
            <ac:spMk id="69" creationId="{2CAFAB6B-A646-4C7E-92F7-D6666FDC33DE}"/>
          </ac:spMkLst>
        </pc:spChg>
        <pc:spChg chg="add mod">
          <ac:chgData name="Tara McClure" userId="e5439c73-25d8-48a5-8dcb-87907cf33aad" providerId="ADAL" clId="{51AEA2B9-025F-4D50-A033-D65F13C84267}" dt="2021-08-24T18:40:32.481" v="431" actId="2085"/>
          <ac:spMkLst>
            <pc:docMk/>
            <pc:sldMk cId="682892376" sldId="287"/>
            <ac:spMk id="70" creationId="{F00536EA-438B-465B-B788-3D49E7C49C47}"/>
          </ac:spMkLst>
        </pc:spChg>
        <pc:spChg chg="add del mod">
          <ac:chgData name="Tara McClure" userId="e5439c73-25d8-48a5-8dcb-87907cf33aad" providerId="ADAL" clId="{51AEA2B9-025F-4D50-A033-D65F13C84267}" dt="2021-08-24T18:40:06.962" v="428" actId="478"/>
          <ac:spMkLst>
            <pc:docMk/>
            <pc:sldMk cId="682892376" sldId="287"/>
            <ac:spMk id="71" creationId="{A1D2E223-0859-492B-991D-6D772733FA25}"/>
          </ac:spMkLst>
        </pc:spChg>
        <pc:grpChg chg="del">
          <ac:chgData name="Tara McClure" userId="e5439c73-25d8-48a5-8dcb-87907cf33aad" providerId="ADAL" clId="{51AEA2B9-025F-4D50-A033-D65F13C84267}" dt="2021-08-24T18:39:51.676" v="423" actId="478"/>
          <ac:grpSpMkLst>
            <pc:docMk/>
            <pc:sldMk cId="682892376" sldId="287"/>
            <ac:grpSpMk id="9" creationId="{A96DDB03-21CC-43BA-A122-0894773052F6}"/>
          </ac:grpSpMkLst>
        </pc:grpChg>
        <pc:grpChg chg="del">
          <ac:chgData name="Tara McClure" userId="e5439c73-25d8-48a5-8dcb-87907cf33aad" providerId="ADAL" clId="{51AEA2B9-025F-4D50-A033-D65F13C84267}" dt="2021-08-24T18:39:51.676" v="423" actId="478"/>
          <ac:grpSpMkLst>
            <pc:docMk/>
            <pc:sldMk cId="682892376" sldId="287"/>
            <ac:grpSpMk id="20" creationId="{98293079-D5B9-47C7-A572-C6D22584C1F6}"/>
          </ac:grpSpMkLst>
        </pc:grpChg>
        <pc:grpChg chg="del">
          <ac:chgData name="Tara McClure" userId="e5439c73-25d8-48a5-8dcb-87907cf33aad" providerId="ADAL" clId="{51AEA2B9-025F-4D50-A033-D65F13C84267}" dt="2021-08-24T18:39:51.676" v="423" actId="478"/>
          <ac:grpSpMkLst>
            <pc:docMk/>
            <pc:sldMk cId="682892376" sldId="287"/>
            <ac:grpSpMk id="25" creationId="{8A60720C-690B-49F6-A0D7-44F6B9F4B66E}"/>
          </ac:grpSpMkLst>
        </pc:grpChg>
        <pc:grpChg chg="del">
          <ac:chgData name="Tara McClure" userId="e5439c73-25d8-48a5-8dcb-87907cf33aad" providerId="ADAL" clId="{51AEA2B9-025F-4D50-A033-D65F13C84267}" dt="2021-08-24T18:39:51.676" v="423" actId="478"/>
          <ac:grpSpMkLst>
            <pc:docMk/>
            <pc:sldMk cId="682892376" sldId="287"/>
            <ac:grpSpMk id="30" creationId="{C028E3FE-002E-4C97-982F-47256D0363BD}"/>
          </ac:grpSpMkLst>
        </pc:grpChg>
        <pc:grpChg chg="add mod">
          <ac:chgData name="Tara McClure" userId="e5439c73-25d8-48a5-8dcb-87907cf33aad" providerId="ADAL" clId="{51AEA2B9-025F-4D50-A033-D65F13C84267}" dt="2021-08-24T18:39:57.640" v="425" actId="1076"/>
          <ac:grpSpMkLst>
            <pc:docMk/>
            <pc:sldMk cId="682892376" sldId="287"/>
            <ac:grpSpMk id="43" creationId="{7C628F4F-136A-458D-B078-077F3F866F6C}"/>
          </ac:grpSpMkLst>
        </pc:grpChg>
        <pc:grpChg chg="add mod">
          <ac:chgData name="Tara McClure" userId="e5439c73-25d8-48a5-8dcb-87907cf33aad" providerId="ADAL" clId="{51AEA2B9-025F-4D50-A033-D65F13C84267}" dt="2021-08-24T18:39:57.640" v="425" actId="1076"/>
          <ac:grpSpMkLst>
            <pc:docMk/>
            <pc:sldMk cId="682892376" sldId="287"/>
            <ac:grpSpMk id="60" creationId="{778CE646-34E0-470D-85A0-D5823CD4DA7A}"/>
          </ac:grpSpMkLst>
        </pc:grpChg>
        <pc:grpChg chg="add mod">
          <ac:chgData name="Tara McClure" userId="e5439c73-25d8-48a5-8dcb-87907cf33aad" providerId="ADAL" clId="{51AEA2B9-025F-4D50-A033-D65F13C84267}" dt="2021-08-24T18:39:57.640" v="425" actId="1076"/>
          <ac:grpSpMkLst>
            <pc:docMk/>
            <pc:sldMk cId="682892376" sldId="287"/>
            <ac:grpSpMk id="65" creationId="{1FA5C29C-6DA2-4D38-89FA-CC0293F9770C}"/>
          </ac:grpSpMkLst>
        </pc:grpChg>
        <pc:picChg chg="del">
          <ac:chgData name="Tara McClure" userId="e5439c73-25d8-48a5-8dcb-87907cf33aad" providerId="ADAL" clId="{51AEA2B9-025F-4D50-A033-D65F13C84267}" dt="2021-08-24T18:39:51.676" v="423" actId="478"/>
          <ac:picMkLst>
            <pc:docMk/>
            <pc:sldMk cId="682892376" sldId="287"/>
            <ac:picMk id="14" creationId="{91B02970-92F9-4E2F-BACC-3903AA84CB42}"/>
          </ac:picMkLst>
        </pc:picChg>
        <pc:picChg chg="del">
          <ac:chgData name="Tara McClure" userId="e5439c73-25d8-48a5-8dcb-87907cf33aad" providerId="ADAL" clId="{51AEA2B9-025F-4D50-A033-D65F13C84267}" dt="2021-08-24T18:39:51.676" v="423" actId="478"/>
          <ac:picMkLst>
            <pc:docMk/>
            <pc:sldMk cId="682892376" sldId="287"/>
            <ac:picMk id="17" creationId="{456D1421-E586-4101-9726-65A01B1BB499}"/>
          </ac:picMkLst>
        </pc:picChg>
        <pc:picChg chg="del">
          <ac:chgData name="Tara McClure" userId="e5439c73-25d8-48a5-8dcb-87907cf33aad" providerId="ADAL" clId="{51AEA2B9-025F-4D50-A033-D65F13C84267}" dt="2021-08-24T18:39:51.676" v="423" actId="478"/>
          <ac:picMkLst>
            <pc:docMk/>
            <pc:sldMk cId="682892376" sldId="287"/>
            <ac:picMk id="18" creationId="{C1AE8207-C206-459B-998B-AC746755A9BF}"/>
          </ac:picMkLst>
        </pc:picChg>
        <pc:picChg chg="del">
          <ac:chgData name="Tara McClure" userId="e5439c73-25d8-48a5-8dcb-87907cf33aad" providerId="ADAL" clId="{51AEA2B9-025F-4D50-A033-D65F13C84267}" dt="2021-08-24T18:39:51.676" v="423" actId="478"/>
          <ac:picMkLst>
            <pc:docMk/>
            <pc:sldMk cId="682892376" sldId="287"/>
            <ac:picMk id="19" creationId="{8415CF34-93BD-400C-82E6-72E3BA780EEA}"/>
          </ac:picMkLst>
        </pc:picChg>
        <pc:picChg chg="mod">
          <ac:chgData name="Tara McClure" userId="e5439c73-25d8-48a5-8dcb-87907cf33aad" providerId="ADAL" clId="{51AEA2B9-025F-4D50-A033-D65F13C84267}" dt="2021-08-24T18:39:54.091" v="424"/>
          <ac:picMkLst>
            <pc:docMk/>
            <pc:sldMk cId="682892376" sldId="287"/>
            <ac:picMk id="46" creationId="{8D85D185-077E-46DE-820C-965D68DEBD9A}"/>
          </ac:picMkLst>
        </pc:picChg>
        <pc:picChg chg="add mod">
          <ac:chgData name="Tara McClure" userId="e5439c73-25d8-48a5-8dcb-87907cf33aad" providerId="ADAL" clId="{51AEA2B9-025F-4D50-A033-D65F13C84267}" dt="2021-08-24T18:39:57.640" v="425" actId="1076"/>
          <ac:picMkLst>
            <pc:docMk/>
            <pc:sldMk cId="682892376" sldId="287"/>
            <ac:picMk id="48" creationId="{E4DD0C8C-B9E2-4C04-B049-253F6DA020BF}"/>
          </ac:picMkLst>
        </pc:picChg>
        <pc:picChg chg="add mod">
          <ac:chgData name="Tara McClure" userId="e5439c73-25d8-48a5-8dcb-87907cf33aad" providerId="ADAL" clId="{51AEA2B9-025F-4D50-A033-D65F13C84267}" dt="2021-08-24T18:39:57.640" v="425" actId="1076"/>
          <ac:picMkLst>
            <pc:docMk/>
            <pc:sldMk cId="682892376" sldId="287"/>
            <ac:picMk id="51" creationId="{EA189613-444D-4A8D-9CBC-BD7CB265F7CC}"/>
          </ac:picMkLst>
        </pc:picChg>
        <pc:picChg chg="add mod">
          <ac:chgData name="Tara McClure" userId="e5439c73-25d8-48a5-8dcb-87907cf33aad" providerId="ADAL" clId="{51AEA2B9-025F-4D50-A033-D65F13C84267}" dt="2021-08-24T18:39:57.640" v="425" actId="1076"/>
          <ac:picMkLst>
            <pc:docMk/>
            <pc:sldMk cId="682892376" sldId="287"/>
            <ac:picMk id="53" creationId="{D3817870-6536-4585-A6C1-1BF0134D969A}"/>
          </ac:picMkLst>
        </pc:picChg>
        <pc:picChg chg="add mod">
          <ac:chgData name="Tara McClure" userId="e5439c73-25d8-48a5-8dcb-87907cf33aad" providerId="ADAL" clId="{51AEA2B9-025F-4D50-A033-D65F13C84267}" dt="2021-08-24T18:39:57.640" v="425" actId="1076"/>
          <ac:picMkLst>
            <pc:docMk/>
            <pc:sldMk cId="682892376" sldId="287"/>
            <ac:picMk id="56" creationId="{7985282A-6AE6-4A32-888E-CC816616A52B}"/>
          </ac:picMkLst>
        </pc:picChg>
        <pc:picChg chg="add mod">
          <ac:chgData name="Tara McClure" userId="e5439c73-25d8-48a5-8dcb-87907cf33aad" providerId="ADAL" clId="{51AEA2B9-025F-4D50-A033-D65F13C84267}" dt="2021-08-24T18:39:57.640" v="425" actId="1076"/>
          <ac:picMkLst>
            <pc:docMk/>
            <pc:sldMk cId="682892376" sldId="287"/>
            <ac:picMk id="58" creationId="{D55D6C77-4426-4DA6-89C8-17E84F007EBD}"/>
          </ac:picMkLst>
        </pc:picChg>
        <pc:picChg chg="mod">
          <ac:chgData name="Tara McClure" userId="e5439c73-25d8-48a5-8dcb-87907cf33aad" providerId="ADAL" clId="{51AEA2B9-025F-4D50-A033-D65F13C84267}" dt="2021-08-24T18:39:54.091" v="424"/>
          <ac:picMkLst>
            <pc:docMk/>
            <pc:sldMk cId="682892376" sldId="287"/>
            <ac:picMk id="63" creationId="{29339712-D57A-416E-9188-6A5B05861674}"/>
          </ac:picMkLst>
        </pc:picChg>
        <pc:picChg chg="mod">
          <ac:chgData name="Tara McClure" userId="e5439c73-25d8-48a5-8dcb-87907cf33aad" providerId="ADAL" clId="{51AEA2B9-025F-4D50-A033-D65F13C84267}" dt="2021-08-24T18:39:54.091" v="424"/>
          <ac:picMkLst>
            <pc:docMk/>
            <pc:sldMk cId="682892376" sldId="287"/>
            <ac:picMk id="66" creationId="{26741335-660C-4CB2-A9C7-3450DDFA2692}"/>
          </ac:picMkLst>
        </pc:picChg>
        <pc:cxnChg chg="del">
          <ac:chgData name="Tara McClure" userId="e5439c73-25d8-48a5-8dcb-87907cf33aad" providerId="ADAL" clId="{51AEA2B9-025F-4D50-A033-D65F13C84267}" dt="2021-08-24T18:39:51.676" v="423" actId="478"/>
          <ac:cxnSpMkLst>
            <pc:docMk/>
            <pc:sldMk cId="682892376" sldId="287"/>
            <ac:cxnSpMk id="15" creationId="{948B4410-F5E7-4ED0-8670-03194F3E5771}"/>
          </ac:cxnSpMkLst>
        </pc:cxnChg>
        <pc:cxnChg chg="del">
          <ac:chgData name="Tara McClure" userId="e5439c73-25d8-48a5-8dcb-87907cf33aad" providerId="ADAL" clId="{51AEA2B9-025F-4D50-A033-D65F13C84267}" dt="2021-08-24T18:39:51.676" v="423" actId="478"/>
          <ac:cxnSpMkLst>
            <pc:docMk/>
            <pc:sldMk cId="682892376" sldId="287"/>
            <ac:cxnSpMk id="38" creationId="{9955465B-2777-432D-BC35-4ED64672B465}"/>
          </ac:cxnSpMkLst>
        </pc:cxnChg>
        <pc:cxnChg chg="del">
          <ac:chgData name="Tara McClure" userId="e5439c73-25d8-48a5-8dcb-87907cf33aad" providerId="ADAL" clId="{51AEA2B9-025F-4D50-A033-D65F13C84267}" dt="2021-08-24T18:39:51.676" v="423" actId="478"/>
          <ac:cxnSpMkLst>
            <pc:docMk/>
            <pc:sldMk cId="682892376" sldId="287"/>
            <ac:cxnSpMk id="40" creationId="{3EE8E697-6A98-438B-A8AC-2DB725D10929}"/>
          </ac:cxnSpMkLst>
        </pc:cxnChg>
        <pc:cxnChg chg="del">
          <ac:chgData name="Tara McClure" userId="e5439c73-25d8-48a5-8dcb-87907cf33aad" providerId="ADAL" clId="{51AEA2B9-025F-4D50-A033-D65F13C84267}" dt="2021-08-24T18:39:51.676" v="423" actId="478"/>
          <ac:cxnSpMkLst>
            <pc:docMk/>
            <pc:sldMk cId="682892376" sldId="287"/>
            <ac:cxnSpMk id="42" creationId="{B08D5A57-66AE-4BF7-A7F5-82C1C90B8B70}"/>
          </ac:cxnSpMkLst>
        </pc:cxnChg>
        <pc:cxnChg chg="add mod">
          <ac:chgData name="Tara McClure" userId="e5439c73-25d8-48a5-8dcb-87907cf33aad" providerId="ADAL" clId="{51AEA2B9-025F-4D50-A033-D65F13C84267}" dt="2021-08-24T18:39:57.640" v="425" actId="1076"/>
          <ac:cxnSpMkLst>
            <pc:docMk/>
            <pc:sldMk cId="682892376" sldId="287"/>
            <ac:cxnSpMk id="49" creationId="{E2F53D31-8B43-4625-A052-47AF22990B50}"/>
          </ac:cxnSpMkLst>
        </pc:cxnChg>
        <pc:cxnChg chg="add mod">
          <ac:chgData name="Tara McClure" userId="e5439c73-25d8-48a5-8dcb-87907cf33aad" providerId="ADAL" clId="{51AEA2B9-025F-4D50-A033-D65F13C84267}" dt="2021-08-24T18:39:57.640" v="425" actId="1076"/>
          <ac:cxnSpMkLst>
            <pc:docMk/>
            <pc:sldMk cId="682892376" sldId="287"/>
            <ac:cxnSpMk id="54" creationId="{F5D92C2A-B698-4236-BF10-E7C6F6E7E550}"/>
          </ac:cxnSpMkLst>
        </pc:cxnChg>
        <pc:cxnChg chg="add mod">
          <ac:chgData name="Tara McClure" userId="e5439c73-25d8-48a5-8dcb-87907cf33aad" providerId="ADAL" clId="{51AEA2B9-025F-4D50-A033-D65F13C84267}" dt="2021-08-24T18:39:57.640" v="425" actId="1076"/>
          <ac:cxnSpMkLst>
            <pc:docMk/>
            <pc:sldMk cId="682892376" sldId="287"/>
            <ac:cxnSpMk id="59" creationId="{E16B749D-B87B-44DE-AFFC-BB7B03AB80A5}"/>
          </ac:cxnSpMkLst>
        </pc:cxnChg>
      </pc:sldChg>
      <pc:sldChg chg="addSp delSp modSp mod addCm modNotesTx">
        <pc:chgData name="Tara McClure" userId="e5439c73-25d8-48a5-8dcb-87907cf33aad" providerId="ADAL" clId="{51AEA2B9-025F-4D50-A033-D65F13C84267}" dt="2021-08-27T17:39:25.860" v="609" actId="13926"/>
        <pc:sldMkLst>
          <pc:docMk/>
          <pc:sldMk cId="304084648" sldId="297"/>
        </pc:sldMkLst>
        <pc:spChg chg="mod">
          <ac:chgData name="Tara McClure" userId="e5439c73-25d8-48a5-8dcb-87907cf33aad" providerId="ADAL" clId="{51AEA2B9-025F-4D50-A033-D65F13C84267}" dt="2021-08-24T18:59:19.707" v="506" actId="1076"/>
          <ac:spMkLst>
            <pc:docMk/>
            <pc:sldMk cId="304084648" sldId="297"/>
            <ac:spMk id="5" creationId="{8EE0190C-D870-4660-8E20-8A57247C2DE8}"/>
          </ac:spMkLst>
        </pc:spChg>
        <pc:spChg chg="mod">
          <ac:chgData name="Tara McClure" userId="e5439c73-25d8-48a5-8dcb-87907cf33aad" providerId="ADAL" clId="{51AEA2B9-025F-4D50-A033-D65F13C84267}" dt="2021-08-24T18:59:19.707" v="506" actId="1076"/>
          <ac:spMkLst>
            <pc:docMk/>
            <pc:sldMk cId="304084648" sldId="297"/>
            <ac:spMk id="7" creationId="{352CEFAD-FECC-4E6F-8381-6D7A235FB18D}"/>
          </ac:spMkLst>
        </pc:spChg>
        <pc:spChg chg="mod">
          <ac:chgData name="Tara McClure" userId="e5439c73-25d8-48a5-8dcb-87907cf33aad" providerId="ADAL" clId="{51AEA2B9-025F-4D50-A033-D65F13C84267}" dt="2021-08-24T18:59:19.707" v="506" actId="1076"/>
          <ac:spMkLst>
            <pc:docMk/>
            <pc:sldMk cId="304084648" sldId="297"/>
            <ac:spMk id="10" creationId="{96B3759D-A3CD-4A1F-BCD2-519DE540B146}"/>
          </ac:spMkLst>
        </pc:spChg>
        <pc:spChg chg="add del">
          <ac:chgData name="Tara McClure" userId="e5439c73-25d8-48a5-8dcb-87907cf33aad" providerId="ADAL" clId="{51AEA2B9-025F-4D50-A033-D65F13C84267}" dt="2021-08-24T18:56:15.426" v="460" actId="478"/>
          <ac:spMkLst>
            <pc:docMk/>
            <pc:sldMk cId="304084648" sldId="297"/>
            <ac:spMk id="12" creationId="{C43138E8-8966-48FE-9C66-6356A145339C}"/>
          </ac:spMkLst>
        </pc:spChg>
        <pc:graphicFrameChg chg="mod modGraphic">
          <ac:chgData name="Tara McClure" userId="e5439c73-25d8-48a5-8dcb-87907cf33aad" providerId="ADAL" clId="{51AEA2B9-025F-4D50-A033-D65F13C84267}" dt="2021-08-24T18:59:22.672" v="507" actId="14100"/>
          <ac:graphicFrameMkLst>
            <pc:docMk/>
            <pc:sldMk cId="304084648" sldId="297"/>
            <ac:graphicFrameMk id="2" creationId="{EC46ED5B-0226-437D-A4EA-04BF31175D84}"/>
          </ac:graphicFrameMkLst>
        </pc:graphicFrameChg>
        <pc:graphicFrameChg chg="mod modGraphic">
          <ac:chgData name="Tara McClure" userId="e5439c73-25d8-48a5-8dcb-87907cf33aad" providerId="ADAL" clId="{51AEA2B9-025F-4D50-A033-D65F13C84267}" dt="2021-08-27T17:39:25.860" v="609" actId="13926"/>
          <ac:graphicFrameMkLst>
            <pc:docMk/>
            <pc:sldMk cId="304084648" sldId="297"/>
            <ac:graphicFrameMk id="180" creationId="{00000000-0000-0000-0000-000000000000}"/>
          </ac:graphicFrameMkLst>
        </pc:graphicFrameChg>
        <pc:picChg chg="mod">
          <ac:chgData name="Tara McClure" userId="e5439c73-25d8-48a5-8dcb-87907cf33aad" providerId="ADAL" clId="{51AEA2B9-025F-4D50-A033-D65F13C84267}" dt="2021-08-24T18:59:19.707" v="506" actId="1076"/>
          <ac:picMkLst>
            <pc:docMk/>
            <pc:sldMk cId="304084648" sldId="297"/>
            <ac:picMk id="6" creationId="{D26ED4B7-C3ED-417D-9DCC-AFA8B7EAEF2C}"/>
          </ac:picMkLst>
        </pc:picChg>
        <pc:picChg chg="mod">
          <ac:chgData name="Tara McClure" userId="e5439c73-25d8-48a5-8dcb-87907cf33aad" providerId="ADAL" clId="{51AEA2B9-025F-4D50-A033-D65F13C84267}" dt="2021-08-24T18:59:19.707" v="506" actId="1076"/>
          <ac:picMkLst>
            <pc:docMk/>
            <pc:sldMk cId="304084648" sldId="297"/>
            <ac:picMk id="8" creationId="{53F4E4E5-9767-418C-A150-B31923B4A40D}"/>
          </ac:picMkLst>
        </pc:picChg>
        <pc:picChg chg="mod">
          <ac:chgData name="Tara McClure" userId="e5439c73-25d8-48a5-8dcb-87907cf33aad" providerId="ADAL" clId="{51AEA2B9-025F-4D50-A033-D65F13C84267}" dt="2021-08-24T18:59:19.707" v="506" actId="1076"/>
          <ac:picMkLst>
            <pc:docMk/>
            <pc:sldMk cId="304084648" sldId="297"/>
            <ac:picMk id="9" creationId="{A87705C6-B431-483C-8393-8D276D704F75}"/>
          </ac:picMkLst>
        </pc:picChg>
        <pc:picChg chg="add del">
          <ac:chgData name="Tara McClure" userId="e5439c73-25d8-48a5-8dcb-87907cf33aad" providerId="ADAL" clId="{51AEA2B9-025F-4D50-A033-D65F13C84267}" dt="2021-08-24T18:56:16.291" v="461" actId="478"/>
          <ac:picMkLst>
            <pc:docMk/>
            <pc:sldMk cId="304084648" sldId="297"/>
            <ac:picMk id="11" creationId="{1FF72DA5-8D00-4F71-BFEA-A067E6111586}"/>
          </ac:picMkLst>
        </pc:picChg>
      </pc:sldChg>
      <pc:sldChg chg="modSp mod">
        <pc:chgData name="Tara McClure" userId="e5439c73-25d8-48a5-8dcb-87907cf33aad" providerId="ADAL" clId="{51AEA2B9-025F-4D50-A033-D65F13C84267}" dt="2021-08-26T16:27:54.365" v="604" actId="20577"/>
        <pc:sldMkLst>
          <pc:docMk/>
          <pc:sldMk cId="643574303" sldId="305"/>
        </pc:sldMkLst>
        <pc:spChg chg="mod">
          <ac:chgData name="Tara McClure" userId="e5439c73-25d8-48a5-8dcb-87907cf33aad" providerId="ADAL" clId="{51AEA2B9-025F-4D50-A033-D65F13C84267}" dt="2021-08-26T16:27:52.546" v="603" actId="20577"/>
          <ac:spMkLst>
            <pc:docMk/>
            <pc:sldMk cId="643574303" sldId="305"/>
            <ac:spMk id="43" creationId="{DCA9B815-B0CA-48C5-B150-259B761938E5}"/>
          </ac:spMkLst>
        </pc:spChg>
        <pc:spChg chg="mod">
          <ac:chgData name="Tara McClure" userId="e5439c73-25d8-48a5-8dcb-87907cf33aad" providerId="ADAL" clId="{51AEA2B9-025F-4D50-A033-D65F13C84267}" dt="2021-08-26T16:27:54.365" v="604" actId="20577"/>
          <ac:spMkLst>
            <pc:docMk/>
            <pc:sldMk cId="643574303" sldId="305"/>
            <ac:spMk id="44" creationId="{E1BA2947-967B-45EC-A489-E0D608B63BA3}"/>
          </ac:spMkLst>
        </pc:spChg>
      </pc:sldChg>
      <pc:sldChg chg="modSp mod addCm delCm modNotesTx">
        <pc:chgData name="Tara McClure" userId="e5439c73-25d8-48a5-8dcb-87907cf33aad" providerId="ADAL" clId="{51AEA2B9-025F-4D50-A033-D65F13C84267}" dt="2021-08-24T17:02:26.351" v="37" actId="114"/>
        <pc:sldMkLst>
          <pc:docMk/>
          <pc:sldMk cId="2950486736" sldId="325"/>
        </pc:sldMkLst>
        <pc:spChg chg="mod">
          <ac:chgData name="Tara McClure" userId="e5439c73-25d8-48a5-8dcb-87907cf33aad" providerId="ADAL" clId="{51AEA2B9-025F-4D50-A033-D65F13C84267}" dt="2021-08-24T17:00:41.990" v="19" actId="1076"/>
          <ac:spMkLst>
            <pc:docMk/>
            <pc:sldMk cId="2950486736" sldId="325"/>
            <ac:spMk id="149" creationId="{00000000-0000-0000-0000-000000000000}"/>
          </ac:spMkLst>
        </pc:spChg>
      </pc:sldChg>
      <pc:sldChg chg="addCm modCm modNotesTx">
        <pc:chgData name="Tara McClure" userId="e5439c73-25d8-48a5-8dcb-87907cf33aad" providerId="ADAL" clId="{51AEA2B9-025F-4D50-A033-D65F13C84267}" dt="2021-08-24T19:07:17.535" v="587"/>
        <pc:sldMkLst>
          <pc:docMk/>
          <pc:sldMk cId="3154091098" sldId="327"/>
        </pc:sldMkLst>
      </pc:sldChg>
      <pc:sldChg chg="addSp modSp mod addCm modCm modNotesTx">
        <pc:chgData name="Tara McClure" userId="e5439c73-25d8-48a5-8dcb-87907cf33aad" providerId="ADAL" clId="{51AEA2B9-025F-4D50-A033-D65F13C84267}" dt="2021-08-26T19:27:46.388" v="605" actId="1589"/>
        <pc:sldMkLst>
          <pc:docMk/>
          <pc:sldMk cId="1545633569" sldId="328"/>
        </pc:sldMkLst>
        <pc:spChg chg="add mod">
          <ac:chgData name="Tara McClure" userId="e5439c73-25d8-48a5-8dcb-87907cf33aad" providerId="ADAL" clId="{51AEA2B9-025F-4D50-A033-D65F13C84267}" dt="2021-08-24T17:10:50.557" v="99" actId="1076"/>
          <ac:spMkLst>
            <pc:docMk/>
            <pc:sldMk cId="1545633569" sldId="328"/>
            <ac:spMk id="2" creationId="{27C24ABF-059C-4E3A-A15C-9C262FD34F55}"/>
          </ac:spMkLst>
        </pc:spChg>
        <pc:spChg chg="mod">
          <ac:chgData name="Tara McClure" userId="e5439c73-25d8-48a5-8dcb-87907cf33aad" providerId="ADAL" clId="{51AEA2B9-025F-4D50-A033-D65F13C84267}" dt="2021-08-24T17:02:50.825" v="38" actId="1076"/>
          <ac:spMkLst>
            <pc:docMk/>
            <pc:sldMk cId="1545633569" sldId="328"/>
            <ac:spMk id="7" creationId="{A5496798-BA06-4FAD-988D-4946D8413C1F}"/>
          </ac:spMkLst>
        </pc:spChg>
        <pc:spChg chg="mod">
          <ac:chgData name="Tara McClure" userId="e5439c73-25d8-48a5-8dcb-87907cf33aad" providerId="ADAL" clId="{51AEA2B9-025F-4D50-A033-D65F13C84267}" dt="2021-08-24T17:10:17.433" v="91" actId="1076"/>
          <ac:spMkLst>
            <pc:docMk/>
            <pc:sldMk cId="1545633569" sldId="328"/>
            <ac:spMk id="9" creationId="{C456DE03-014B-49A9-8CF3-E8FD18C301CA}"/>
          </ac:spMkLst>
        </pc:spChg>
        <pc:spChg chg="mod">
          <ac:chgData name="Tara McClure" userId="e5439c73-25d8-48a5-8dcb-87907cf33aad" providerId="ADAL" clId="{51AEA2B9-025F-4D50-A033-D65F13C84267}" dt="2021-08-24T17:10:59.084" v="102" actId="1076"/>
          <ac:spMkLst>
            <pc:docMk/>
            <pc:sldMk cId="1545633569" sldId="328"/>
            <ac:spMk id="11" creationId="{D87F653B-D711-4A20-9E76-C4C57A0965DA}"/>
          </ac:spMkLst>
        </pc:spChg>
        <pc:spChg chg="mod">
          <ac:chgData name="Tara McClure" userId="e5439c73-25d8-48a5-8dcb-87907cf33aad" providerId="ADAL" clId="{51AEA2B9-025F-4D50-A033-D65F13C84267}" dt="2021-08-24T17:10:38.571" v="95" actId="1076"/>
          <ac:spMkLst>
            <pc:docMk/>
            <pc:sldMk cId="1545633569" sldId="328"/>
            <ac:spMk id="12" creationId="{A298C85B-D58B-441F-B0C8-57EFAAB7485B}"/>
          </ac:spMkLst>
        </pc:spChg>
        <pc:spChg chg="mod">
          <ac:chgData name="Tara McClure" userId="e5439c73-25d8-48a5-8dcb-87907cf33aad" providerId="ADAL" clId="{51AEA2B9-025F-4D50-A033-D65F13C84267}" dt="2021-08-24T17:11:03.850" v="103" actId="1076"/>
          <ac:spMkLst>
            <pc:docMk/>
            <pc:sldMk cId="1545633569" sldId="328"/>
            <ac:spMk id="14" creationId="{766008EE-DC36-4188-8379-3DA29F16B2AA}"/>
          </ac:spMkLst>
        </pc:spChg>
        <pc:grpChg chg="mod">
          <ac:chgData name="Tara McClure" userId="e5439c73-25d8-48a5-8dcb-87907cf33aad" providerId="ADAL" clId="{51AEA2B9-025F-4D50-A033-D65F13C84267}" dt="2021-08-24T17:10:23.492" v="93" actId="14100"/>
          <ac:grpSpMkLst>
            <pc:docMk/>
            <pc:sldMk cId="1545633569" sldId="328"/>
            <ac:grpSpMk id="5" creationId="{76E53F84-6C3A-41F6-AA0E-D826ECF6941B}"/>
          </ac:grpSpMkLst>
        </pc:grpChg>
        <pc:picChg chg="mod">
          <ac:chgData name="Tara McClure" userId="e5439c73-25d8-48a5-8dcb-87907cf33aad" providerId="ADAL" clId="{51AEA2B9-025F-4D50-A033-D65F13C84267}" dt="2021-08-24T17:09:54.056" v="86" actId="1076"/>
          <ac:picMkLst>
            <pc:docMk/>
            <pc:sldMk cId="1545633569" sldId="328"/>
            <ac:picMk id="3" creationId="{9218AD95-23EC-47C7-8059-00FF858D7C58}"/>
          </ac:picMkLst>
        </pc:picChg>
        <pc:picChg chg="add mod">
          <ac:chgData name="Tara McClure" userId="e5439c73-25d8-48a5-8dcb-87907cf33aad" providerId="ADAL" clId="{51AEA2B9-025F-4D50-A033-D65F13C84267}" dt="2021-08-24T17:10:52.443" v="100" actId="1076"/>
          <ac:picMkLst>
            <pc:docMk/>
            <pc:sldMk cId="1545633569" sldId="328"/>
            <ac:picMk id="6" creationId="{D1F33E9E-5214-4B98-8E4C-B62C6A3A2F6F}"/>
          </ac:picMkLst>
        </pc:picChg>
      </pc:sldChg>
    </pc:docChg>
  </pc:docChgLst>
  <pc:docChgLst>
    <pc:chgData name="Ashley Mayo" userId="7b0347e3-e893-48f6-af4a-3fd1d59def47" providerId="ADAL" clId="{99370B98-9D40-48DE-B73A-5A714714FDFB}"/>
    <pc:docChg chg="custSel modSld">
      <pc:chgData name="Ashley Mayo" userId="7b0347e3-e893-48f6-af4a-3fd1d59def47" providerId="ADAL" clId="{99370B98-9D40-48DE-B73A-5A714714FDFB}" dt="2021-05-03T13:25:11.204" v="6" actId="21"/>
      <pc:docMkLst>
        <pc:docMk/>
      </pc:docMkLst>
      <pc:sldChg chg="addSp delSp modSp mod">
        <pc:chgData name="Ashley Mayo" userId="7b0347e3-e893-48f6-af4a-3fd1d59def47" providerId="ADAL" clId="{99370B98-9D40-48DE-B73A-5A714714FDFB}" dt="2021-05-03T13:25:11.204" v="6" actId="21"/>
        <pc:sldMkLst>
          <pc:docMk/>
          <pc:sldMk cId="2706430935" sldId="288"/>
        </pc:sldMkLst>
        <pc:spChg chg="ord">
          <ac:chgData name="Ashley Mayo" userId="7b0347e3-e893-48f6-af4a-3fd1d59def47" providerId="ADAL" clId="{99370B98-9D40-48DE-B73A-5A714714FDFB}" dt="2021-05-03T13:24:57.393" v="4" actId="167"/>
          <ac:spMkLst>
            <pc:docMk/>
            <pc:sldMk cId="2706430935" sldId="288"/>
            <ac:spMk id="13" creationId="{F92EE477-E012-4B51-A88D-D37503EB4F25}"/>
          </ac:spMkLst>
        </pc:spChg>
        <pc:spChg chg="add del mod">
          <ac:chgData name="Ashley Mayo" userId="7b0347e3-e893-48f6-af4a-3fd1d59def47" providerId="ADAL" clId="{99370B98-9D40-48DE-B73A-5A714714FDFB}" dt="2021-05-03T13:24:49.187" v="3"/>
          <ac:spMkLst>
            <pc:docMk/>
            <pc:sldMk cId="2706430935" sldId="288"/>
            <ac:spMk id="14" creationId="{0F72A851-0FD0-4FA7-A6DD-3586783E30E6}"/>
          </ac:spMkLst>
        </pc:spChg>
        <pc:picChg chg="add del mod">
          <ac:chgData name="Ashley Mayo" userId="7b0347e3-e893-48f6-af4a-3fd1d59def47" providerId="ADAL" clId="{99370B98-9D40-48DE-B73A-5A714714FDFB}" dt="2021-05-03T13:25:11.204" v="6" actId="21"/>
          <ac:picMkLst>
            <pc:docMk/>
            <pc:sldMk cId="2706430935" sldId="288"/>
            <ac:picMk id="15" creationId="{D8068E79-48C8-4F42-9008-CC3195FE3393}"/>
          </ac:picMkLst>
        </pc:picChg>
      </pc:sldChg>
      <pc:sldChg chg="addSp modSp">
        <pc:chgData name="Ashley Mayo" userId="7b0347e3-e893-48f6-af4a-3fd1d59def47" providerId="ADAL" clId="{99370B98-9D40-48DE-B73A-5A714714FDFB}" dt="2021-05-03T13:23:55.676" v="1"/>
        <pc:sldMkLst>
          <pc:docMk/>
          <pc:sldMk cId="1062499280" sldId="293"/>
        </pc:sldMkLst>
        <pc:picChg chg="add mod">
          <ac:chgData name="Ashley Mayo" userId="7b0347e3-e893-48f6-af4a-3fd1d59def47" providerId="ADAL" clId="{99370B98-9D40-48DE-B73A-5A714714FDFB}" dt="2021-05-03T13:23:55.676" v="1"/>
          <ac:picMkLst>
            <pc:docMk/>
            <pc:sldMk cId="1062499280" sldId="293"/>
            <ac:picMk id="20" creationId="{0F715998-C98B-4D7C-BE4F-ADCDE101348E}"/>
          </ac:picMkLst>
        </pc:picChg>
      </pc:sldChg>
      <pc:sldChg chg="addSp modSp">
        <pc:chgData name="Ashley Mayo" userId="7b0347e3-e893-48f6-af4a-3fd1d59def47" providerId="ADAL" clId="{99370B98-9D40-48DE-B73A-5A714714FDFB}" dt="2021-05-03T13:21:42.577" v="0"/>
        <pc:sldMkLst>
          <pc:docMk/>
          <pc:sldMk cId="2334562912" sldId="341"/>
        </pc:sldMkLst>
        <pc:picChg chg="add mod">
          <ac:chgData name="Ashley Mayo" userId="7b0347e3-e893-48f6-af4a-3fd1d59def47" providerId="ADAL" clId="{99370B98-9D40-48DE-B73A-5A714714FDFB}" dt="2021-05-03T13:21:42.577" v="0"/>
          <ac:picMkLst>
            <pc:docMk/>
            <pc:sldMk cId="2334562912" sldId="341"/>
            <ac:picMk id="9" creationId="{A2F17569-A18D-4AB1-A9AA-D4B43A4BB7C4}"/>
          </ac:picMkLst>
        </pc:picChg>
      </pc:sldChg>
    </pc:docChg>
  </pc:docChgLst>
  <pc:docChgLst>
    <pc:chgData name="Ashley Mayo" userId="7b0347e3-e893-48f6-af4a-3fd1d59def47" providerId="ADAL" clId="{8B359128-A4DF-4338-901F-D1CACD6B5B13}"/>
    <pc:docChg chg="undo custSel modSld">
      <pc:chgData name="Ashley Mayo" userId="7b0347e3-e893-48f6-af4a-3fd1d59def47" providerId="ADAL" clId="{8B359128-A4DF-4338-901F-D1CACD6B5B13}" dt="2021-08-27T17:16:16.909" v="856"/>
      <pc:docMkLst>
        <pc:docMk/>
      </pc:docMkLst>
      <pc:sldChg chg="modSp mod addCm modCm">
        <pc:chgData name="Ashley Mayo" userId="7b0347e3-e893-48f6-af4a-3fd1d59def47" providerId="ADAL" clId="{8B359128-A4DF-4338-901F-D1CACD6B5B13}" dt="2021-08-27T17:16:16.909" v="856"/>
        <pc:sldMkLst>
          <pc:docMk/>
          <pc:sldMk cId="0" sldId="256"/>
        </pc:sldMkLst>
        <pc:spChg chg="mod">
          <ac:chgData name="Ashley Mayo" userId="7b0347e3-e893-48f6-af4a-3fd1d59def47" providerId="ADAL" clId="{8B359128-A4DF-4338-901F-D1CACD6B5B13}" dt="2021-08-27T17:02:32.840" v="737" actId="20577"/>
          <ac:spMkLst>
            <pc:docMk/>
            <pc:sldMk cId="0" sldId="256"/>
            <ac:spMk id="2" creationId="{CE9A738B-EB39-4E7B-9B6E-0FCEEFC7262D}"/>
          </ac:spMkLst>
        </pc:spChg>
      </pc:sldChg>
      <pc:sldChg chg="modSp mod delCm modNotesTx">
        <pc:chgData name="Ashley Mayo" userId="7b0347e3-e893-48f6-af4a-3fd1d59def47" providerId="ADAL" clId="{8B359128-A4DF-4338-901F-D1CACD6B5B13}" dt="2021-08-27T17:11:03.373" v="826" actId="1592"/>
        <pc:sldMkLst>
          <pc:docMk/>
          <pc:sldMk cId="595913603" sldId="286"/>
        </pc:sldMkLst>
        <pc:spChg chg="mod">
          <ac:chgData name="Ashley Mayo" userId="7b0347e3-e893-48f6-af4a-3fd1d59def47" providerId="ADAL" clId="{8B359128-A4DF-4338-901F-D1CACD6B5B13}" dt="2021-08-25T18:38:43.659" v="127" actId="13926"/>
          <ac:spMkLst>
            <pc:docMk/>
            <pc:sldMk cId="595913603" sldId="286"/>
            <ac:spMk id="140" creationId="{00000000-0000-0000-0000-000000000000}"/>
          </ac:spMkLst>
        </pc:spChg>
      </pc:sldChg>
      <pc:sldChg chg="addSp delSp modSp mod delAnim addCm delCm modNotesTx">
        <pc:chgData name="Ashley Mayo" userId="7b0347e3-e893-48f6-af4a-3fd1d59def47" providerId="ADAL" clId="{8B359128-A4DF-4338-901F-D1CACD6B5B13}" dt="2021-08-27T17:08:12.521" v="825" actId="1592"/>
        <pc:sldMkLst>
          <pc:docMk/>
          <pc:sldMk cId="682892376" sldId="287"/>
        </pc:sldMkLst>
        <pc:spChg chg="del">
          <ac:chgData name="Ashley Mayo" userId="7b0347e3-e893-48f6-af4a-3fd1d59def47" providerId="ADAL" clId="{8B359128-A4DF-4338-901F-D1CACD6B5B13}" dt="2021-08-25T18:39:49.339" v="133" actId="478"/>
          <ac:spMkLst>
            <pc:docMk/>
            <pc:sldMk cId="682892376" sldId="287"/>
            <ac:spMk id="36" creationId="{E959FEBB-1AFF-4D03-8DF8-F8DC87F5C80E}"/>
          </ac:spMkLst>
        </pc:spChg>
        <pc:spChg chg="del">
          <ac:chgData name="Ashley Mayo" userId="7b0347e3-e893-48f6-af4a-3fd1d59def47" providerId="ADAL" clId="{8B359128-A4DF-4338-901F-D1CACD6B5B13}" dt="2021-08-25T18:39:49.339" v="133" actId="478"/>
          <ac:spMkLst>
            <pc:docMk/>
            <pc:sldMk cId="682892376" sldId="287"/>
            <ac:spMk id="50" creationId="{B2794023-F727-4FB9-8F05-ED53469CA9AB}"/>
          </ac:spMkLst>
        </pc:spChg>
        <pc:spChg chg="del">
          <ac:chgData name="Ashley Mayo" userId="7b0347e3-e893-48f6-af4a-3fd1d59def47" providerId="ADAL" clId="{8B359128-A4DF-4338-901F-D1CACD6B5B13}" dt="2021-08-25T18:39:49.339" v="133" actId="478"/>
          <ac:spMkLst>
            <pc:docMk/>
            <pc:sldMk cId="682892376" sldId="287"/>
            <ac:spMk id="52" creationId="{F626D89B-516C-4AEA-BD9E-84F8AF074D3F}"/>
          </ac:spMkLst>
        </pc:spChg>
        <pc:spChg chg="del">
          <ac:chgData name="Ashley Mayo" userId="7b0347e3-e893-48f6-af4a-3fd1d59def47" providerId="ADAL" clId="{8B359128-A4DF-4338-901F-D1CACD6B5B13}" dt="2021-08-25T18:39:49.339" v="133" actId="478"/>
          <ac:spMkLst>
            <pc:docMk/>
            <pc:sldMk cId="682892376" sldId="287"/>
            <ac:spMk id="55" creationId="{4B3E880C-A2A9-44B1-B6E5-DFF572B18AA0}"/>
          </ac:spMkLst>
        </pc:spChg>
        <pc:spChg chg="del">
          <ac:chgData name="Ashley Mayo" userId="7b0347e3-e893-48f6-af4a-3fd1d59def47" providerId="ADAL" clId="{8B359128-A4DF-4338-901F-D1CACD6B5B13}" dt="2021-08-25T18:39:49.339" v="133" actId="478"/>
          <ac:spMkLst>
            <pc:docMk/>
            <pc:sldMk cId="682892376" sldId="287"/>
            <ac:spMk id="57" creationId="{412F99FF-DAF8-4F3A-AE24-80EFAE4C8E7C}"/>
          </ac:spMkLst>
        </pc:spChg>
        <pc:spChg chg="del">
          <ac:chgData name="Ashley Mayo" userId="7b0347e3-e893-48f6-af4a-3fd1d59def47" providerId="ADAL" clId="{8B359128-A4DF-4338-901F-D1CACD6B5B13}" dt="2021-08-25T18:39:49.339" v="133" actId="478"/>
          <ac:spMkLst>
            <pc:docMk/>
            <pc:sldMk cId="682892376" sldId="287"/>
            <ac:spMk id="70" creationId="{F00536EA-438B-465B-B788-3D49E7C49C47}"/>
          </ac:spMkLst>
        </pc:spChg>
        <pc:grpChg chg="del">
          <ac:chgData name="Ashley Mayo" userId="7b0347e3-e893-48f6-af4a-3fd1d59def47" providerId="ADAL" clId="{8B359128-A4DF-4338-901F-D1CACD6B5B13}" dt="2021-08-25T18:39:49.339" v="133" actId="478"/>
          <ac:grpSpMkLst>
            <pc:docMk/>
            <pc:sldMk cId="682892376" sldId="287"/>
            <ac:grpSpMk id="43" creationId="{7C628F4F-136A-458D-B078-077F3F866F6C}"/>
          </ac:grpSpMkLst>
        </pc:grpChg>
        <pc:grpChg chg="del">
          <ac:chgData name="Ashley Mayo" userId="7b0347e3-e893-48f6-af4a-3fd1d59def47" providerId="ADAL" clId="{8B359128-A4DF-4338-901F-D1CACD6B5B13}" dt="2021-08-25T18:39:49.339" v="133" actId="478"/>
          <ac:grpSpMkLst>
            <pc:docMk/>
            <pc:sldMk cId="682892376" sldId="287"/>
            <ac:grpSpMk id="60" creationId="{778CE646-34E0-470D-85A0-D5823CD4DA7A}"/>
          </ac:grpSpMkLst>
        </pc:grpChg>
        <pc:grpChg chg="del">
          <ac:chgData name="Ashley Mayo" userId="7b0347e3-e893-48f6-af4a-3fd1d59def47" providerId="ADAL" clId="{8B359128-A4DF-4338-901F-D1CACD6B5B13}" dt="2021-08-25T18:39:49.339" v="133" actId="478"/>
          <ac:grpSpMkLst>
            <pc:docMk/>
            <pc:sldMk cId="682892376" sldId="287"/>
            <ac:grpSpMk id="65" creationId="{1FA5C29C-6DA2-4D38-89FA-CC0293F9770C}"/>
          </ac:grpSpMkLst>
        </pc:grpChg>
        <pc:picChg chg="add del mod">
          <ac:chgData name="Ashley Mayo" userId="7b0347e3-e893-48f6-af4a-3fd1d59def47" providerId="ADAL" clId="{8B359128-A4DF-4338-901F-D1CACD6B5B13}" dt="2021-08-25T18:45:24.252" v="141" actId="478"/>
          <ac:picMkLst>
            <pc:docMk/>
            <pc:sldMk cId="682892376" sldId="287"/>
            <ac:picMk id="3" creationId="{5E0B164F-9666-4D72-9CDF-B016D332983B}"/>
          </ac:picMkLst>
        </pc:picChg>
        <pc:picChg chg="add mod">
          <ac:chgData name="Ashley Mayo" userId="7b0347e3-e893-48f6-af4a-3fd1d59def47" providerId="ADAL" clId="{8B359128-A4DF-4338-901F-D1CACD6B5B13}" dt="2021-08-26T15:20:51.985" v="645" actId="1035"/>
          <ac:picMkLst>
            <pc:docMk/>
            <pc:sldMk cId="682892376" sldId="287"/>
            <ac:picMk id="6" creationId="{0ABF3C1B-6EDE-4F9C-84ED-72E8B5408413}"/>
          </ac:picMkLst>
        </pc:picChg>
        <pc:picChg chg="del">
          <ac:chgData name="Ashley Mayo" userId="7b0347e3-e893-48f6-af4a-3fd1d59def47" providerId="ADAL" clId="{8B359128-A4DF-4338-901F-D1CACD6B5B13}" dt="2021-08-25T18:39:49.339" v="133" actId="478"/>
          <ac:picMkLst>
            <pc:docMk/>
            <pc:sldMk cId="682892376" sldId="287"/>
            <ac:picMk id="37" creationId="{0D377962-D1EC-47EF-BEE6-889FD4097424}"/>
          </ac:picMkLst>
        </pc:picChg>
        <pc:picChg chg="del">
          <ac:chgData name="Ashley Mayo" userId="7b0347e3-e893-48f6-af4a-3fd1d59def47" providerId="ADAL" clId="{8B359128-A4DF-4338-901F-D1CACD6B5B13}" dt="2021-08-25T18:39:49.339" v="133" actId="478"/>
          <ac:picMkLst>
            <pc:docMk/>
            <pc:sldMk cId="682892376" sldId="287"/>
            <ac:picMk id="48" creationId="{E4DD0C8C-B9E2-4C04-B049-253F6DA020BF}"/>
          </ac:picMkLst>
        </pc:picChg>
        <pc:picChg chg="del">
          <ac:chgData name="Ashley Mayo" userId="7b0347e3-e893-48f6-af4a-3fd1d59def47" providerId="ADAL" clId="{8B359128-A4DF-4338-901F-D1CACD6B5B13}" dt="2021-08-25T18:39:49.339" v="133" actId="478"/>
          <ac:picMkLst>
            <pc:docMk/>
            <pc:sldMk cId="682892376" sldId="287"/>
            <ac:picMk id="51" creationId="{EA189613-444D-4A8D-9CBC-BD7CB265F7CC}"/>
          </ac:picMkLst>
        </pc:picChg>
        <pc:picChg chg="del">
          <ac:chgData name="Ashley Mayo" userId="7b0347e3-e893-48f6-af4a-3fd1d59def47" providerId="ADAL" clId="{8B359128-A4DF-4338-901F-D1CACD6B5B13}" dt="2021-08-25T18:39:49.339" v="133" actId="478"/>
          <ac:picMkLst>
            <pc:docMk/>
            <pc:sldMk cId="682892376" sldId="287"/>
            <ac:picMk id="53" creationId="{D3817870-6536-4585-A6C1-1BF0134D969A}"/>
          </ac:picMkLst>
        </pc:picChg>
        <pc:picChg chg="del">
          <ac:chgData name="Ashley Mayo" userId="7b0347e3-e893-48f6-af4a-3fd1d59def47" providerId="ADAL" clId="{8B359128-A4DF-4338-901F-D1CACD6B5B13}" dt="2021-08-25T18:39:49.339" v="133" actId="478"/>
          <ac:picMkLst>
            <pc:docMk/>
            <pc:sldMk cId="682892376" sldId="287"/>
            <ac:picMk id="56" creationId="{7985282A-6AE6-4A32-888E-CC816616A52B}"/>
          </ac:picMkLst>
        </pc:picChg>
        <pc:picChg chg="del">
          <ac:chgData name="Ashley Mayo" userId="7b0347e3-e893-48f6-af4a-3fd1d59def47" providerId="ADAL" clId="{8B359128-A4DF-4338-901F-D1CACD6B5B13}" dt="2021-08-25T18:39:49.339" v="133" actId="478"/>
          <ac:picMkLst>
            <pc:docMk/>
            <pc:sldMk cId="682892376" sldId="287"/>
            <ac:picMk id="58" creationId="{D55D6C77-4426-4DA6-89C8-17E84F007EBD}"/>
          </ac:picMkLst>
        </pc:picChg>
        <pc:cxnChg chg="del">
          <ac:chgData name="Ashley Mayo" userId="7b0347e3-e893-48f6-af4a-3fd1d59def47" providerId="ADAL" clId="{8B359128-A4DF-4338-901F-D1CACD6B5B13}" dt="2021-08-25T18:39:49.339" v="133" actId="478"/>
          <ac:cxnSpMkLst>
            <pc:docMk/>
            <pc:sldMk cId="682892376" sldId="287"/>
            <ac:cxnSpMk id="49" creationId="{E2F53D31-8B43-4625-A052-47AF22990B50}"/>
          </ac:cxnSpMkLst>
        </pc:cxnChg>
        <pc:cxnChg chg="del">
          <ac:chgData name="Ashley Mayo" userId="7b0347e3-e893-48f6-af4a-3fd1d59def47" providerId="ADAL" clId="{8B359128-A4DF-4338-901F-D1CACD6B5B13}" dt="2021-08-25T18:39:49.339" v="133" actId="478"/>
          <ac:cxnSpMkLst>
            <pc:docMk/>
            <pc:sldMk cId="682892376" sldId="287"/>
            <ac:cxnSpMk id="54" creationId="{F5D92C2A-B698-4236-BF10-E7C6F6E7E550}"/>
          </ac:cxnSpMkLst>
        </pc:cxnChg>
        <pc:cxnChg chg="del">
          <ac:chgData name="Ashley Mayo" userId="7b0347e3-e893-48f6-af4a-3fd1d59def47" providerId="ADAL" clId="{8B359128-A4DF-4338-901F-D1CACD6B5B13}" dt="2021-08-25T18:39:49.339" v="133" actId="478"/>
          <ac:cxnSpMkLst>
            <pc:docMk/>
            <pc:sldMk cId="682892376" sldId="287"/>
            <ac:cxnSpMk id="59" creationId="{E16B749D-B87B-44DE-AFFC-BB7B03AB80A5}"/>
          </ac:cxnSpMkLst>
        </pc:cxnChg>
      </pc:sldChg>
      <pc:sldChg chg="modSp mod delCm">
        <pc:chgData name="Ashley Mayo" userId="7b0347e3-e893-48f6-af4a-3fd1d59def47" providerId="ADAL" clId="{8B359128-A4DF-4338-901F-D1CACD6B5B13}" dt="2021-08-27T17:13:24.463" v="852" actId="13926"/>
        <pc:sldMkLst>
          <pc:docMk/>
          <pc:sldMk cId="304084648" sldId="297"/>
        </pc:sldMkLst>
        <pc:spChg chg="mod">
          <ac:chgData name="Ashley Mayo" userId="7b0347e3-e893-48f6-af4a-3fd1d59def47" providerId="ADAL" clId="{8B359128-A4DF-4338-901F-D1CACD6B5B13}" dt="2021-08-27T17:13:24.463" v="852" actId="13926"/>
          <ac:spMkLst>
            <pc:docMk/>
            <pc:sldMk cId="304084648" sldId="297"/>
            <ac:spMk id="10" creationId="{96B3759D-A3CD-4A1F-BCD2-519DE540B146}"/>
          </ac:spMkLst>
        </pc:spChg>
      </pc:sldChg>
      <pc:sldChg chg="addSp delSp modSp mod delCm modCm modNotesTx">
        <pc:chgData name="Ashley Mayo" userId="7b0347e3-e893-48f6-af4a-3fd1d59def47" providerId="ADAL" clId="{8B359128-A4DF-4338-901F-D1CACD6B5B13}" dt="2021-08-27T17:12:25.721" v="850" actId="1038"/>
        <pc:sldMkLst>
          <pc:docMk/>
          <pc:sldMk cId="643574303" sldId="305"/>
        </pc:sldMkLst>
        <pc:spChg chg="mod">
          <ac:chgData name="Ashley Mayo" userId="7b0347e3-e893-48f6-af4a-3fd1d59def47" providerId="ADAL" clId="{8B359128-A4DF-4338-901F-D1CACD6B5B13}" dt="2021-08-25T18:49:02.732" v="252" actId="1076"/>
          <ac:spMkLst>
            <pc:docMk/>
            <pc:sldMk cId="643574303" sldId="305"/>
            <ac:spMk id="7" creationId="{0546CC8A-7B8C-4DDD-8D4E-4D03955A9C65}"/>
          </ac:spMkLst>
        </pc:spChg>
        <pc:spChg chg="add mod">
          <ac:chgData name="Ashley Mayo" userId="7b0347e3-e893-48f6-af4a-3fd1d59def47" providerId="ADAL" clId="{8B359128-A4DF-4338-901F-D1CACD6B5B13}" dt="2021-08-26T15:23:10.967" v="725" actId="1076"/>
          <ac:spMkLst>
            <pc:docMk/>
            <pc:sldMk cId="643574303" sldId="305"/>
            <ac:spMk id="43" creationId="{DCA9B815-B0CA-48C5-B150-259B761938E5}"/>
          </ac:spMkLst>
        </pc:spChg>
        <pc:spChg chg="add mod">
          <ac:chgData name="Ashley Mayo" userId="7b0347e3-e893-48f6-af4a-3fd1d59def47" providerId="ADAL" clId="{8B359128-A4DF-4338-901F-D1CACD6B5B13}" dt="2021-08-26T15:23:01.607" v="712" actId="1076"/>
          <ac:spMkLst>
            <pc:docMk/>
            <pc:sldMk cId="643574303" sldId="305"/>
            <ac:spMk id="44" creationId="{E1BA2947-967B-45EC-A489-E0D608B63BA3}"/>
          </ac:spMkLst>
        </pc:spChg>
        <pc:grpChg chg="mod">
          <ac:chgData name="Ashley Mayo" userId="7b0347e3-e893-48f6-af4a-3fd1d59def47" providerId="ADAL" clId="{8B359128-A4DF-4338-901F-D1CACD6B5B13}" dt="2021-08-25T18:48:59.819" v="251" actId="1076"/>
          <ac:grpSpMkLst>
            <pc:docMk/>
            <pc:sldMk cId="643574303" sldId="305"/>
            <ac:grpSpMk id="38" creationId="{D1712187-5688-4F4C-B61A-394F2A1BD215}"/>
          </ac:grpSpMkLst>
        </pc:grpChg>
        <pc:picChg chg="add del mod">
          <ac:chgData name="Ashley Mayo" userId="7b0347e3-e893-48f6-af4a-3fd1d59def47" providerId="ADAL" clId="{8B359128-A4DF-4338-901F-D1CACD6B5B13}" dt="2021-08-25T18:48:51.089" v="248" actId="478"/>
          <ac:picMkLst>
            <pc:docMk/>
            <pc:sldMk cId="643574303" sldId="305"/>
            <ac:picMk id="25" creationId="{67C634EA-CE07-425E-987E-58E28A2861FB}"/>
          </ac:picMkLst>
        </pc:picChg>
        <pc:picChg chg="mod">
          <ac:chgData name="Ashley Mayo" userId="7b0347e3-e893-48f6-af4a-3fd1d59def47" providerId="ADAL" clId="{8B359128-A4DF-4338-901F-D1CACD6B5B13}" dt="2021-08-26T15:23:07.075" v="724" actId="1035"/>
          <ac:picMkLst>
            <pc:docMk/>
            <pc:sldMk cId="643574303" sldId="305"/>
            <ac:picMk id="27" creationId="{00C5DC2E-56DC-4646-8519-DCE0E1D5953A}"/>
          </ac:picMkLst>
        </pc:picChg>
        <pc:picChg chg="mod">
          <ac:chgData name="Ashley Mayo" userId="7b0347e3-e893-48f6-af4a-3fd1d59def47" providerId="ADAL" clId="{8B359128-A4DF-4338-901F-D1CACD6B5B13}" dt="2021-08-27T17:12:16.527" v="836" actId="408"/>
          <ac:picMkLst>
            <pc:docMk/>
            <pc:sldMk cId="643574303" sldId="305"/>
            <ac:picMk id="28" creationId="{545926FB-D05A-4D69-8F55-DC7C1350186E}"/>
          </ac:picMkLst>
        </pc:picChg>
        <pc:picChg chg="mod">
          <ac:chgData name="Ashley Mayo" userId="7b0347e3-e893-48f6-af4a-3fd1d59def47" providerId="ADAL" clId="{8B359128-A4DF-4338-901F-D1CACD6B5B13}" dt="2021-08-26T15:23:07.075" v="724" actId="1035"/>
          <ac:picMkLst>
            <pc:docMk/>
            <pc:sldMk cId="643574303" sldId="305"/>
            <ac:picMk id="34" creationId="{DBAE549F-3C06-437F-9D58-B05F63E1CDD4}"/>
          </ac:picMkLst>
        </pc:picChg>
        <pc:picChg chg="add del mod">
          <ac:chgData name="Ashley Mayo" userId="7b0347e3-e893-48f6-af4a-3fd1d59def47" providerId="ADAL" clId="{8B359128-A4DF-4338-901F-D1CACD6B5B13}" dt="2021-08-25T18:48:49.888" v="246" actId="478"/>
          <ac:picMkLst>
            <pc:docMk/>
            <pc:sldMk cId="643574303" sldId="305"/>
            <ac:picMk id="35" creationId="{62328234-5CF2-4A1B-AFD0-2E22409A6D59}"/>
          </ac:picMkLst>
        </pc:picChg>
        <pc:picChg chg="add del mod">
          <ac:chgData name="Ashley Mayo" userId="7b0347e3-e893-48f6-af4a-3fd1d59def47" providerId="ADAL" clId="{8B359128-A4DF-4338-901F-D1CACD6B5B13}" dt="2021-08-25T18:48:50.520" v="247" actId="478"/>
          <ac:picMkLst>
            <pc:docMk/>
            <pc:sldMk cId="643574303" sldId="305"/>
            <ac:picMk id="39" creationId="{D6A3A174-47A0-41DB-AF26-B0EAD84A4193}"/>
          </ac:picMkLst>
        </pc:picChg>
        <pc:picChg chg="add del mod">
          <ac:chgData name="Ashley Mayo" userId="7b0347e3-e893-48f6-af4a-3fd1d59def47" providerId="ADAL" clId="{8B359128-A4DF-4338-901F-D1CACD6B5B13}" dt="2021-08-25T18:48:47.904" v="243" actId="478"/>
          <ac:picMkLst>
            <pc:docMk/>
            <pc:sldMk cId="643574303" sldId="305"/>
            <ac:picMk id="40" creationId="{49EFBA04-2A1C-43BD-9F02-36C83F197C15}"/>
          </ac:picMkLst>
        </pc:picChg>
        <pc:picChg chg="add del mod">
          <ac:chgData name="Ashley Mayo" userId="7b0347e3-e893-48f6-af4a-3fd1d59def47" providerId="ADAL" clId="{8B359128-A4DF-4338-901F-D1CACD6B5B13}" dt="2021-08-25T18:48:48.608" v="244" actId="478"/>
          <ac:picMkLst>
            <pc:docMk/>
            <pc:sldMk cId="643574303" sldId="305"/>
            <ac:picMk id="41" creationId="{F0705315-3255-4B8D-A25C-086864EA312E}"/>
          </ac:picMkLst>
        </pc:picChg>
        <pc:picChg chg="add del mod">
          <ac:chgData name="Ashley Mayo" userId="7b0347e3-e893-48f6-af4a-3fd1d59def47" providerId="ADAL" clId="{8B359128-A4DF-4338-901F-D1CACD6B5B13}" dt="2021-08-25T18:48:49.064" v="245" actId="478"/>
          <ac:picMkLst>
            <pc:docMk/>
            <pc:sldMk cId="643574303" sldId="305"/>
            <ac:picMk id="42" creationId="{3839130A-C7B8-4FA1-A8AF-31EED399E309}"/>
          </ac:picMkLst>
        </pc:picChg>
        <pc:picChg chg="mod">
          <ac:chgData name="Ashley Mayo" userId="7b0347e3-e893-48f6-af4a-3fd1d59def47" providerId="ADAL" clId="{8B359128-A4DF-4338-901F-D1CACD6B5B13}" dt="2021-08-27T17:12:25.721" v="850" actId="1038"/>
          <ac:picMkLst>
            <pc:docMk/>
            <pc:sldMk cId="643574303" sldId="305"/>
            <ac:picMk id="45" creationId="{9526BF00-A6AD-4C12-9B45-2E58AFAEF104}"/>
          </ac:picMkLst>
        </pc:picChg>
        <pc:picChg chg="add mod">
          <ac:chgData name="Ashley Mayo" userId="7b0347e3-e893-48f6-af4a-3fd1d59def47" providerId="ADAL" clId="{8B359128-A4DF-4338-901F-D1CACD6B5B13}" dt="2021-08-27T17:12:09.896" v="835" actId="1038"/>
          <ac:picMkLst>
            <pc:docMk/>
            <pc:sldMk cId="643574303" sldId="305"/>
            <ac:picMk id="46" creationId="{104090D2-514B-42D5-BD3B-4F434E7483D5}"/>
          </ac:picMkLst>
        </pc:picChg>
        <pc:picChg chg="mod">
          <ac:chgData name="Ashley Mayo" userId="7b0347e3-e893-48f6-af4a-3fd1d59def47" providerId="ADAL" clId="{8B359128-A4DF-4338-901F-D1CACD6B5B13}" dt="2021-08-27T17:12:25.721" v="850" actId="1038"/>
          <ac:picMkLst>
            <pc:docMk/>
            <pc:sldMk cId="643574303" sldId="305"/>
            <ac:picMk id="47" creationId="{0031336C-546B-44F0-A7E7-23595F00AD0F}"/>
          </ac:picMkLst>
        </pc:picChg>
        <pc:picChg chg="add del mod">
          <ac:chgData name="Ashley Mayo" userId="7b0347e3-e893-48f6-af4a-3fd1d59def47" providerId="ADAL" clId="{8B359128-A4DF-4338-901F-D1CACD6B5B13}" dt="2021-08-25T18:50:14.896" v="436" actId="478"/>
          <ac:picMkLst>
            <pc:docMk/>
            <pc:sldMk cId="643574303" sldId="305"/>
            <ac:picMk id="48" creationId="{0D72F77C-8445-4909-A713-17E51E56FE76}"/>
          </ac:picMkLst>
        </pc:picChg>
        <pc:picChg chg="mod">
          <ac:chgData name="Ashley Mayo" userId="7b0347e3-e893-48f6-af4a-3fd1d59def47" providerId="ADAL" clId="{8B359128-A4DF-4338-901F-D1CACD6B5B13}" dt="2021-08-27T17:12:25.721" v="850" actId="1038"/>
          <ac:picMkLst>
            <pc:docMk/>
            <pc:sldMk cId="643574303" sldId="305"/>
            <ac:picMk id="49" creationId="{C455CCAF-A5D1-42E9-AFE6-10E11512CD60}"/>
          </ac:picMkLst>
        </pc:picChg>
        <pc:picChg chg="add mod">
          <ac:chgData name="Ashley Mayo" userId="7b0347e3-e893-48f6-af4a-3fd1d59def47" providerId="ADAL" clId="{8B359128-A4DF-4338-901F-D1CACD6B5B13}" dt="2021-08-27T17:11:58.935" v="827" actId="408"/>
          <ac:picMkLst>
            <pc:docMk/>
            <pc:sldMk cId="643574303" sldId="305"/>
            <ac:picMk id="50" creationId="{47DED09D-E1A4-47A4-8919-8EAF5F85AC82}"/>
          </ac:picMkLst>
        </pc:picChg>
        <pc:picChg chg="add mod">
          <ac:chgData name="Ashley Mayo" userId="7b0347e3-e893-48f6-af4a-3fd1d59def47" providerId="ADAL" clId="{8B359128-A4DF-4338-901F-D1CACD6B5B13}" dt="2021-08-26T15:22:58.635" v="711" actId="1035"/>
          <ac:picMkLst>
            <pc:docMk/>
            <pc:sldMk cId="643574303" sldId="305"/>
            <ac:picMk id="51" creationId="{72B15EAB-3DE8-48A4-9EDB-4E9BA24397F4}"/>
          </ac:picMkLst>
        </pc:picChg>
        <pc:picChg chg="add del mod">
          <ac:chgData name="Ashley Mayo" userId="7b0347e3-e893-48f6-af4a-3fd1d59def47" providerId="ADAL" clId="{8B359128-A4DF-4338-901F-D1CACD6B5B13}" dt="2021-08-25T18:50:26.191" v="445" actId="478"/>
          <ac:picMkLst>
            <pc:docMk/>
            <pc:sldMk cId="643574303" sldId="305"/>
            <ac:picMk id="52" creationId="{D1338995-5525-4E82-B27D-39B6BC105232}"/>
          </ac:picMkLst>
        </pc:picChg>
        <pc:picChg chg="add mod">
          <ac:chgData name="Ashley Mayo" userId="7b0347e3-e893-48f6-af4a-3fd1d59def47" providerId="ADAL" clId="{8B359128-A4DF-4338-901F-D1CACD6B5B13}" dt="2021-08-26T15:22:58.635" v="711" actId="1035"/>
          <ac:picMkLst>
            <pc:docMk/>
            <pc:sldMk cId="643574303" sldId="305"/>
            <ac:picMk id="53" creationId="{12683015-4891-4165-93EE-A94F70C5FDA7}"/>
          </ac:picMkLst>
        </pc:picChg>
        <pc:picChg chg="add mod">
          <ac:chgData name="Ashley Mayo" userId="7b0347e3-e893-48f6-af4a-3fd1d59def47" providerId="ADAL" clId="{8B359128-A4DF-4338-901F-D1CACD6B5B13}" dt="2021-08-27T17:11:58.935" v="827" actId="408"/>
          <ac:picMkLst>
            <pc:docMk/>
            <pc:sldMk cId="643574303" sldId="305"/>
            <ac:picMk id="54" creationId="{E96E66A7-CBEC-4808-A1A7-AB4DB938A15E}"/>
          </ac:picMkLst>
        </pc:picChg>
        <pc:picChg chg="add mod">
          <ac:chgData name="Ashley Mayo" userId="7b0347e3-e893-48f6-af4a-3fd1d59def47" providerId="ADAL" clId="{8B359128-A4DF-4338-901F-D1CACD6B5B13}" dt="2021-08-27T17:11:58.935" v="827" actId="408"/>
          <ac:picMkLst>
            <pc:docMk/>
            <pc:sldMk cId="643574303" sldId="305"/>
            <ac:picMk id="55" creationId="{6604E18D-E1E5-4D97-BC2B-79499B9FCD77}"/>
          </ac:picMkLst>
        </pc:picChg>
        <pc:picChg chg="add mod">
          <ac:chgData name="Ashley Mayo" userId="7b0347e3-e893-48f6-af4a-3fd1d59def47" providerId="ADAL" clId="{8B359128-A4DF-4338-901F-D1CACD6B5B13}" dt="2021-08-27T17:12:09.896" v="835" actId="1038"/>
          <ac:picMkLst>
            <pc:docMk/>
            <pc:sldMk cId="643574303" sldId="305"/>
            <ac:picMk id="56" creationId="{93C8D83F-CEF6-4E57-9E27-F733756127B2}"/>
          </ac:picMkLst>
        </pc:picChg>
        <pc:picChg chg="add mod">
          <ac:chgData name="Ashley Mayo" userId="7b0347e3-e893-48f6-af4a-3fd1d59def47" providerId="ADAL" clId="{8B359128-A4DF-4338-901F-D1CACD6B5B13}" dt="2021-08-27T17:12:09.896" v="835" actId="1038"/>
          <ac:picMkLst>
            <pc:docMk/>
            <pc:sldMk cId="643574303" sldId="305"/>
            <ac:picMk id="57" creationId="{6850E6D9-AD8D-4C2F-B0B3-D77780A74A13}"/>
          </ac:picMkLst>
        </pc:picChg>
        <pc:picChg chg="add mod">
          <ac:chgData name="Ashley Mayo" userId="7b0347e3-e893-48f6-af4a-3fd1d59def47" providerId="ADAL" clId="{8B359128-A4DF-4338-901F-D1CACD6B5B13}" dt="2021-08-27T17:12:09.896" v="835" actId="1038"/>
          <ac:picMkLst>
            <pc:docMk/>
            <pc:sldMk cId="643574303" sldId="305"/>
            <ac:picMk id="58" creationId="{DB0BA8B1-2AE1-4611-9ADE-DAC5AE86F801}"/>
          </ac:picMkLst>
        </pc:picChg>
        <pc:picChg chg="add mod">
          <ac:chgData name="Ashley Mayo" userId="7b0347e3-e893-48f6-af4a-3fd1d59def47" providerId="ADAL" clId="{8B359128-A4DF-4338-901F-D1CACD6B5B13}" dt="2021-08-27T17:12:09.896" v="835" actId="1038"/>
          <ac:picMkLst>
            <pc:docMk/>
            <pc:sldMk cId="643574303" sldId="305"/>
            <ac:picMk id="59" creationId="{7EE8CA31-6950-4C31-B53D-2AEBA0A791C0}"/>
          </ac:picMkLst>
        </pc:picChg>
      </pc:sldChg>
      <pc:sldChg chg="modSp mod addCm delCm modCm modNotesTx">
        <pc:chgData name="Ashley Mayo" userId="7b0347e3-e893-48f6-af4a-3fd1d59def47" providerId="ADAL" clId="{8B359128-A4DF-4338-901F-D1CACD6B5B13}" dt="2021-08-27T17:06:32.768" v="817" actId="113"/>
        <pc:sldMkLst>
          <pc:docMk/>
          <pc:sldMk cId="2950486736" sldId="325"/>
        </pc:sldMkLst>
        <pc:spChg chg="mod">
          <ac:chgData name="Ashley Mayo" userId="7b0347e3-e893-48f6-af4a-3fd1d59def47" providerId="ADAL" clId="{8B359128-A4DF-4338-901F-D1CACD6B5B13}" dt="2021-08-27T17:05:06.781" v="760" actId="14100"/>
          <ac:spMkLst>
            <pc:docMk/>
            <pc:sldMk cId="2950486736" sldId="325"/>
            <ac:spMk id="149" creationId="{00000000-0000-0000-0000-000000000000}"/>
          </ac:spMkLst>
        </pc:spChg>
      </pc:sldChg>
      <pc:sldChg chg="addCm delCm modCm">
        <pc:chgData name="Ashley Mayo" userId="7b0347e3-e893-48f6-af4a-3fd1d59def47" providerId="ADAL" clId="{8B359128-A4DF-4338-901F-D1CACD6B5B13}" dt="2021-08-27T17:13:45.547" v="854" actId="1592"/>
        <pc:sldMkLst>
          <pc:docMk/>
          <pc:sldMk cId="3154091098" sldId="327"/>
        </pc:sldMkLst>
      </pc:sldChg>
      <pc:sldChg chg="modSp mod addCm delCm">
        <pc:chgData name="Ashley Mayo" userId="7b0347e3-e893-48f6-af4a-3fd1d59def47" providerId="ADAL" clId="{8B359128-A4DF-4338-901F-D1CACD6B5B13}" dt="2021-08-27T17:07:36.729" v="824" actId="1592"/>
        <pc:sldMkLst>
          <pc:docMk/>
          <pc:sldMk cId="1545633569" sldId="328"/>
        </pc:sldMkLst>
        <pc:spChg chg="mod">
          <ac:chgData name="Ashley Mayo" userId="7b0347e3-e893-48f6-af4a-3fd1d59def47" providerId="ADAL" clId="{8B359128-A4DF-4338-901F-D1CACD6B5B13}" dt="2021-08-25T18:36:54.288" v="123" actId="5793"/>
          <ac:spMkLst>
            <pc:docMk/>
            <pc:sldMk cId="1545633569" sldId="328"/>
            <ac:spMk id="2" creationId="{27C24ABF-059C-4E3A-A15C-9C262FD34F55}"/>
          </ac:spMkLst>
        </pc:spChg>
      </pc:sldChg>
      <pc:sldChg chg="addCm delCm modCm modNotesTx">
        <pc:chgData name="Ashley Mayo" userId="7b0347e3-e893-48f6-af4a-3fd1d59def47" providerId="ADAL" clId="{8B359128-A4DF-4338-901F-D1CACD6B5B13}" dt="2021-08-27T17:13:43.711" v="853" actId="1592"/>
        <pc:sldMkLst>
          <pc:docMk/>
          <pc:sldMk cId="2140851369" sldId="367"/>
        </pc:sldMkLst>
      </pc:sldChg>
    </pc:docChg>
  </pc:docChgLst>
  <pc:docChgLst>
    <pc:chgData name="Ashley Mayo" userId="7b0347e3-e893-48f6-af4a-3fd1d59def47" providerId="ADAL" clId="{0860088B-7BEE-4794-8B77-6A702F88B9CD}"/>
    <pc:docChg chg="custSel modSld">
      <pc:chgData name="Ashley Mayo" userId="7b0347e3-e893-48f6-af4a-3fd1d59def47" providerId="ADAL" clId="{0860088B-7BEE-4794-8B77-6A702F88B9CD}" dt="2021-03-24T20:23:24.788" v="10"/>
      <pc:docMkLst>
        <pc:docMk/>
      </pc:docMkLst>
      <pc:sldChg chg="addCm modCm">
        <pc:chgData name="Ashley Mayo" userId="7b0347e3-e893-48f6-af4a-3fd1d59def47" providerId="ADAL" clId="{0860088B-7BEE-4794-8B77-6A702F88B9CD}" dt="2021-03-04T20:33:54.499" v="1"/>
        <pc:sldMkLst>
          <pc:docMk/>
          <pc:sldMk cId="595913603" sldId="286"/>
        </pc:sldMkLst>
      </pc:sldChg>
      <pc:sldChg chg="addCm modCm">
        <pc:chgData name="Ashley Mayo" userId="7b0347e3-e893-48f6-af4a-3fd1d59def47" providerId="ADAL" clId="{0860088B-7BEE-4794-8B77-6A702F88B9CD}" dt="2021-03-04T20:34:04.368" v="3"/>
        <pc:sldMkLst>
          <pc:docMk/>
          <pc:sldMk cId="682892376" sldId="287"/>
        </pc:sldMkLst>
      </pc:sldChg>
      <pc:sldChg chg="addCm modCm">
        <pc:chgData name="Ashley Mayo" userId="7b0347e3-e893-48f6-af4a-3fd1d59def47" providerId="ADAL" clId="{0860088B-7BEE-4794-8B77-6A702F88B9CD}" dt="2021-03-04T20:35:19.759" v="7"/>
        <pc:sldMkLst>
          <pc:docMk/>
          <pc:sldMk cId="304084648" sldId="297"/>
        </pc:sldMkLst>
      </pc:sldChg>
      <pc:sldChg chg="addCm modCm">
        <pc:chgData name="Ashley Mayo" userId="7b0347e3-e893-48f6-af4a-3fd1d59def47" providerId="ADAL" clId="{0860088B-7BEE-4794-8B77-6A702F88B9CD}" dt="2021-03-04T20:34:39.750" v="5"/>
        <pc:sldMkLst>
          <pc:docMk/>
          <pc:sldMk cId="643574303" sldId="305"/>
        </pc:sldMkLst>
      </pc:sldChg>
      <pc:sldChg chg="addCm modCm">
        <pc:chgData name="Ashley Mayo" userId="7b0347e3-e893-48f6-af4a-3fd1d59def47" providerId="ADAL" clId="{0860088B-7BEE-4794-8B77-6A702F88B9CD}" dt="2021-03-24T20:23:24.788" v="10"/>
        <pc:sldMkLst>
          <pc:docMk/>
          <pc:sldMk cId="2950486736" sldId="3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34439690117916"/>
          <c:y val="0.16586630269793864"/>
          <c:w val="0.44122616062687692"/>
          <c:h val="0.70132101734468388"/>
        </c:manualLayout>
      </c:layout>
      <c:pieChart>
        <c:varyColors val="1"/>
        <c:ser>
          <c:idx val="0"/>
          <c:order val="0"/>
          <c:spPr>
            <a:solidFill>
              <a:srgbClr val="0C343D"/>
            </a:solidFill>
          </c:spPr>
          <c:dPt>
            <c:idx val="0"/>
            <c:bubble3D val="0"/>
            <c:spPr>
              <a:solidFill>
                <a:srgbClr val="45818E"/>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07-4245-8A73-A7521BDEA7DE}"/>
              </c:ext>
            </c:extLst>
          </c:dPt>
          <c:dPt>
            <c:idx val="1"/>
            <c:bubble3D val="0"/>
            <c:spPr>
              <a:solidFill>
                <a:srgbClr val="0C343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07-4245-8A73-A7521BDEA7DE}"/>
              </c:ext>
            </c:extLst>
          </c:dPt>
          <c:dPt>
            <c:idx val="2"/>
            <c:bubble3D val="0"/>
            <c:spPr>
              <a:solidFill>
                <a:srgbClr val="E0666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F07-4245-8A73-A7521BDEA7DE}"/>
              </c:ext>
            </c:extLst>
          </c:dPt>
          <c:dLbls>
            <c:delete val="1"/>
          </c:dLbls>
          <c:cat>
            <c:multiLvlStrRef>
              <c:f>Sheet1!$A$2:$B$4</c:f>
              <c:multiLvlStrCache>
                <c:ptCount val="3"/>
                <c:lvl>
                  <c:pt idx="0">
                    <c:v>14</c:v>
                  </c:pt>
                  <c:pt idx="1">
                    <c:v>3</c:v>
                  </c:pt>
                  <c:pt idx="2">
                    <c:v>0.5</c:v>
                  </c:pt>
                </c:lvl>
                <c:lvl>
                  <c:pt idx="0">
                    <c:v>most</c:v>
                  </c:pt>
                  <c:pt idx="1">
                    <c:v>some</c:v>
                  </c:pt>
                  <c:pt idx="2">
                    <c:v>few</c:v>
                  </c:pt>
                </c:lvl>
              </c:multiLvlStrCache>
            </c:multiLvlStrRef>
          </c:cat>
          <c:val>
            <c:numRef>
              <c:f>Sheet1!$B$2:$B$4</c:f>
              <c:numCache>
                <c:formatCode>General</c:formatCode>
                <c:ptCount val="3"/>
                <c:pt idx="0">
                  <c:v>14</c:v>
                </c:pt>
                <c:pt idx="1">
                  <c:v>3</c:v>
                </c:pt>
                <c:pt idx="2">
                  <c:v>0.5</c:v>
                </c:pt>
              </c:numCache>
            </c:numRef>
          </c:val>
          <c:extLst>
            <c:ext xmlns:c16="http://schemas.microsoft.com/office/drawing/2014/chart" uri="{C3380CC4-5D6E-409C-BE32-E72D297353CC}">
              <c16:uniqueId val="{00000000-2F07-4245-8A73-A7521BDEA7DE}"/>
            </c:ext>
          </c:extLst>
        </c:ser>
        <c:dLbls>
          <c:showLegendKey val="0"/>
          <c:showVal val="0"/>
          <c:showCatName val="0"/>
          <c:showSerName val="0"/>
          <c:showPercent val="1"/>
          <c:showBubbleSize val="0"/>
          <c:showLeaderLines val="1"/>
        </c:dLbls>
        <c:firstSliceAng val="11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34439690117916"/>
          <c:y val="0.16586630269793864"/>
          <c:w val="0.44122616062687692"/>
          <c:h val="0.70132101734468388"/>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7" dt="2021-08-27T12:16:12.153" idx="22">
    <p:pos x="10" y="10"/>
    <p:text>TO SITES: The highlighted text has been updated. Please complete the translation table provided and send to FHI 360 for help with finalization of translated materials. Highlighting should be removed prior to finalizing English or local langauge versions.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90335-334D-4810-A9DD-304FF9ABAEB0}" type="doc">
      <dgm:prSet loTypeId="urn:microsoft.com/office/officeart/2009/3/layout/SubStepProcess" loCatId="process" qsTypeId="urn:microsoft.com/office/officeart/2005/8/quickstyle/simple1" qsCatId="simple" csTypeId="urn:microsoft.com/office/officeart/2005/8/colors/colorful4" csCatId="colorful" phldr="1"/>
      <dgm:spPr/>
    </dgm:pt>
    <dgm:pt modelId="{447E18A0-430B-4F59-B814-DE191AAE84D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2400" b="0" i="0" u="none" strike="noStrike" cap="none">
              <a:solidFill>
                <a:schemeClr val="bg1"/>
              </a:solidFill>
              <a:effectLst/>
              <a:latin typeface="+mn-lt"/>
              <a:ea typeface="Arial"/>
              <a:cs typeface="Arial"/>
              <a:sym typeface="Arial"/>
            </a:rPr>
            <a:t>The risk of passing HIV to the baby is higher if a woman gets HIV during pregnancy. </a:t>
          </a:r>
          <a:endParaRPr lang="en-US" sz="2400" b="0" i="0" u="none" strike="noStrike" cap="none">
            <a:solidFill>
              <a:schemeClr val="bg1"/>
            </a:solidFill>
            <a:effectLst/>
            <a:latin typeface="+mn-lt"/>
            <a:ea typeface="Arial"/>
            <a:cs typeface="Arial"/>
            <a:sym typeface="Arial"/>
          </a:endParaRPr>
        </a:p>
        <a:p>
          <a:pPr lvl="0" defTabSz="488950">
            <a:lnSpc>
              <a:spcPct val="90000"/>
            </a:lnSpc>
            <a:spcBef>
              <a:spcPct val="0"/>
            </a:spcBef>
            <a:spcAft>
              <a:spcPct val="35000"/>
            </a:spcAft>
          </a:pPr>
          <a:endParaRPr lang="en-US" sz="2400">
            <a:solidFill>
              <a:schemeClr val="bg1"/>
            </a:solidFill>
          </a:endParaRPr>
        </a:p>
      </dgm:t>
    </dgm:pt>
    <dgm:pt modelId="{ADE90055-BBCC-4A33-9DC5-2E47CD6D4FE6}" type="parTrans" cxnId="{00B7A5E6-ECBF-4D9C-B0B3-A458854CA3BA}">
      <dgm:prSet/>
      <dgm:spPr/>
      <dgm:t>
        <a:bodyPr/>
        <a:lstStyle/>
        <a:p>
          <a:endParaRPr lang="en-US"/>
        </a:p>
      </dgm:t>
    </dgm:pt>
    <dgm:pt modelId="{CC52D9F4-171C-4E1A-B87F-B05A31653EE0}" type="sibTrans" cxnId="{00B7A5E6-ECBF-4D9C-B0B3-A458854CA3BA}">
      <dgm:prSet/>
      <dgm:spPr/>
      <dgm:t>
        <a:bodyPr/>
        <a:lstStyle/>
        <a:p>
          <a:endParaRPr lang="en-US"/>
        </a:p>
      </dgm:t>
    </dgm:pt>
    <dgm:pt modelId="{55BCECA7-B626-4C07-A43F-44E74172B362}">
      <dgm:prSet phldrT="[Text]" custT="1"/>
      <dgm:spPr/>
      <dgm:t>
        <a:bodyPr/>
        <a:lstStyle/>
        <a:p>
          <a:r>
            <a:rPr lang="en-US" sz="2400">
              <a:solidFill>
                <a:schemeClr val="bg1"/>
              </a:solidFill>
            </a:rPr>
            <a:t>Starting ART as soon as possible can help prevent transmission to the baby.</a:t>
          </a:r>
        </a:p>
      </dgm:t>
    </dgm:pt>
    <dgm:pt modelId="{5AAD4859-F4AB-413E-939F-B2E35E5775F3}" type="parTrans" cxnId="{30AF6838-818F-4015-881D-CC425FAF8BCA}">
      <dgm:prSet/>
      <dgm:spPr/>
      <dgm:t>
        <a:bodyPr/>
        <a:lstStyle/>
        <a:p>
          <a:endParaRPr lang="en-US"/>
        </a:p>
      </dgm:t>
    </dgm:pt>
    <dgm:pt modelId="{2FD0A9E7-0D00-416B-B7CD-806D0DF88EAE}" type="sibTrans" cxnId="{30AF6838-818F-4015-881D-CC425FAF8BCA}">
      <dgm:prSet/>
      <dgm:spPr/>
      <dgm:t>
        <a:bodyPr/>
        <a:lstStyle/>
        <a:p>
          <a:endParaRPr lang="en-US"/>
        </a:p>
      </dgm:t>
    </dgm:pt>
    <dgm:pt modelId="{56E29BED-4AD6-4BEA-A542-0316703C231E}">
      <dgm:prSet/>
      <dgm:spPr/>
      <dgm:t>
        <a:bodyPr/>
        <a:lstStyle/>
        <a:p>
          <a:r>
            <a:rPr lang="en-ZA" b="0" i="0" u="none" strike="noStrike" cap="none">
              <a:solidFill>
                <a:schemeClr val="bg1"/>
              </a:solidFill>
              <a:effectLst/>
              <a:latin typeface="Arial"/>
              <a:ea typeface="Arial"/>
              <a:cs typeface="Arial"/>
              <a:sym typeface="Arial"/>
            </a:rPr>
            <a:t>HIV medicine provided to the baby immediately after birth can also prevent transmission. </a:t>
          </a:r>
          <a:endParaRPr lang="en-US" b="0" i="0" u="none" strike="noStrike" cap="none">
            <a:solidFill>
              <a:schemeClr val="bg1"/>
            </a:solidFill>
            <a:effectLst/>
            <a:latin typeface="Arial"/>
            <a:ea typeface="Arial"/>
            <a:cs typeface="Arial"/>
            <a:sym typeface="Arial"/>
          </a:endParaRPr>
        </a:p>
      </dgm:t>
    </dgm:pt>
    <dgm:pt modelId="{7823D8CB-9D53-4FA2-9BC7-7CA9D5CE37BF}" type="parTrans" cxnId="{126CD23A-4340-48BE-B635-C8F18EA070E3}">
      <dgm:prSet/>
      <dgm:spPr/>
      <dgm:t>
        <a:bodyPr/>
        <a:lstStyle/>
        <a:p>
          <a:endParaRPr lang="en-US"/>
        </a:p>
      </dgm:t>
    </dgm:pt>
    <dgm:pt modelId="{79498845-668A-45D5-91DE-7EC61845D84D}" type="sibTrans" cxnId="{126CD23A-4340-48BE-B635-C8F18EA070E3}">
      <dgm:prSet/>
      <dgm:spPr/>
      <dgm:t>
        <a:bodyPr/>
        <a:lstStyle/>
        <a:p>
          <a:endParaRPr lang="en-US"/>
        </a:p>
      </dgm:t>
    </dgm:pt>
    <dgm:pt modelId="{AF94A70B-9996-48CA-8775-19540274EBFE}" type="pres">
      <dgm:prSet presAssocID="{4F190335-334D-4810-A9DD-304FF9ABAEB0}" presName="Name0" presStyleCnt="0">
        <dgm:presLayoutVars>
          <dgm:chMax val="7"/>
          <dgm:dir/>
          <dgm:animOne val="branch"/>
        </dgm:presLayoutVars>
      </dgm:prSet>
      <dgm:spPr/>
    </dgm:pt>
    <dgm:pt modelId="{E803280B-4410-4DB6-AF82-A6DBC44E43A5}" type="pres">
      <dgm:prSet presAssocID="{447E18A0-430B-4F59-B814-DE191AAE84D9}" presName="parTx1" presStyleLbl="node1" presStyleIdx="0" presStyleCnt="3"/>
      <dgm:spPr/>
    </dgm:pt>
    <dgm:pt modelId="{90B7B6D0-774C-4CDB-A74D-A99AB8FED33C}" type="pres">
      <dgm:prSet presAssocID="{55BCECA7-B626-4C07-A43F-44E74172B362}" presName="parTx2" presStyleLbl="node1" presStyleIdx="1" presStyleCnt="3"/>
      <dgm:spPr/>
    </dgm:pt>
    <dgm:pt modelId="{45B2D50D-6793-48A5-A545-689734C083A9}" type="pres">
      <dgm:prSet presAssocID="{56E29BED-4AD6-4BEA-A542-0316703C231E}" presName="parTx3" presStyleLbl="node1" presStyleIdx="2" presStyleCnt="3"/>
      <dgm:spPr/>
    </dgm:pt>
  </dgm:ptLst>
  <dgm:cxnLst>
    <dgm:cxn modelId="{A323EB06-8952-4301-AF94-81248B75A2A8}" type="presOf" srcId="{4F190335-334D-4810-A9DD-304FF9ABAEB0}" destId="{AF94A70B-9996-48CA-8775-19540274EBFE}" srcOrd="0" destOrd="0" presId="urn:microsoft.com/office/officeart/2009/3/layout/SubStepProcess"/>
    <dgm:cxn modelId="{30AF6838-818F-4015-881D-CC425FAF8BCA}" srcId="{4F190335-334D-4810-A9DD-304FF9ABAEB0}" destId="{55BCECA7-B626-4C07-A43F-44E74172B362}" srcOrd="1" destOrd="0" parTransId="{5AAD4859-F4AB-413E-939F-B2E35E5775F3}" sibTransId="{2FD0A9E7-0D00-416B-B7CD-806D0DF88EAE}"/>
    <dgm:cxn modelId="{126CD23A-4340-48BE-B635-C8F18EA070E3}" srcId="{4F190335-334D-4810-A9DD-304FF9ABAEB0}" destId="{56E29BED-4AD6-4BEA-A542-0316703C231E}" srcOrd="2" destOrd="0" parTransId="{7823D8CB-9D53-4FA2-9BC7-7CA9D5CE37BF}" sibTransId="{79498845-668A-45D5-91DE-7EC61845D84D}"/>
    <dgm:cxn modelId="{34D29167-CFFF-4C95-81DC-382BEEC3784D}" type="presOf" srcId="{55BCECA7-B626-4C07-A43F-44E74172B362}" destId="{90B7B6D0-774C-4CDB-A74D-A99AB8FED33C}" srcOrd="0" destOrd="0" presId="urn:microsoft.com/office/officeart/2009/3/layout/SubStepProcess"/>
    <dgm:cxn modelId="{AE8D4FC4-60FA-47F3-82BA-EB2CB790162C}" type="presOf" srcId="{56E29BED-4AD6-4BEA-A542-0316703C231E}" destId="{45B2D50D-6793-48A5-A545-689734C083A9}" srcOrd="0" destOrd="0" presId="urn:microsoft.com/office/officeart/2009/3/layout/SubStepProcess"/>
    <dgm:cxn modelId="{F5BE55DA-C7DF-435D-B066-DE28F8BB481A}" type="presOf" srcId="{447E18A0-430B-4F59-B814-DE191AAE84D9}" destId="{E803280B-4410-4DB6-AF82-A6DBC44E43A5}" srcOrd="0" destOrd="0" presId="urn:microsoft.com/office/officeart/2009/3/layout/SubStepProcess"/>
    <dgm:cxn modelId="{00B7A5E6-ECBF-4D9C-B0B3-A458854CA3BA}" srcId="{4F190335-334D-4810-A9DD-304FF9ABAEB0}" destId="{447E18A0-430B-4F59-B814-DE191AAE84D9}" srcOrd="0" destOrd="0" parTransId="{ADE90055-BBCC-4A33-9DC5-2E47CD6D4FE6}" sibTransId="{CC52D9F4-171C-4E1A-B87F-B05A31653EE0}"/>
    <dgm:cxn modelId="{D6C37B0E-9545-49AA-AC21-2E48E368398B}" type="presParOf" srcId="{AF94A70B-9996-48CA-8775-19540274EBFE}" destId="{E803280B-4410-4DB6-AF82-A6DBC44E43A5}" srcOrd="0" destOrd="0" presId="urn:microsoft.com/office/officeart/2009/3/layout/SubStepProcess"/>
    <dgm:cxn modelId="{94679BEC-689A-444C-9106-DB8B3DED656E}" type="presParOf" srcId="{AF94A70B-9996-48CA-8775-19540274EBFE}" destId="{90B7B6D0-774C-4CDB-A74D-A99AB8FED33C}" srcOrd="1" destOrd="0" presId="urn:microsoft.com/office/officeart/2009/3/layout/SubStepProcess"/>
    <dgm:cxn modelId="{A184929C-ECC0-4D06-B747-697A9A0378A2}" type="presParOf" srcId="{AF94A70B-9996-48CA-8775-19540274EBFE}" destId="{45B2D50D-6793-48A5-A545-689734C083A9}" srcOrd="2" destOrd="0" presId="urn:microsoft.com/office/officeart/2009/3/layout/SubSte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3280B-4410-4DB6-AF82-A6DBC44E43A5}">
      <dsp:nvSpPr>
        <dsp:cNvPr id="0" name=""/>
        <dsp:cNvSpPr/>
      </dsp:nvSpPr>
      <dsp:spPr>
        <a:xfrm>
          <a:off x="4581" y="1031074"/>
          <a:ext cx="3124277" cy="312427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2400" b="0" i="0" u="none" strike="noStrike" kern="1200" cap="none">
              <a:solidFill>
                <a:schemeClr val="bg1"/>
              </a:solidFill>
              <a:effectLst/>
              <a:latin typeface="+mn-lt"/>
              <a:ea typeface="Arial"/>
              <a:cs typeface="Arial"/>
              <a:sym typeface="Arial"/>
            </a:rPr>
            <a:t>The risk of passing HIV to the baby is higher if a woman gets HIV during pregnancy. </a:t>
          </a:r>
          <a:endParaRPr lang="en-US" sz="2400" b="0" i="0" u="none" strike="noStrike" kern="1200" cap="none">
            <a:solidFill>
              <a:schemeClr val="bg1"/>
            </a:solidFill>
            <a:effectLst/>
            <a:latin typeface="+mn-lt"/>
            <a:ea typeface="Arial"/>
            <a:cs typeface="Arial"/>
            <a:sym typeface="Arial"/>
          </a:endParaRPr>
        </a:p>
        <a:p>
          <a:pPr lvl="0" algn="ctr" defTabSz="488950">
            <a:lnSpc>
              <a:spcPct val="90000"/>
            </a:lnSpc>
            <a:spcBef>
              <a:spcPct val="0"/>
            </a:spcBef>
            <a:spcAft>
              <a:spcPct val="35000"/>
            </a:spcAft>
            <a:buNone/>
          </a:pPr>
          <a:endParaRPr lang="en-US" sz="2400" kern="1200">
            <a:solidFill>
              <a:schemeClr val="bg1"/>
            </a:solidFill>
          </a:endParaRPr>
        </a:p>
      </dsp:txBody>
      <dsp:txXfrm>
        <a:off x="462121" y="1488614"/>
        <a:ext cx="2209197" cy="2209197"/>
      </dsp:txXfrm>
    </dsp:sp>
    <dsp:sp modelId="{90B7B6D0-774C-4CDB-A74D-A99AB8FED33C}">
      <dsp:nvSpPr>
        <dsp:cNvPr id="0" name=""/>
        <dsp:cNvSpPr/>
      </dsp:nvSpPr>
      <dsp:spPr>
        <a:xfrm>
          <a:off x="3128858" y="1031074"/>
          <a:ext cx="3124277" cy="3124277"/>
        </a:xfrm>
        <a:prstGeom prst="ellipse">
          <a:avLst/>
        </a:prstGeom>
        <a:solidFill>
          <a:schemeClr val="accent4">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Starting ART as soon as possible can help prevent transmission to the baby.</a:t>
          </a:r>
        </a:p>
      </dsp:txBody>
      <dsp:txXfrm>
        <a:off x="3586398" y="1488614"/>
        <a:ext cx="2209197" cy="2209197"/>
      </dsp:txXfrm>
    </dsp:sp>
    <dsp:sp modelId="{45B2D50D-6793-48A5-A545-689734C083A9}">
      <dsp:nvSpPr>
        <dsp:cNvPr id="0" name=""/>
        <dsp:cNvSpPr/>
      </dsp:nvSpPr>
      <dsp:spPr>
        <a:xfrm>
          <a:off x="6253135" y="1031074"/>
          <a:ext cx="3124277" cy="3124277"/>
        </a:xfrm>
        <a:prstGeom prst="ellipse">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ZA" sz="2400" b="0" i="0" u="none" strike="noStrike" kern="1200" cap="none">
              <a:solidFill>
                <a:schemeClr val="bg1"/>
              </a:solidFill>
              <a:effectLst/>
              <a:latin typeface="Arial"/>
              <a:ea typeface="Arial"/>
              <a:cs typeface="Arial"/>
              <a:sym typeface="Arial"/>
            </a:rPr>
            <a:t>HIV medicine provided to the baby immediately after birth can also prevent transmission. </a:t>
          </a:r>
          <a:endParaRPr lang="en-US" sz="2400" b="0" i="0" u="none" strike="noStrike" kern="1200" cap="none">
            <a:solidFill>
              <a:schemeClr val="bg1"/>
            </a:solidFill>
            <a:effectLst/>
            <a:latin typeface="Arial"/>
            <a:ea typeface="Arial"/>
            <a:cs typeface="Arial"/>
            <a:sym typeface="Arial"/>
          </a:endParaRPr>
        </a:p>
      </dsp:txBody>
      <dsp:txXfrm>
        <a:off x="6710675" y="1488614"/>
        <a:ext cx="2209197" cy="2209197"/>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hiv/basics/prep.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5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is research in breastfeeding women needed?</a:t>
            </a:r>
          </a:p>
          <a:p>
            <a:pPr marL="0" lvl="0" indent="0" algn="l" rtl="0">
              <a:spcBef>
                <a:spcPts val="0"/>
              </a:spcBef>
              <a:spcAft>
                <a:spcPts val="0"/>
              </a:spcAft>
              <a:buNone/>
            </a:pPr>
            <a:r>
              <a:rPr lang="en-US"/>
              <a:t>• The body undergoes many changes during breastfeeding</a:t>
            </a:r>
          </a:p>
          <a:p>
            <a:pPr marL="0" lvl="0" indent="0" algn="l" rtl="0">
              <a:spcBef>
                <a:spcPts val="0"/>
              </a:spcBef>
              <a:spcAft>
                <a:spcPts val="0"/>
              </a:spcAft>
              <a:buNone/>
            </a:pPr>
            <a:r>
              <a:rPr lang="en-US"/>
              <a:t>• Although rare, certain medicines may affect milk supply and/or pass into breastmilk and cause potential harm to the baby</a:t>
            </a:r>
          </a:p>
          <a:p>
            <a:pPr marL="0" lvl="0" indent="0" algn="l" rtl="0">
              <a:spcBef>
                <a:spcPts val="0"/>
              </a:spcBef>
              <a:spcAft>
                <a:spcPts val="0"/>
              </a:spcAft>
              <a:buNone/>
            </a:pPr>
            <a:r>
              <a:rPr lang="en-US"/>
              <a:t>• If the risks of medicines are unknown, some mothers may choose or be instructed to stop breastfeeding, depriving both them and their babies of many health benefits . Other mothers may stop taking their medication or have to switch to a different kind of medication that is known to be safe during breastfeeding.</a:t>
            </a:r>
            <a:endParaRPr/>
          </a:p>
        </p:txBody>
      </p:sp>
    </p:spTree>
    <p:extLst>
      <p:ext uri="{BB962C8B-B14F-4D97-AF65-F5344CB8AC3E}">
        <p14:creationId xmlns:p14="http://schemas.microsoft.com/office/powerpoint/2010/main" val="171840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ed75ccf_0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solidFill>
                  <a:schemeClr val="tx1"/>
                </a:solidFill>
              </a:rPr>
              <a:t>Ultimately, pregnant and breastfeeding women may not have access to needed medicines or may be concerned about the safety of medicines they could benefit from, if they have not been studied in these populations.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a:solidFill>
                  <a:srgbClr val="000000"/>
                </a:solidFill>
                <a:effectLst/>
                <a:latin typeface="Arial"/>
                <a:ea typeface="Arial"/>
                <a:cs typeface="Arial"/>
                <a:sym typeface="Arial"/>
              </a:rPr>
              <a:t>Women need options for HIV prevention that they can use during all phases of life.</a:t>
            </a:r>
            <a:r>
              <a:rPr lang="en-US" sz="1100" b="0" i="0" u="none" strike="noStrike" cap="none">
                <a:solidFill>
                  <a:srgbClr val="000000"/>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DELIVER and B-PROTECTED aim to ensure that women can be protected against HIV with options suited to their own preferences and that they know are safe – for themselves, their pregnancies and their babies.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ed75ccf_0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07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3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The two HIV prevention products in DELIVER and B-PROTECTED are a daily oral pill called Truvada and the monthly Dapivirine vaginal ring. </a:t>
            </a:r>
            <a:endParaRPr/>
          </a:p>
        </p:txBody>
      </p:sp>
    </p:spTree>
    <p:extLst>
      <p:ext uri="{BB962C8B-B14F-4D97-AF65-F5344CB8AC3E}">
        <p14:creationId xmlns:p14="http://schemas.microsoft.com/office/powerpoint/2010/main" val="357379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More about the dapivirine vaginal ring…</a:t>
            </a:r>
          </a:p>
          <a:p>
            <a:pPr marL="139700" indent="0">
              <a:buNone/>
            </a:pPr>
            <a:r>
              <a:rPr lang="en-US" sz="1100" b="0" i="0" u="none" strike="noStrike" cap="none" dirty="0">
                <a:solidFill>
                  <a:srgbClr val="000000"/>
                </a:solidFill>
                <a:effectLst/>
                <a:latin typeface="Arial"/>
                <a:ea typeface="Arial"/>
                <a:cs typeface="Arial"/>
                <a:sym typeface="Arial"/>
              </a:rPr>
              <a:t>• The ring contains an antiretroviral (ARV) drug called dapivirine. In previous studies, the ring was found to be safe and effective for women who used it continuously.  </a:t>
            </a:r>
          </a:p>
          <a:p>
            <a:pPr marL="139700" indent="0">
              <a:buNone/>
            </a:pPr>
            <a:r>
              <a:rPr lang="en-US" sz="1100" b="0" i="0" u="none" strike="noStrike" cap="none" dirty="0">
                <a:solidFill>
                  <a:srgbClr val="000000"/>
                </a:solidFill>
                <a:effectLst/>
                <a:latin typeface="Arial"/>
                <a:ea typeface="Arial"/>
                <a:cs typeface="Arial"/>
                <a:sym typeface="Arial"/>
              </a:rPr>
              <a:t>• The ring didn’t work as well in younger women, and researchers think this might be because they had trouble using the ring the whole month.  More research about the ring is currently ongoing in younger women.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1" u="none" strike="noStrike" cap="none" dirty="0">
                <a:solidFill>
                  <a:srgbClr val="000000"/>
                </a:solidFill>
                <a:effectLst/>
                <a:highlight>
                  <a:srgbClr val="00FFFF"/>
                </a:highlight>
                <a:latin typeface="Arial"/>
                <a:ea typeface="Arial"/>
                <a:cs typeface="Arial"/>
                <a:sym typeface="Arial"/>
              </a:rPr>
              <a:t>• </a:t>
            </a:r>
            <a:r>
              <a:rPr lang="en-US" sz="1800" b="1" dirty="0">
                <a:solidFill>
                  <a:srgbClr val="000000"/>
                </a:solidFill>
                <a:effectLst/>
                <a:latin typeface="Arial" panose="020B0604020202020204" pitchFamily="34" charset="0"/>
                <a:ea typeface="Calibri" panose="020F0502020204030204" pitchFamily="34" charset="0"/>
              </a:rPr>
              <a:t>Study staff can keep you informed on progress being made towards approvals </a:t>
            </a:r>
            <a:endParaRPr lang="en-US" sz="1100" b="1"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041717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How is the ring used?</a:t>
            </a:r>
          </a:p>
          <a:p>
            <a:r>
              <a:rPr lang="en-US" sz="1100" b="0" i="0" u="none" strike="noStrike" cap="none">
                <a:solidFill>
                  <a:srgbClr val="000000"/>
                </a:solidFill>
                <a:effectLst/>
                <a:latin typeface="Arial"/>
                <a:ea typeface="Arial"/>
                <a:cs typeface="Arial"/>
                <a:sym typeface="Arial"/>
              </a:rPr>
              <a:t>The ring is soft and flexible.  Women can insert the ring into their vagina using their finger</a:t>
            </a:r>
          </a:p>
          <a:p>
            <a:r>
              <a:rPr lang="en-US" sz="1100" b="0" i="0" u="none" strike="noStrike" cap="none">
                <a:solidFill>
                  <a:srgbClr val="000000"/>
                </a:solidFill>
                <a:effectLst/>
                <a:latin typeface="Arial"/>
                <a:ea typeface="Arial"/>
                <a:cs typeface="Arial"/>
                <a:sym typeface="Arial"/>
              </a:rPr>
              <a:t>The ring is left in place continuously for a whole month, then removed and replaced with a new ring.</a:t>
            </a:r>
          </a:p>
          <a:p>
            <a:r>
              <a:rPr lang="en-US" sz="1100" b="0" i="0" u="none" strike="noStrike" cap="none">
                <a:solidFill>
                  <a:srgbClr val="000000"/>
                </a:solidFill>
                <a:effectLst/>
                <a:latin typeface="Arial"/>
                <a:ea typeface="Arial"/>
                <a:cs typeface="Arial"/>
                <a:sym typeface="Arial"/>
              </a:rPr>
              <a:t>Study participants will be taught how to insert and remove the ring.  Study staff can help them as needed.</a:t>
            </a:r>
          </a:p>
        </p:txBody>
      </p:sp>
    </p:spTree>
    <p:extLst>
      <p:ext uri="{BB962C8B-B14F-4D97-AF65-F5344CB8AC3E}">
        <p14:creationId xmlns:p14="http://schemas.microsoft.com/office/powerpoint/2010/main" val="150134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3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What are the side effects of the ring?</a:t>
            </a:r>
          </a:p>
          <a:p>
            <a:pPr marL="139700" indent="0">
              <a:buNone/>
            </a:pPr>
            <a:r>
              <a:rPr lang="en-US" sz="1100" b="0" i="0" u="none" strike="noStrike" cap="none" dirty="0">
                <a:solidFill>
                  <a:srgbClr val="000000"/>
                </a:solidFill>
                <a:effectLst/>
                <a:latin typeface="Arial"/>
                <a:ea typeface="Arial"/>
                <a:cs typeface="Arial"/>
                <a:sym typeface="Arial"/>
              </a:rPr>
              <a:t>• Most women experience few to no side effects from the ring.  </a:t>
            </a:r>
          </a:p>
          <a:p>
            <a:pPr marL="139700" indent="0">
              <a:buNone/>
            </a:pPr>
            <a:r>
              <a:rPr lang="en-US" sz="1100" b="0" i="0" u="none" strike="noStrike" cap="none" dirty="0">
                <a:solidFill>
                  <a:srgbClr val="000000"/>
                </a:solidFill>
                <a:effectLst/>
                <a:latin typeface="Arial"/>
                <a:ea typeface="Arial"/>
                <a:cs typeface="Arial"/>
                <a:sym typeface="Arial"/>
              </a:rPr>
              <a:t>• Some women may feel discomfort when the ring is inserted or have vaginal discharge, pelvic pain, burning, itchiness, or  urinary tract infections.</a:t>
            </a:r>
          </a:p>
          <a:p>
            <a:pPr marL="139700" indent="0">
              <a:buNone/>
            </a:pPr>
            <a:r>
              <a:rPr lang="en-US" sz="1100" b="0" i="0" u="none" strike="noStrike" cap="none" dirty="0">
                <a:solidFill>
                  <a:srgbClr val="000000"/>
                </a:solidFill>
                <a:effectLst/>
                <a:latin typeface="Arial"/>
                <a:ea typeface="Arial"/>
                <a:cs typeface="Arial"/>
                <a:sym typeface="Arial"/>
              </a:rPr>
              <a:t>• Although very rare, the ring may cause an allergic reaction, or a condition called “toxic shock syndrome.”</a:t>
            </a:r>
          </a:p>
          <a:p>
            <a:pPr marL="139700" indent="0">
              <a:buNone/>
            </a:pPr>
            <a:r>
              <a:rPr lang="en-US" sz="1100" b="0" i="0" u="none" strike="noStrike" cap="none" dirty="0">
                <a:solidFill>
                  <a:srgbClr val="000000"/>
                </a:solidFill>
                <a:effectLst/>
                <a:latin typeface="Arial"/>
                <a:ea typeface="Arial"/>
                <a:cs typeface="Arial"/>
                <a:sym typeface="Arial"/>
              </a:rPr>
              <a:t>• Side effects may differ in pregnant or breastfeeding women, or they may resemble normal symptoms of pregnancy or breastfeeding.</a:t>
            </a:r>
          </a:p>
          <a:p>
            <a:pPr marL="139700" indent="0">
              <a:buNone/>
            </a:pPr>
            <a:r>
              <a:rPr lang="en-US" sz="1100" b="1" i="0" u="none" strike="noStrike" cap="none" dirty="0">
                <a:solidFill>
                  <a:srgbClr val="000000"/>
                </a:solidFill>
                <a:effectLst/>
                <a:latin typeface="Arial"/>
                <a:ea typeface="Arial"/>
                <a:cs typeface="Arial"/>
                <a:sym typeface="Arial"/>
              </a:rPr>
              <a:t>Study staff will counsel participants on potential side effects, common symptoms during pregnancy and breastfeeding, and any concerns they have.</a:t>
            </a:r>
          </a:p>
        </p:txBody>
      </p:sp>
    </p:spTree>
    <p:extLst>
      <p:ext uri="{BB962C8B-B14F-4D97-AF65-F5344CB8AC3E}">
        <p14:creationId xmlns:p14="http://schemas.microsoft.com/office/powerpoint/2010/main" val="1152915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a:t>What does research show so far?</a:t>
            </a:r>
          </a:p>
          <a:p>
            <a:r>
              <a:rPr lang="en-US"/>
              <a:t>Comfort with the ring increases with experience.</a:t>
            </a:r>
          </a:p>
          <a:p>
            <a:r>
              <a:rPr lang="en-US"/>
              <a:t>The ring does not lead to increased risk of vaginal infections, such as bacterial vaginitis or yeast</a:t>
            </a:r>
          </a:p>
          <a:p>
            <a:r>
              <a:rPr lang="en-US"/>
              <a:t>The ring does not increase the risk of cervical cancer </a:t>
            </a:r>
          </a:p>
          <a:p>
            <a:endParaRPr lang="en-US"/>
          </a:p>
        </p:txBody>
      </p:sp>
    </p:spTree>
    <p:extLst>
      <p:ext uri="{BB962C8B-B14F-4D97-AF65-F5344CB8AC3E}">
        <p14:creationId xmlns:p14="http://schemas.microsoft.com/office/powerpoint/2010/main" val="261465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What is already known about the safety of ring use in pregnant women? </a:t>
            </a:r>
          </a:p>
          <a:p>
            <a:pPr marL="139700" indent="0">
              <a:buNone/>
            </a:pP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In studies with pregnant animals, dapivirine did not cause side effects in the animals or their offspring. </a:t>
            </a:r>
          </a:p>
          <a:p>
            <a:pPr marL="139700" indent="0">
              <a:buNone/>
            </a:pPr>
            <a:r>
              <a:rPr lang="en-US" sz="1100" b="0" i="0" u="none" strike="noStrike" cap="none" dirty="0">
                <a:solidFill>
                  <a:srgbClr val="000000"/>
                </a:solidFill>
                <a:effectLst/>
                <a:latin typeface="Arial"/>
                <a:ea typeface="Arial"/>
                <a:cs typeface="Arial"/>
                <a:sym typeface="Arial"/>
              </a:rPr>
              <a:t>•	In previous studies, women who became pregnant while using the ring stopped using the ring, but were followed throughout their pregnancies to monitor any negative effects.</a:t>
            </a:r>
          </a:p>
          <a:p>
            <a:pPr marL="139700" indent="0">
              <a:buNone/>
            </a:pPr>
            <a:r>
              <a:rPr lang="en-US" sz="1100" b="0" i="0" u="none" strike="noStrike" cap="none" dirty="0">
                <a:solidFill>
                  <a:srgbClr val="000000"/>
                </a:solidFill>
                <a:effectLst/>
                <a:latin typeface="Arial"/>
                <a:ea typeface="Arial"/>
                <a:cs typeface="Arial"/>
                <a:sym typeface="Arial"/>
              </a:rPr>
              <a:t>•	Women who used the dapivirine ring before they knew they were pregnant did not experience more negative pregnancy outcomes (like miscarriages, preterm births, or low birthweight babies).</a:t>
            </a:r>
          </a:p>
          <a:p>
            <a:pPr marL="139700" indent="0">
              <a:buNone/>
            </a:pPr>
            <a:r>
              <a:rPr lang="en-US" sz="1100" b="0" i="0" u="none" strike="noStrike" cap="none" dirty="0">
                <a:solidFill>
                  <a:srgbClr val="000000"/>
                </a:solidFill>
                <a:effectLst/>
                <a:latin typeface="Arial"/>
                <a:ea typeface="Arial"/>
                <a:cs typeface="Arial"/>
                <a:sym typeface="Arial"/>
              </a:rPr>
              <a:t>•	Additionally, babies born to women who used the dapivirine ring did not experience more birth defects than babies born to mothers who were not exposed to dapivirine.</a:t>
            </a:r>
          </a:p>
          <a:p>
            <a:pPr marL="139700" indent="0">
              <a:buNone/>
            </a:pPr>
            <a:r>
              <a:rPr lang="en-US" sz="1100" b="0" i="0" u="none" strike="noStrike" cap="none" dirty="0">
                <a:solidFill>
                  <a:srgbClr val="000000"/>
                </a:solidFill>
                <a:effectLst/>
                <a:latin typeface="Arial"/>
                <a:ea typeface="Arial"/>
                <a:cs typeface="Arial"/>
                <a:sym typeface="Arial"/>
              </a:rPr>
              <a:t>•	Since  women in previous studies stopped using the ring soon after becoming pregnant, more safety information is needed about the ring when it is used for longer periods and at different stages during pregnancy.</a:t>
            </a:r>
          </a:p>
          <a:p>
            <a:pPr>
              <a:lnSpc>
                <a:spcPct val="107000"/>
              </a:lnSpc>
            </a:pPr>
            <a:r>
              <a:rPr lang="en-US" sz="1100" b="1" i="0" u="none" strike="noStrike" cap="none" dirty="0">
                <a:solidFill>
                  <a:srgbClr val="000000"/>
                </a:solidFill>
                <a:effectLst/>
                <a:latin typeface="Arial"/>
                <a:ea typeface="Arial"/>
                <a:cs typeface="Arial"/>
                <a:sym typeface="Arial"/>
              </a:rPr>
              <a:t>This is why DELIVER is being done—to learn more about the safety of ring use during pregnancy. </a:t>
            </a:r>
            <a:r>
              <a:rPr lang="en-US" sz="1100" b="0" i="1" u="none" strike="noStrike" cap="none" dirty="0">
                <a:solidFill>
                  <a:srgbClr val="000000"/>
                </a:solidFill>
                <a:effectLst/>
                <a:latin typeface="Arial"/>
                <a:ea typeface="Arial"/>
                <a:cs typeface="Arial"/>
                <a:sym typeface="Arial"/>
              </a:rPr>
              <a:t>Follow-up of mother from the first group enrolled when they were late in their pregnancy  is complete. </a:t>
            </a:r>
            <a:r>
              <a:rPr lang="en-US" sz="1100" b="0" i="1" dirty="0">
                <a:highlight>
                  <a:srgbClr val="00FFFF"/>
                </a:highlight>
                <a:latin typeface="Calibri" panose="020F0502020204030204" pitchFamily="34" charset="0"/>
                <a:ea typeface="Calibri" panose="020F0502020204030204" pitchFamily="34" charset="0"/>
                <a:cs typeface="Times New Roman" panose="02020603050405020304" pitchFamily="18" charset="0"/>
              </a:rPr>
              <a:t>Data from the first group enrolled in DELIVER, which included women 8 to 9 months pregnant and their infants also did not indicate any safety concerns.</a:t>
            </a:r>
          </a:p>
          <a:p>
            <a:pPr marL="139700" indent="0">
              <a:buNone/>
            </a:pPr>
            <a:endParaRPr lang="en-US" sz="1100" b="1"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55571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is already known about the safety of ring use by breastfeeding women?</a:t>
            </a:r>
          </a:p>
          <a:p>
            <a:pPr marL="139700" indent="0">
              <a:buNone/>
            </a:pPr>
            <a:r>
              <a:rPr lang="en-US" sz="1100" b="1" i="0" u="none" strike="noStrike" cap="none">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This is the first study to look at ring use in breastfeeding women. who are still breastfeeding infants..  However, there was a small study in the United States that enrolled women who had already weaned their infants but were still able to produce breastmilk.  There were no safety concerns and the study found that only very small amounts of dapivirine got into breastmilk.</a:t>
            </a:r>
          </a:p>
          <a:p>
            <a:pPr marL="139700" indent="0">
              <a:buNone/>
            </a:pPr>
            <a:endParaRPr lang="en-US" sz="1100" b="1" i="0" u="none" strike="noStrike" cap="none">
              <a:solidFill>
                <a:srgbClr val="000000"/>
              </a:solidFill>
              <a:effectLst/>
              <a:latin typeface="Arial"/>
              <a:ea typeface="Arial"/>
              <a:cs typeface="Arial"/>
              <a:sym typeface="Arial"/>
            </a:endParaRPr>
          </a:p>
          <a:p>
            <a:pPr marL="139700" indent="0">
              <a:buNone/>
            </a:pPr>
            <a:r>
              <a:rPr lang="en-US" sz="1100" b="1" i="0" u="none" strike="noStrike" cap="none">
                <a:solidFill>
                  <a:srgbClr val="000000"/>
                </a:solidFill>
                <a:effectLst/>
                <a:latin typeface="Arial"/>
                <a:ea typeface="Arial"/>
                <a:cs typeface="Arial"/>
                <a:sym typeface="Arial"/>
              </a:rPr>
              <a:t>B-PROTECTED is being done to learn more about the safety of ring use during breastfeeding.</a:t>
            </a:r>
          </a:p>
        </p:txBody>
      </p:sp>
    </p:spTree>
    <p:extLst>
      <p:ext uri="{BB962C8B-B14F-4D97-AF65-F5344CB8AC3E}">
        <p14:creationId xmlns:p14="http://schemas.microsoft.com/office/powerpoint/2010/main" val="374344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More about oral Truvada…</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Oral Truvada is a pill that contains two ARV medications. Truvada may also be known in the community as oral PrEP (pre-exposure prophylaxis).  It is approved for preventing HIV in adults and adolescents &gt;35 kg. It is also approved for </a:t>
            </a:r>
            <a:r>
              <a:rPr lang="en-US" sz="1100" b="0" i="1" u="none" strike="noStrike" cap="none">
                <a:solidFill>
                  <a:srgbClr val="000000"/>
                </a:solidFill>
                <a:effectLst/>
                <a:latin typeface="Arial"/>
                <a:ea typeface="Arial"/>
                <a:cs typeface="Arial"/>
                <a:sym typeface="Arial"/>
              </a:rPr>
              <a:t>treating</a:t>
            </a:r>
            <a:r>
              <a:rPr lang="en-US" sz="1100" b="0" i="0" u="none" strike="noStrike" cap="none">
                <a:solidFill>
                  <a:srgbClr val="000000"/>
                </a:solidFill>
                <a:effectLst/>
                <a:latin typeface="Arial"/>
                <a:ea typeface="Arial"/>
                <a:cs typeface="Arial"/>
                <a:sym typeface="Arial"/>
              </a:rPr>
              <a:t> HIV in people 12 years and older, in combination with other drugs.  </a:t>
            </a:r>
          </a:p>
          <a:p>
            <a:r>
              <a:rPr lang="en-US" sz="1100" b="0" i="0" u="none" strike="noStrike" cap="none">
                <a:solidFill>
                  <a:srgbClr val="000000"/>
                </a:solidFill>
                <a:effectLst/>
                <a:latin typeface="Arial"/>
                <a:ea typeface="Arial"/>
                <a:cs typeface="Arial"/>
                <a:sym typeface="Arial"/>
              </a:rPr>
              <a:t>Oral Truvada may be available in the community outside of this study.  Study staff can provide more information about potential access to Oral Truvada to anyone who is interested. </a:t>
            </a:r>
            <a:endParaRPr/>
          </a:p>
        </p:txBody>
      </p:sp>
    </p:spTree>
    <p:extLst>
      <p:ext uri="{BB962C8B-B14F-4D97-AF65-F5344CB8AC3E}">
        <p14:creationId xmlns:p14="http://schemas.microsoft.com/office/powerpoint/2010/main" val="4273263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How is Truvada used?</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Oral Truvada is a pill taken once daily by mouth, around the same time each day.</a:t>
            </a:r>
          </a:p>
          <a:p>
            <a:r>
              <a:rPr lang="en-US" sz="1100" b="0" i="0" u="none" strike="noStrike" cap="none">
                <a:solidFill>
                  <a:srgbClr val="000000"/>
                </a:solidFill>
                <a:effectLst/>
                <a:latin typeface="Arial"/>
                <a:ea typeface="Arial"/>
                <a:cs typeface="Arial"/>
                <a:sym typeface="Arial"/>
              </a:rPr>
              <a:t>Participants will be provided information on how to swallow pills and strategies to assist with taking Truvada every day. </a:t>
            </a:r>
            <a:endParaRPr/>
          </a:p>
        </p:txBody>
      </p:sp>
    </p:spTree>
    <p:extLst>
      <p:ext uri="{BB962C8B-B14F-4D97-AF65-F5344CB8AC3E}">
        <p14:creationId xmlns:p14="http://schemas.microsoft.com/office/powerpoint/2010/main" val="993313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13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What are the side effects of Oral Truvada?</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Use of oral Truvada may cause mild side effects including abdominal pain, diarrhea, headache, dizziness, tiredness, passing gas, nausea, vomiting, or inability to sleep.  These typically go away shortly after starting use.</a:t>
            </a:r>
          </a:p>
          <a:p>
            <a:pPr lvl="0"/>
            <a:r>
              <a:rPr lang="en-US" sz="1100" b="0" i="0" u="none" strike="noStrike" cap="none" dirty="0">
                <a:solidFill>
                  <a:srgbClr val="000000"/>
                </a:solidFill>
                <a:effectLst/>
                <a:latin typeface="Arial"/>
                <a:ea typeface="Arial"/>
                <a:cs typeface="Arial"/>
                <a:sym typeface="Arial"/>
              </a:rPr>
              <a:t>Rare but more serious side effects include rash, kidney damage, bone pain or changes, allergic reaction, or lactic acidosis (a condition that can cause shortness of breath, nausea, and liver failure).</a:t>
            </a:r>
          </a:p>
          <a:p>
            <a:r>
              <a:rPr lang="en-US" sz="1100" b="0" i="0" u="none" strike="noStrike" cap="none" dirty="0">
                <a:solidFill>
                  <a:srgbClr val="000000"/>
                </a:solidFill>
                <a:effectLst/>
                <a:latin typeface="Arial"/>
                <a:ea typeface="Arial"/>
                <a:cs typeface="Arial"/>
                <a:sym typeface="Arial"/>
              </a:rPr>
              <a:t>Individuals with Hepatitis B who suddenly stop taking oral Truvada may get a “flare” or worsening of hepatitis symptoms.</a:t>
            </a:r>
            <a:endParaRPr dirty="0"/>
          </a:p>
        </p:txBody>
      </p:sp>
    </p:spTree>
    <p:extLst>
      <p:ext uri="{BB962C8B-B14F-4D97-AF65-F5344CB8AC3E}">
        <p14:creationId xmlns:p14="http://schemas.microsoft.com/office/powerpoint/2010/main" val="149943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What is already known about the safety of oral Truvada use during pregnancy and breastfeeding?</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In clinical studies on oral Truvada and pregnancy, the medicine did not cause birth defects or miscarriages when it was given to pregnant animals. </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No adverse effects have been found among babies exposed to oral Truvada when the medicines were taken as treatment by HIV-infected women during pregnancy or during breastfeeding.</a:t>
            </a:r>
          </a:p>
          <a:p>
            <a:r>
              <a:rPr lang="en-US" sz="1100" b="0" i="0" u="none" strike="noStrike" cap="none" dirty="0">
                <a:solidFill>
                  <a:srgbClr val="000000"/>
                </a:solidFill>
                <a:effectLst/>
                <a:latin typeface="Arial"/>
                <a:ea typeface="Arial"/>
                <a:cs typeface="Arial"/>
                <a:sym typeface="Arial"/>
              </a:rPr>
              <a:t>Several small studies have looked at Truvada as PrEP during breastfeeding.  So far, the studies have shown that the use of Truvada during breastfeeding is safe and that babies are exposed to only very low levels of the drug through breastmilk. </a:t>
            </a:r>
          </a:p>
        </p:txBody>
      </p:sp>
    </p:spTree>
    <p:extLst>
      <p:ext uri="{BB962C8B-B14F-4D97-AF65-F5344CB8AC3E}">
        <p14:creationId xmlns:p14="http://schemas.microsoft.com/office/powerpoint/2010/main" val="418853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What is already known about the safety of Truvada use during pregnancy and breastfeeding?</a:t>
            </a:r>
            <a:r>
              <a:rPr lang="en-ZA"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Based on the available safety data, the World Health Organization (WHO) considers that oral Truvada should be continued during pregnancy and breastfeeding for women who continue to be at substantial risk of HIV infection. More safety data is needed, which is why DELIVER and B-PROTECTED are being done.</a:t>
            </a:r>
          </a:p>
          <a:p>
            <a:pPr lvl="0"/>
            <a:r>
              <a:rPr lang="en-ZA" sz="1100" b="0" i="0" u="none" strike="noStrike" cap="none" dirty="0">
                <a:solidFill>
                  <a:srgbClr val="000000"/>
                </a:solidFill>
                <a:effectLst/>
                <a:latin typeface="Arial"/>
                <a:ea typeface="Arial"/>
                <a:cs typeface="Arial"/>
                <a:sym typeface="Arial"/>
              </a:rPr>
              <a:t>Some countries are already prescribing oral Truvada to breastfeeding women</a:t>
            </a:r>
            <a:endParaRPr lang="en-US" sz="1100" b="0" i="0" u="none" strike="noStrike" cap="none" dirty="0">
              <a:solidFill>
                <a:srgbClr val="000000"/>
              </a:solidFill>
              <a:effectLst/>
              <a:latin typeface="Arial"/>
              <a:ea typeface="Arial"/>
              <a:cs typeface="Arial"/>
              <a:sym typeface="Arial"/>
            </a:endParaRPr>
          </a:p>
          <a:p>
            <a:endParaRPr lang="en-US" sz="1100" b="0" i="0" u="none" strike="noStrike" cap="none" dirty="0">
              <a:solidFill>
                <a:srgbClr val="000000"/>
              </a:solidFill>
              <a:effectLst/>
              <a:latin typeface="Arial"/>
              <a:ea typeface="Arial"/>
              <a:cs typeface="Arial"/>
              <a:sym typeface="Arial"/>
            </a:endParaRPr>
          </a:p>
          <a:p>
            <a:r>
              <a:rPr lang="en-ZA" sz="1100" b="0" i="0" u="none" strike="noStrike" cap="none" dirty="0">
                <a:solidFill>
                  <a:srgbClr val="000000"/>
                </a:solidFill>
                <a:effectLst/>
                <a:latin typeface="Arial"/>
                <a:ea typeface="Arial"/>
                <a:cs typeface="Arial"/>
                <a:sym typeface="Arial"/>
              </a:rPr>
              <a:t>Countries which permit PrEP during breastfeeding:</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Kenya</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Eswatini</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Uganda</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United States</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UK</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France</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Australia</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New Zealand</a:t>
            </a:r>
            <a:endParaRPr lang="en-US" sz="1100" b="0" i="0" u="none" strike="noStrike" cap="none" dirty="0">
              <a:solidFill>
                <a:srgbClr val="000000"/>
              </a:solidFill>
              <a:effectLst/>
              <a:latin typeface="Arial"/>
              <a:ea typeface="Arial"/>
              <a:cs typeface="Arial"/>
              <a:sym typeface="Arial"/>
            </a:endParaRPr>
          </a:p>
          <a:p>
            <a:pPr lvl="0"/>
            <a:r>
              <a:rPr lang="en-ZA" sz="1100" b="0" i="0" u="none" strike="noStrike" cap="none" dirty="0">
                <a:solidFill>
                  <a:srgbClr val="000000"/>
                </a:solidFill>
                <a:effectLst/>
                <a:latin typeface="Arial"/>
                <a:ea typeface="Arial"/>
                <a:cs typeface="Arial"/>
                <a:sym typeface="Arial"/>
              </a:rPr>
              <a:t>Canada</a:t>
            </a:r>
            <a:endParaRPr lang="en-US" sz="1100" b="0" i="0" u="none" strike="noStrike" cap="none" dirty="0">
              <a:solidFill>
                <a:srgbClr val="000000"/>
              </a:solidFill>
              <a:effectLst/>
              <a:latin typeface="Arial"/>
              <a:ea typeface="Arial"/>
              <a:cs typeface="Arial"/>
              <a:sym typeface="Arial"/>
            </a:endParaRPr>
          </a:p>
          <a:p>
            <a:pPr marL="13970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94889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290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1555472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a:t>Male or female condoms if used correctly and consistently protect against STI and HIV infection during vaginal, anal sex, oral sex, and unintended pregnancy. </a:t>
            </a:r>
          </a:p>
        </p:txBody>
      </p:sp>
    </p:spTree>
    <p:extLst>
      <p:ext uri="{BB962C8B-B14F-4D97-AF65-F5344CB8AC3E}">
        <p14:creationId xmlns:p14="http://schemas.microsoft.com/office/powerpoint/2010/main" val="2926556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b="0" i="0" u="none" strike="noStrike" cap="none">
                <a:solidFill>
                  <a:srgbClr val="000000"/>
                </a:solidFill>
                <a:effectLst/>
                <a:latin typeface="Arial"/>
                <a:ea typeface="Arial"/>
                <a:cs typeface="Arial"/>
                <a:sym typeface="Arial"/>
              </a:rPr>
              <a:t>The more sexual partners a person has, the more likely it is that one of them has HIV. </a:t>
            </a:r>
          </a:p>
          <a:p>
            <a:r>
              <a:rPr lang="en-ZA" sz="1100" b="0" i="0" u="none" strike="noStrike" cap="none">
                <a:solidFill>
                  <a:srgbClr val="000000"/>
                </a:solidFill>
                <a:effectLst/>
                <a:latin typeface="Arial"/>
                <a:ea typeface="Arial"/>
                <a:cs typeface="Arial"/>
                <a:sym typeface="Arial"/>
              </a:rPr>
              <a:t>More than one partner means many routes for HIV to travel.</a:t>
            </a:r>
          </a:p>
          <a:p>
            <a:r>
              <a:rPr lang="en-ZA" sz="1100" b="0" i="0" u="none" strike="noStrike" cap="none">
                <a:solidFill>
                  <a:srgbClr val="000000"/>
                </a:solidFill>
                <a:effectLst/>
                <a:latin typeface="Arial"/>
                <a:ea typeface="Arial"/>
                <a:cs typeface="Arial"/>
                <a:sym typeface="Arial"/>
              </a:rPr>
              <a:t>Your sexual network may be bigger than you think.</a:t>
            </a: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Therefore, one way to reduce HIV risk is to reduce the number of partners you have and for your partners to reduce the number of partners they have.</a:t>
            </a:r>
            <a:endParaRPr lang="en-US"/>
          </a:p>
        </p:txBody>
      </p:sp>
    </p:spTree>
    <p:extLst>
      <p:ext uri="{BB962C8B-B14F-4D97-AF65-F5344CB8AC3E}">
        <p14:creationId xmlns:p14="http://schemas.microsoft.com/office/powerpoint/2010/main" val="237308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strike="noStrike">
                <a:solidFill>
                  <a:srgbClr val="FF0000"/>
                </a:solidFill>
              </a:rPr>
              <a:t>Knowing if your partner is HIV positive can help you decide which prevention methods might be most effective for you.</a:t>
            </a:r>
          </a:p>
          <a:p>
            <a:endParaRPr lang="en-ZA"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If you have a sexually transmitted infection (STI), get treatment.</a:t>
            </a: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Having an STI can increase your risk of getting HIV or spreading it to others. Encourage your partner/s to get tested and treated as well.</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352667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In Africa, more than half of people living with HIV are women. </a:t>
            </a:r>
          </a:p>
          <a:p>
            <a:r>
              <a:rPr lang="en-US" sz="1100" b="0" i="0" u="none" strike="noStrike" cap="none">
                <a:solidFill>
                  <a:srgbClr val="000000"/>
                </a:solidFill>
                <a:effectLst/>
                <a:latin typeface="Arial"/>
                <a:ea typeface="Arial"/>
                <a:cs typeface="Arial"/>
                <a:sym typeface="Arial"/>
              </a:rPr>
              <a:t>Women need and deserve options for HIV prevention.  </a:t>
            </a:r>
          </a:p>
          <a:p>
            <a:r>
              <a:rPr lang="en-US" sz="1100" b="0" i="0" u="none" strike="noStrike" cap="none">
                <a:solidFill>
                  <a:srgbClr val="000000"/>
                </a:solidFill>
                <a:effectLst/>
                <a:latin typeface="Arial"/>
                <a:ea typeface="Arial"/>
                <a:cs typeface="Arial"/>
                <a:sym typeface="Arial"/>
              </a:rPr>
              <a:t>Options they can use during all phases of their lives—including pregnancy and breastfeeding.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b="0" i="0" u="none" strike="noStrike" cap="none">
                <a:solidFill>
                  <a:srgbClr val="000000"/>
                </a:solidFill>
                <a:effectLst/>
                <a:latin typeface="Arial"/>
                <a:ea typeface="Arial"/>
                <a:cs typeface="Arial"/>
                <a:sym typeface="Arial"/>
              </a:rPr>
              <a:t>Male circumcision does not protect women from getting HIV.</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ZA" sz="1100" b="0" i="0" u="none" strike="noStrike" cap="none">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Circumcised men are about half as likely to get HIV as uncircumcised men. </a:t>
            </a:r>
          </a:p>
          <a:p>
            <a:pPr marL="139700" indent="0">
              <a:buNone/>
            </a:pPr>
            <a:endParaRPr lang="en-US"/>
          </a:p>
        </p:txBody>
      </p:sp>
    </p:spTree>
    <p:extLst>
      <p:ext uri="{BB962C8B-B14F-4D97-AF65-F5344CB8AC3E}">
        <p14:creationId xmlns:p14="http://schemas.microsoft.com/office/powerpoint/2010/main" val="1752066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b="0" i="0" u="none" strike="noStrike" cap="none">
                <a:solidFill>
                  <a:srgbClr val="000000"/>
                </a:solidFill>
                <a:effectLst/>
                <a:latin typeface="Arial"/>
                <a:ea typeface="Arial"/>
                <a:cs typeface="Arial"/>
                <a:sym typeface="Arial"/>
              </a:rPr>
              <a:t>HIV medicine can reduce the amount of HIV in the blood (also called viral load). </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HIV medicine can make the viral load so low that a test can’t detect it. This is called undetectable viral load. </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Having an undetectable viral load (or staying virally suppressed) is the best thing people with HIV can do to stay healthy.</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If their viral load stays undetectable, they have effectively no risk of transmitting HIV to an HIV-negative partner through sex.</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1376172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296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t>The health and safety of participants and their pregnancies is what is most important.</a:t>
            </a:r>
          </a:p>
          <a:p>
            <a:endParaRPr lang="en-US"/>
          </a:p>
        </p:txBody>
      </p:sp>
    </p:spTree>
    <p:extLst>
      <p:ext uri="{BB962C8B-B14F-4D97-AF65-F5344CB8AC3E}">
        <p14:creationId xmlns:p14="http://schemas.microsoft.com/office/powerpoint/2010/main" val="3367238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a:t>Many women experience various issues during pregnancy, such as:</a:t>
            </a:r>
          </a:p>
          <a:p>
            <a:pPr lvl="0">
              <a:buFont typeface="Wingdings" panose="05000000000000000000" pitchFamily="2" charset="2"/>
              <a:buChar char="Ø"/>
            </a:pPr>
            <a:r>
              <a:rPr lang="en-US" sz="1100"/>
              <a:t>Nausea and morning sickness</a:t>
            </a:r>
          </a:p>
          <a:p>
            <a:pPr lvl="0">
              <a:buFont typeface="Wingdings" panose="05000000000000000000" pitchFamily="2" charset="2"/>
              <a:buChar char="Ø"/>
            </a:pPr>
            <a:r>
              <a:rPr lang="en-US" sz="1100"/>
              <a:t>Constipation</a:t>
            </a:r>
          </a:p>
          <a:p>
            <a:pPr lvl="0">
              <a:buFont typeface="Wingdings" panose="05000000000000000000" pitchFamily="2" charset="2"/>
              <a:buChar char="Ø"/>
            </a:pPr>
            <a:r>
              <a:rPr lang="en-US" sz="1100"/>
              <a:t>Backache</a:t>
            </a:r>
          </a:p>
          <a:p>
            <a:pPr lvl="0">
              <a:buFont typeface="Wingdings" panose="05000000000000000000" pitchFamily="2" charset="2"/>
              <a:buChar char="Ø"/>
            </a:pPr>
            <a:r>
              <a:rPr lang="en-US" sz="1100"/>
              <a:t>Cramping and/or swelling in legs or feet</a:t>
            </a:r>
          </a:p>
          <a:p>
            <a:pPr lvl="0">
              <a:buFont typeface="Wingdings" panose="05000000000000000000" pitchFamily="2" charset="2"/>
              <a:buChar char="Ø"/>
            </a:pPr>
            <a:r>
              <a:rPr lang="en-US" sz="1100"/>
              <a:t>Feeling faint and/or hot</a:t>
            </a:r>
          </a:p>
          <a:p>
            <a:pPr lvl="0">
              <a:buFont typeface="Wingdings" panose="05000000000000000000" pitchFamily="2" charset="2"/>
              <a:buChar char="Ø"/>
            </a:pPr>
            <a:r>
              <a:rPr lang="en-US" sz="1100"/>
              <a:t>Heart palpitations</a:t>
            </a:r>
          </a:p>
          <a:p>
            <a:pPr lvl="0">
              <a:buFont typeface="Wingdings" panose="05000000000000000000" pitchFamily="2" charset="2"/>
              <a:buChar char="Ø"/>
            </a:pPr>
            <a:r>
              <a:rPr lang="en-US" sz="1100"/>
              <a:t>Tiredness, Difficulty sleeping</a:t>
            </a:r>
          </a:p>
          <a:p>
            <a:pPr lvl="0">
              <a:buFont typeface="Wingdings" panose="05000000000000000000" pitchFamily="2" charset="2"/>
              <a:buChar char="Ø"/>
            </a:pPr>
            <a:r>
              <a:rPr lang="en-US" sz="1100"/>
              <a:t>Headaches</a:t>
            </a:r>
          </a:p>
          <a:p>
            <a:pPr lvl="0">
              <a:buFont typeface="Wingdings" panose="05000000000000000000" pitchFamily="2" charset="2"/>
              <a:buChar char="Ø"/>
            </a:pPr>
            <a:r>
              <a:rPr lang="en-US" sz="1100"/>
              <a:t>Incontinence and/or having to pass urine frequently</a:t>
            </a:r>
          </a:p>
          <a:p>
            <a:pPr lvl="0">
              <a:buFont typeface="Wingdings" panose="05000000000000000000" pitchFamily="2" charset="2"/>
              <a:buChar char="Ø"/>
            </a:pPr>
            <a:r>
              <a:rPr lang="en-US" sz="1100"/>
              <a:t>Indigestion/Heartburn</a:t>
            </a:r>
          </a:p>
          <a:p>
            <a:pPr lvl="0">
              <a:buFont typeface="Wingdings" panose="05000000000000000000" pitchFamily="2" charset="2"/>
              <a:buChar char="Ø"/>
            </a:pPr>
            <a:r>
              <a:rPr lang="en-US" sz="1100"/>
              <a:t>Pelvic join pain</a:t>
            </a:r>
          </a:p>
          <a:p>
            <a:pPr lvl="0">
              <a:buFont typeface="Wingdings" panose="05000000000000000000" pitchFamily="2" charset="2"/>
              <a:buChar char="Ø"/>
            </a:pPr>
            <a:r>
              <a:rPr lang="en-US" sz="1100"/>
              <a:t>Hemorrhoids</a:t>
            </a:r>
          </a:p>
          <a:p>
            <a:pPr lvl="0">
              <a:buFont typeface="Wingdings" panose="05000000000000000000" pitchFamily="2" charset="2"/>
              <a:buChar char="Ø"/>
            </a:pPr>
            <a:r>
              <a:rPr lang="en-US" sz="1100"/>
              <a:t>Bleeding gums, nose bleeds</a:t>
            </a:r>
          </a:p>
          <a:p>
            <a:pPr lvl="0">
              <a:buFont typeface="Wingdings" panose="05000000000000000000" pitchFamily="2" charset="2"/>
              <a:buChar char="Ø"/>
            </a:pPr>
            <a:r>
              <a:rPr lang="en-US" sz="1100"/>
              <a:t>Stretch marks</a:t>
            </a:r>
          </a:p>
          <a:p>
            <a:pPr lvl="0">
              <a:buFont typeface="Wingdings" panose="05000000000000000000" pitchFamily="2" charset="2"/>
              <a:buChar char="Ø"/>
            </a:pPr>
            <a:r>
              <a:rPr lang="en-US" sz="1100"/>
              <a:t>Vaginal discharge</a:t>
            </a:r>
          </a:p>
          <a:p>
            <a:pPr lvl="0">
              <a:buFont typeface="Wingdings" panose="05000000000000000000" pitchFamily="2" charset="2"/>
              <a:buChar char="Ø"/>
            </a:pPr>
            <a:r>
              <a:rPr lang="en-US" sz="1100"/>
              <a:t>Varicose veins</a:t>
            </a:r>
          </a:p>
          <a:p>
            <a:pPr lvl="0">
              <a:buFont typeface="Wingdings" panose="05000000000000000000" pitchFamily="2" charset="2"/>
              <a:buChar char="Ø"/>
            </a:pPr>
            <a:r>
              <a:rPr lang="en-US" sz="1100"/>
              <a:t>Leaking nipples</a:t>
            </a:r>
          </a:p>
          <a:p>
            <a:pPr lvl="0">
              <a:buFont typeface="Wingdings" panose="05000000000000000000" pitchFamily="2" charset="2"/>
              <a:buChar char="Ø"/>
            </a:pPr>
            <a:r>
              <a:rPr lang="en-US" sz="1100"/>
              <a:t>Itchy skin</a:t>
            </a:r>
          </a:p>
          <a:p>
            <a:pPr marL="139700" indent="0">
              <a:buNone/>
            </a:pPr>
            <a:endParaRPr lang="en-US"/>
          </a:p>
          <a:p>
            <a:pPr marL="139700" indent="0">
              <a:buNone/>
            </a:pPr>
            <a:r>
              <a:rPr lang="en-US" sz="1100" b="0" i="0" u="none" strike="noStrike" cap="none">
                <a:solidFill>
                  <a:srgbClr val="000000"/>
                </a:solidFill>
                <a:effectLst/>
                <a:latin typeface="Arial"/>
                <a:ea typeface="Arial"/>
                <a:cs typeface="Arial"/>
                <a:sym typeface="Arial"/>
              </a:rPr>
              <a:t>Some common issues that pregnant women experience may be similar to mild side effects associated with starting product use.  </a:t>
            </a:r>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Participants are encouraged to talk with staff/providers about any concerns or issues they have.</a:t>
            </a:r>
            <a:endParaRPr lang="en-US"/>
          </a:p>
        </p:txBody>
      </p:sp>
    </p:spTree>
    <p:extLst>
      <p:ext uri="{BB962C8B-B14F-4D97-AF65-F5344CB8AC3E}">
        <p14:creationId xmlns:p14="http://schemas.microsoft.com/office/powerpoint/2010/main" val="2814489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It is important for women to be as healthy as possible during pregnancy so that they have the best chance of having a healthy baby.</a:t>
            </a: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If a woman is pregnant or planning to get pregnant, she should get tested for STIs and HIV as soon as possible.</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ZA" sz="1100" b="0" i="0" u="none" strike="noStrike" cap="none">
                <a:solidFill>
                  <a:srgbClr val="000000"/>
                </a:solidFill>
                <a:effectLst/>
                <a:latin typeface="Arial"/>
                <a:ea typeface="Arial"/>
                <a:cs typeface="Arial"/>
                <a:sym typeface="Arial"/>
              </a:rPr>
              <a:t>STIs can complicate your pregnancy and may have serious effects on both you and your developing baby. Some of these problems may be seen at birth; others may not be discovered until months or years later.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Having an STI can make it easier to get HIV. For example, an STI can cause a sore or a break in the skin, which can make it easier for HIV to enter the body. Having HIV and another STI may increase the risk of HIV transmission.</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The high rate of transmission associated with acute infection is likely related to the combination of the high viral loads in plasma, breast milk, and the genital tract associated with acute infection and the fact that the diagnosis is easy to miss, which results in lost opportunities for implementing prevention interventions.</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 </a:t>
            </a:r>
            <a:r>
              <a:rPr lang="en-ZA" sz="1100" b="0" i="0" u="none" strike="noStrike" cap="none">
                <a:solidFill>
                  <a:srgbClr val="000000"/>
                </a:solidFill>
                <a:effectLst/>
                <a:latin typeface="Arial"/>
                <a:ea typeface="Arial"/>
                <a:cs typeface="Arial"/>
                <a:sym typeface="Arial"/>
              </a:rPr>
              <a:t>Because of these risks, all women should get tested for HIV during pregnancy.</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The decision to take the HIV test and then wait for the results can be very stressful. If test results are positive, women will have many decisions to make.</a:t>
            </a:r>
          </a:p>
          <a:p>
            <a:endParaRPr lang="en-ZA" sz="1100" b="0" i="0" u="none" strike="noStrike" cap="none">
              <a:solidFill>
                <a:srgbClr val="000000"/>
              </a:solidFill>
              <a:effectLst/>
              <a:latin typeface="Arial"/>
              <a:ea typeface="Arial"/>
              <a:cs typeface="Arial"/>
              <a:sym typeface="Arial"/>
            </a:endParaRPr>
          </a:p>
          <a:p>
            <a:r>
              <a:rPr lang="en-ZA" sz="1100" b="0" i="0" u="none" strike="noStrike" cap="none">
                <a:solidFill>
                  <a:srgbClr val="000000"/>
                </a:solidFill>
                <a:effectLst/>
                <a:latin typeface="Arial"/>
                <a:ea typeface="Arial"/>
                <a:cs typeface="Arial"/>
                <a:sym typeface="Arial"/>
              </a:rPr>
              <a:t>Even though it is stressful, women need to know their HIV status to decide what is best for them and their family. There is support available for women who find out during their pregnancy that they have HIV. </a:t>
            </a:r>
            <a:endParaRPr lang="en-US" sz="1100" b="0" i="0" u="none" strike="noStrike" cap="none">
              <a:solidFill>
                <a:srgbClr val="000000"/>
              </a:solidFill>
              <a:effectLst/>
              <a:latin typeface="Arial"/>
              <a:ea typeface="Arial"/>
              <a:cs typeface="Arial"/>
              <a:sym typeface="Arial"/>
            </a:endParaRPr>
          </a:p>
          <a:p>
            <a:pPr marL="139700" indent="0">
              <a:buNone/>
            </a:pPr>
            <a:endParaRPr lang="en-US"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a:p>
            <a:pPr marL="139700" indent="0">
              <a:buNone/>
            </a:pPr>
            <a:endParaRPr lang="en-US"/>
          </a:p>
        </p:txBody>
      </p:sp>
    </p:spTree>
    <p:extLst>
      <p:ext uri="{BB962C8B-B14F-4D97-AF65-F5344CB8AC3E}">
        <p14:creationId xmlns:p14="http://schemas.microsoft.com/office/powerpoint/2010/main" val="2623085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0" i="0" u="none" strike="noStrike" cap="none">
                <a:solidFill>
                  <a:srgbClr val="000000"/>
                </a:solidFill>
                <a:effectLst/>
                <a:latin typeface="Arial"/>
                <a:ea typeface="Arial"/>
                <a:cs typeface="Arial"/>
                <a:sym typeface="Arial"/>
              </a:rPr>
              <a:t>Vertical HIV transmission (also known as mother-to-child transmission) can happen at any time during pregnancy, childbirth, and breastfeeding. </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In the absence of any intervention, HIV transmission from mom to baby rates range from 15% to 45%. </a:t>
            </a:r>
            <a:endParaRPr lang="en-US" sz="1100" b="0" i="0" u="none" strike="noStrike" cap="none">
              <a:solidFill>
                <a:srgbClr val="000000"/>
              </a:solidFill>
              <a:effectLst/>
              <a:latin typeface="Arial"/>
              <a:ea typeface="Arial"/>
              <a:cs typeface="Arial"/>
              <a:sym typeface="Arial"/>
            </a:endParaRPr>
          </a:p>
          <a:p>
            <a:pPr marL="139700" indent="0">
              <a:buNone/>
            </a:pPr>
            <a:endParaRPr lang="en-US"/>
          </a:p>
        </p:txBody>
      </p:sp>
    </p:spTree>
    <p:extLst>
      <p:ext uri="{BB962C8B-B14F-4D97-AF65-F5344CB8AC3E}">
        <p14:creationId xmlns:p14="http://schemas.microsoft.com/office/powerpoint/2010/main" val="501964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a:t>Acute or recent HIV infection during pregnancy and breastfeeding is associated with a high risk of vertical transmission of HIV. </a:t>
            </a:r>
            <a:endParaRPr lang="en-US" sz="1100"/>
          </a:p>
          <a:p>
            <a:pPr marL="139700" indent="0">
              <a:buNone/>
            </a:pPr>
            <a:endParaRPr lang="en-ZA" sz="1100" b="0" i="0" u="none" strike="noStrike" cap="none">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a:t>All pregnant women with acute or recent HIV infection should start ART as soon as possible, with the goal of preventing vertical transmission.</a:t>
            </a:r>
            <a:endParaRPr lang="en-US" sz="1100"/>
          </a:p>
          <a:p>
            <a:pPr marL="139700" indent="0">
              <a:buNone/>
            </a:pPr>
            <a:endParaRPr lang="en-ZA" sz="1100" b="0" i="0" u="none" strike="noStrike" cap="none">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b="0" i="0" u="none" strike="noStrike" cap="none">
                <a:solidFill>
                  <a:srgbClr val="000000"/>
                </a:solidFill>
                <a:effectLst/>
                <a:latin typeface="Arial"/>
                <a:ea typeface="Arial"/>
                <a:cs typeface="Arial"/>
                <a:sym typeface="Arial"/>
              </a:rPr>
              <a:t> </a:t>
            </a:r>
            <a:r>
              <a:rPr lang="en-ZA" sz="1100"/>
              <a:t>Babies born to women who received a diagnosis of acute HIV during pregnancy or breastfeeding are at high risk of vertical HIV transmission and should receive appropriate HIV treatment.</a:t>
            </a:r>
            <a:endParaRPr lang="en-US" sz="1100"/>
          </a:p>
          <a:p>
            <a:pPr marL="139700" indent="0">
              <a:buNone/>
            </a:pPr>
            <a:endParaRPr lang="en-US" sz="1100" b="0" i="0" u="none" strike="noStrike" cap="none">
              <a:solidFill>
                <a:srgbClr val="000000"/>
              </a:solidFill>
              <a:effectLst/>
              <a:latin typeface="Arial"/>
              <a:ea typeface="Arial"/>
              <a:cs typeface="Arial"/>
              <a:sym typeface="Arial"/>
            </a:endParaRPr>
          </a:p>
          <a:p>
            <a:pPr marL="139700" indent="0">
              <a:buNone/>
            </a:pPr>
            <a:r>
              <a:rPr lang="en-ZA" sz="1100" b="1"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 </a:t>
            </a:r>
          </a:p>
          <a:p>
            <a:pPr marL="139700" indent="0">
              <a:buNone/>
            </a:pPr>
            <a:endParaRPr lang="en-US"/>
          </a:p>
        </p:txBody>
      </p:sp>
    </p:spTree>
    <p:extLst>
      <p:ext uri="{BB962C8B-B14F-4D97-AF65-F5344CB8AC3E}">
        <p14:creationId xmlns:p14="http://schemas.microsoft.com/office/powerpoint/2010/main" val="262004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0" i="0" u="none" strike="noStrike" cap="none">
                <a:solidFill>
                  <a:srgbClr val="000000"/>
                </a:solidFill>
                <a:effectLst/>
                <a:latin typeface="Arial"/>
                <a:ea typeface="Arial"/>
                <a:cs typeface="Arial"/>
                <a:sym typeface="Arial"/>
              </a:rPr>
              <a:t>The World Health Organization (WHO) recommends that mothers who have HIV breastfeed exclusively for the first 6 months of life and continue breastfeeding for at least 12 months, with the addition of complementary foods. These mothers should be given ART to reduce the risk of transmission to their baby through breastfeeding.</a:t>
            </a:r>
            <a:endParaRPr lang="en-US" sz="1100" b="0" i="0" u="none" strike="noStrike" cap="none">
              <a:solidFill>
                <a:srgbClr val="000000"/>
              </a:solidFill>
              <a:effectLst/>
              <a:latin typeface="Arial"/>
              <a:ea typeface="Arial"/>
              <a:cs typeface="Arial"/>
              <a:sym typeface="Arial"/>
            </a:endParaRPr>
          </a:p>
          <a:p>
            <a:pPr marL="139700" indent="0">
              <a:buNone/>
            </a:pPr>
            <a:r>
              <a:rPr lang="en-ZA" sz="1100" b="1"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ZA" sz="1100" b="1"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US" sz="1100" b="0" i="0" u="none" strike="noStrike" cap="none">
                <a:solidFill>
                  <a:srgbClr val="000000"/>
                </a:solidFill>
                <a:effectLst/>
                <a:latin typeface="Arial"/>
                <a:ea typeface="Arial"/>
                <a:cs typeface="Arial"/>
                <a:sym typeface="Arial"/>
              </a:rPr>
              <a:t> </a:t>
            </a:r>
          </a:p>
          <a:p>
            <a:pPr marL="139700" indent="0">
              <a:buNone/>
            </a:pPr>
            <a:endParaRPr lang="en-US"/>
          </a:p>
        </p:txBody>
      </p:sp>
    </p:spTree>
    <p:extLst>
      <p:ext uri="{BB962C8B-B14F-4D97-AF65-F5344CB8AC3E}">
        <p14:creationId xmlns:p14="http://schemas.microsoft.com/office/powerpoint/2010/main" val="18401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0" i="0" u="none" strike="noStrike" cap="none">
                <a:solidFill>
                  <a:srgbClr val="000000"/>
                </a:solidFill>
                <a:effectLst/>
                <a:latin typeface="Arial"/>
                <a:ea typeface="Arial"/>
                <a:cs typeface="Arial"/>
                <a:sym typeface="Arial"/>
              </a:rPr>
              <a:t>All women who are pregnant or trying to get pregnant should encourage their partners to also get tested for HIV.</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HIV-negative women who have a partner living with HIV should talk to their doctor about taking HIV medicine daily, called </a:t>
            </a:r>
            <a:r>
              <a:rPr lang="en-ZA" sz="1100" b="0" i="0" u="sng" strike="noStrike" cap="none">
                <a:solidFill>
                  <a:srgbClr val="000000"/>
                </a:solidFill>
                <a:effectLst/>
                <a:latin typeface="Arial"/>
                <a:ea typeface="Arial"/>
                <a:cs typeface="Arial"/>
                <a:sym typeface="Arial"/>
                <a:hlinkClick r:id="rId3"/>
              </a:rPr>
              <a:t>pre-exposure prophylaxis</a:t>
            </a:r>
            <a:r>
              <a:rPr lang="en-ZA" sz="1100" b="0" i="0" u="none" strike="noStrike" cap="none">
                <a:solidFill>
                  <a:srgbClr val="000000"/>
                </a:solidFill>
                <a:effectLst/>
                <a:latin typeface="Arial"/>
                <a:ea typeface="Arial"/>
                <a:cs typeface="Arial"/>
                <a:sym typeface="Arial"/>
              </a:rPr>
              <a:t>   (</a:t>
            </a:r>
            <a:r>
              <a:rPr lang="en-ZA" sz="1100" b="0" i="0" u="none" strike="noStrike" cap="none" err="1">
                <a:solidFill>
                  <a:srgbClr val="000000"/>
                </a:solidFill>
                <a:effectLst/>
                <a:latin typeface="Arial"/>
                <a:ea typeface="Arial"/>
                <a:cs typeface="Arial"/>
                <a:sym typeface="Arial"/>
              </a:rPr>
              <a:t>PrEP</a:t>
            </a:r>
            <a:r>
              <a:rPr lang="en-ZA" sz="1100" b="0" i="0" u="none" strike="noStrike" cap="none">
                <a:solidFill>
                  <a:srgbClr val="000000"/>
                </a:solidFill>
                <a:effectLst/>
                <a:latin typeface="Arial"/>
                <a:ea typeface="Arial"/>
                <a:cs typeface="Arial"/>
                <a:sym typeface="Arial"/>
              </a:rPr>
              <a:t>), to protect themselves while trying to get pregnant and to protect themselves and their baby during pregnancy and while breastfeeding.</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a:p>
            <a:pPr marL="139700" indent="0">
              <a:buNone/>
            </a:pPr>
            <a:r>
              <a:rPr lang="en-ZA" sz="1100" b="0" i="0" u="none" strike="noStrike" cap="none">
                <a:solidFill>
                  <a:srgbClr val="000000"/>
                </a:solidFill>
                <a:effectLst/>
                <a:latin typeface="Arial"/>
                <a:ea typeface="Arial"/>
                <a:cs typeface="Arial"/>
                <a:sym typeface="Arial"/>
              </a:rPr>
              <a:t>If either partner has HIV, partner with HIV should take HIV medicine daily as prescribed to stay healthy and prevent transmission.</a:t>
            </a:r>
            <a:endParaRPr lang="en-US"/>
          </a:p>
        </p:txBody>
      </p:sp>
    </p:spTree>
    <p:extLst>
      <p:ext uri="{BB962C8B-B14F-4D97-AF65-F5344CB8AC3E}">
        <p14:creationId xmlns:p14="http://schemas.microsoft.com/office/powerpoint/2010/main" val="227065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purpose of the DELIVER and B-PROTECTED studies is to learn whether two HIV prevention methods are safe to use during pregnancy and breastfeeding.</a:t>
            </a:r>
          </a:p>
          <a:p>
            <a:pPr marL="0" lvl="0" indent="0" algn="l" rtl="0">
              <a:spcBef>
                <a:spcPts val="0"/>
              </a:spcBef>
              <a:spcAft>
                <a:spcPts val="0"/>
              </a:spcAft>
              <a:buNone/>
            </a:pPr>
            <a:endParaRPr lang="en-US"/>
          </a:p>
          <a:p>
            <a:pPr marL="0" lvl="0" indent="0" algn="l" rtl="0">
              <a:spcBef>
                <a:spcPts val="0"/>
              </a:spcBef>
              <a:spcAft>
                <a:spcPts val="0"/>
              </a:spcAft>
              <a:buNone/>
            </a:pPr>
            <a:r>
              <a:rPr lang="en-US"/>
              <a:t>This information is critical for supporting future recommendations and approvals of these HIV prevention methods for use during pregnancy and breastfeeding.   </a:t>
            </a:r>
          </a:p>
          <a:p>
            <a:pPr marL="0" lvl="0" indent="0" algn="l" rtl="0">
              <a:spcBef>
                <a:spcPts val="0"/>
              </a:spcBef>
              <a:spcAft>
                <a:spcPts val="0"/>
              </a:spcAft>
              <a:buNone/>
            </a:pPr>
            <a:endParaRPr lang="en-US" sz="1100" b="0"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r>
              <a:rPr lang="en-ZA" sz="1100" b="1" i="0" u="none" strike="noStrike" cap="none">
                <a:solidFill>
                  <a:srgbClr val="000000"/>
                </a:solidFill>
                <a:effectLst/>
                <a:latin typeface="Arial"/>
                <a:ea typeface="Arial"/>
                <a:cs typeface="Arial"/>
                <a:sym typeface="Arial"/>
              </a:rPr>
              <a:t>By studying two different HIV prevention options, these studies will help women have choices.</a:t>
            </a:r>
            <a:endParaRPr lang="en-US" sz="1100" b="1" i="0" u="none" strike="noStrike" cap="none">
              <a:solidFill>
                <a:srgbClr val="000000"/>
              </a:solidFill>
              <a:effectLst/>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945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6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The purpose of the </a:t>
            </a:r>
            <a:r>
              <a:rPr lang="en-US" sz="1100" b="1" i="0" u="none" strike="noStrike" cap="none">
                <a:solidFill>
                  <a:srgbClr val="000000"/>
                </a:solidFill>
                <a:effectLst/>
                <a:latin typeface="Arial"/>
                <a:ea typeface="Arial"/>
                <a:cs typeface="Arial"/>
                <a:sym typeface="Arial"/>
              </a:rPr>
              <a:t>DELIVER </a:t>
            </a:r>
            <a:r>
              <a:rPr lang="en-US" sz="1100" b="0" i="0" u="none" strike="noStrike" cap="none">
                <a:solidFill>
                  <a:srgbClr val="000000"/>
                </a:solidFill>
                <a:effectLst/>
                <a:latin typeface="Arial"/>
                <a:ea typeface="Arial"/>
                <a:cs typeface="Arial"/>
                <a:sym typeface="Arial"/>
              </a:rPr>
              <a:t>study is to learn whether two safe and effective HIV prevention methods, the Dapivirine vaginal ring and oral Truvada, are also safe to use during pregnancy.</a:t>
            </a: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Who will join the DELIVER study?</a:t>
            </a: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About 550 pregnant women and their babies will take part in the study. These women will come from 4 different countries – Malawi, South Africa, Uganda, and Zimbabwe.</a:t>
            </a:r>
            <a:endParaRPr dirty="0"/>
          </a:p>
        </p:txBody>
      </p:sp>
    </p:spTree>
    <p:extLst>
      <p:ext uri="{BB962C8B-B14F-4D97-AF65-F5344CB8AC3E}">
        <p14:creationId xmlns:p14="http://schemas.microsoft.com/office/powerpoint/2010/main" val="957543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dirty="0">
                <a:solidFill>
                  <a:srgbClr val="000000"/>
                </a:solidFill>
                <a:effectLst/>
                <a:latin typeface="Arial"/>
                <a:ea typeface="Arial"/>
                <a:cs typeface="Arial"/>
                <a:sym typeface="Arial"/>
              </a:rPr>
              <a:t>What is the Study Design?</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Women will be enrolled in groups, one group at a time, starting with women late in pregnancy and progressing to early stages of pregnancy:</a:t>
            </a:r>
          </a:p>
          <a:p>
            <a:pPr lvl="1"/>
            <a:r>
              <a:rPr lang="en-US" sz="1100" b="0" i="0" u="none" strike="noStrike" cap="none" dirty="0">
                <a:solidFill>
                  <a:srgbClr val="000000"/>
                </a:solidFill>
                <a:effectLst/>
                <a:latin typeface="Arial"/>
                <a:ea typeface="Arial"/>
                <a:cs typeface="Arial"/>
                <a:sym typeface="Arial"/>
              </a:rPr>
              <a:t>Group 1 – 9+ months (36+ weeks) pregnant</a:t>
            </a:r>
          </a:p>
          <a:p>
            <a:pPr lvl="1"/>
            <a:r>
              <a:rPr lang="en-US" sz="1100" b="0" i="0" u="none" strike="noStrike" cap="none" dirty="0">
                <a:solidFill>
                  <a:srgbClr val="000000"/>
                </a:solidFill>
                <a:effectLst/>
                <a:latin typeface="Arial"/>
                <a:ea typeface="Arial"/>
                <a:cs typeface="Arial"/>
                <a:sym typeface="Arial"/>
              </a:rPr>
              <a:t>Group 2 – 7-9 months (30-35 weeks) pregnant</a:t>
            </a:r>
          </a:p>
          <a:p>
            <a:pPr lvl="1"/>
            <a:r>
              <a:rPr lang="en-US" sz="1100" b="0" i="0" u="none" strike="noStrike" cap="none" dirty="0">
                <a:solidFill>
                  <a:srgbClr val="000000"/>
                </a:solidFill>
                <a:effectLst/>
                <a:latin typeface="Arial"/>
                <a:ea typeface="Arial"/>
                <a:cs typeface="Arial"/>
                <a:sym typeface="Arial"/>
              </a:rPr>
              <a:t>Group 3 – 3-7 months (13-29 weeks) pregnant</a:t>
            </a:r>
          </a:p>
          <a:p>
            <a:pPr lvl="0"/>
            <a:r>
              <a:rPr lang="en-US" sz="1100" b="0" i="0" u="none" strike="noStrike" cap="none" dirty="0">
                <a:solidFill>
                  <a:srgbClr val="000000"/>
                </a:solidFill>
                <a:effectLst/>
                <a:latin typeface="Arial"/>
                <a:ea typeface="Arial"/>
                <a:cs typeface="Arial"/>
                <a:sym typeface="Arial"/>
              </a:rPr>
              <a:t>Women will use either Truvada or the ring for the remainder of their pregnancy and safety reviews of product use during each stage of pregnancy will be conducted before deciding to enroll the next earlier group of women.</a:t>
            </a:r>
          </a:p>
          <a:p>
            <a:r>
              <a:rPr lang="en-US" sz="1100" b="0" i="0" u="none" strike="noStrike" cap="none" dirty="0">
                <a:solidFill>
                  <a:srgbClr val="000000"/>
                </a:solidFill>
                <a:effectLst/>
                <a:latin typeface="Arial"/>
                <a:ea typeface="Arial"/>
                <a:cs typeface="Arial"/>
                <a:sym typeface="Arial"/>
              </a:rPr>
              <a:t>Study staff can provide more information about what group is currently enrolling and what information is available from previously enrolled groups.</a:t>
            </a:r>
            <a:endParaRPr lang="en-US" dirty="0"/>
          </a:p>
        </p:txBody>
      </p:sp>
    </p:spTree>
    <p:extLst>
      <p:ext uri="{BB962C8B-B14F-4D97-AF65-F5344CB8AC3E}">
        <p14:creationId xmlns:p14="http://schemas.microsoft.com/office/powerpoint/2010/main" val="2186249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Who can participate?</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Healthy women who do not have HIV, are 18-40 years old with a normal pregnancy carrying one baby and who meet other eligibility criteria</a:t>
            </a:r>
          </a:p>
          <a:p>
            <a:pPr lvl="0"/>
            <a:r>
              <a:rPr lang="en-US" sz="1100" b="0" i="0" u="none" strike="noStrike" cap="none">
                <a:solidFill>
                  <a:srgbClr val="000000"/>
                </a:solidFill>
                <a:effectLst/>
                <a:latin typeface="Arial"/>
                <a:ea typeface="Arial"/>
                <a:cs typeface="Arial"/>
                <a:sym typeface="Arial"/>
              </a:rPr>
              <a:t>Women must be willing to be assigned by chance to use either daily oral Truvada or the monthly Dapivirine vaginal ring during the remainder of their pregnancy</a:t>
            </a:r>
          </a:p>
          <a:p>
            <a:r>
              <a:rPr lang="en-US" sz="1100" b="0" i="0" u="none" strike="noStrike" cap="none">
                <a:solidFill>
                  <a:srgbClr val="000000"/>
                </a:solidFill>
                <a:effectLst/>
                <a:latin typeface="Arial"/>
                <a:ea typeface="Arial"/>
                <a:cs typeface="Arial"/>
                <a:sym typeface="Arial"/>
              </a:rPr>
              <a:t>Women must be planning to deliver at a health center or hospital, and enroll their baby in the study </a:t>
            </a:r>
            <a:endParaRPr lang="en-US"/>
          </a:p>
        </p:txBody>
      </p:sp>
    </p:spTree>
    <p:extLst>
      <p:ext uri="{BB962C8B-B14F-4D97-AF65-F5344CB8AC3E}">
        <p14:creationId xmlns:p14="http://schemas.microsoft.com/office/powerpoint/2010/main" val="2326253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dirty="0">
                <a:solidFill>
                  <a:srgbClr val="000000"/>
                </a:solidFill>
                <a:effectLst/>
                <a:latin typeface="Arial"/>
                <a:ea typeface="Arial"/>
                <a:cs typeface="Arial"/>
                <a:sym typeface="Arial"/>
              </a:rPr>
              <a:t>How are study groups assigned?</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Participants will be assigned to use either the dapivirine ring or oral Truvada pills by chance (randomization).  Neither participants nor study staff can decide which product participants receive. </a:t>
            </a:r>
          </a:p>
          <a:p>
            <a:r>
              <a:rPr lang="en-US" sz="1100" b="0" i="0" u="none" strike="noStrike" cap="none" dirty="0">
                <a:solidFill>
                  <a:srgbClr val="000000"/>
                </a:solidFill>
                <a:effectLst/>
                <a:latin typeface="Arial"/>
                <a:ea typeface="Arial"/>
                <a:cs typeface="Arial"/>
                <a:sym typeface="Arial"/>
              </a:rPr>
              <a:t>More participants will be assigned to the dapivirine ring than oral Truvada. </a:t>
            </a:r>
          </a:p>
          <a:p>
            <a:r>
              <a:rPr lang="en-US" sz="1100" b="0" i="0" u="none" strike="noStrike" cap="none" dirty="0">
                <a:solidFill>
                  <a:srgbClr val="000000"/>
                </a:solidFill>
                <a:effectLst/>
                <a:latin typeface="Arial"/>
                <a:ea typeface="Arial"/>
                <a:cs typeface="Arial"/>
                <a:sym typeface="Arial"/>
              </a:rPr>
              <a:t>In Cohorts 1 &amp; 2, for every two women who receive the ring, one woman will receive oral Truvada.</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cs typeface="Arial"/>
                <a:sym typeface="Arial"/>
              </a:rPr>
              <a:t>In cohort 3, </a:t>
            </a:r>
            <a:r>
              <a:rPr lang="en-US" sz="1100" b="0" i="0" u="none" strike="noStrike" cap="none" dirty="0">
                <a:solidFill>
                  <a:srgbClr val="000000"/>
                </a:solidFill>
                <a:effectLst/>
                <a:latin typeface="Arial"/>
                <a:ea typeface="Arial"/>
                <a:cs typeface="Arial"/>
                <a:sym typeface="Arial"/>
              </a:rPr>
              <a:t>for every four women who receive the ring, one woman will receive oral Truvada.</a:t>
            </a:r>
          </a:p>
          <a:p>
            <a:endParaRPr lang="en-US" dirty="0"/>
          </a:p>
        </p:txBody>
      </p:sp>
    </p:spTree>
    <p:extLst>
      <p:ext uri="{BB962C8B-B14F-4D97-AF65-F5344CB8AC3E}">
        <p14:creationId xmlns:p14="http://schemas.microsoft.com/office/powerpoint/2010/main" val="3787473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Why are more women assigned to ring?</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While some clinical research has been done with oral Truvada to show it is safe for the mother and baby when used during pregnancy, there is less known about the dapivirine ring and pregnancy. Therefore, more women will be assigned to use the ring in effort to fill in this gap in information.</a:t>
            </a:r>
            <a:endParaRPr lang="en-US"/>
          </a:p>
        </p:txBody>
      </p:sp>
    </p:spTree>
    <p:extLst>
      <p:ext uri="{BB962C8B-B14F-4D97-AF65-F5344CB8AC3E}">
        <p14:creationId xmlns:p14="http://schemas.microsoft.com/office/powerpoint/2010/main" val="4262186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is the visit schedule?</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have regular study visits and phone contacts for the remainder of their pregnancy and until 6 weeks after delivery.  </a:t>
            </a:r>
          </a:p>
          <a:p>
            <a:pPr lvl="0"/>
            <a:r>
              <a:rPr lang="en-US" sz="1100" b="0" i="0" u="none" strike="noStrike" cap="none">
                <a:solidFill>
                  <a:srgbClr val="000000"/>
                </a:solidFill>
                <a:effectLst/>
                <a:latin typeface="Arial"/>
                <a:ea typeface="Arial"/>
                <a:cs typeface="Arial"/>
                <a:sym typeface="Arial"/>
              </a:rPr>
              <a:t>One of the study visits will occur as soon as possible after delivery (no later than 2 weeks after).</a:t>
            </a:r>
          </a:p>
          <a:p>
            <a:pPr lvl="0"/>
            <a:r>
              <a:rPr lang="en-US" sz="1100" b="0" i="0" u="none" strike="noStrike" cap="none">
                <a:solidFill>
                  <a:srgbClr val="000000"/>
                </a:solidFill>
                <a:effectLst/>
                <a:latin typeface="Arial"/>
                <a:ea typeface="Arial"/>
                <a:cs typeface="Arial"/>
                <a:sym typeface="Arial"/>
              </a:rPr>
              <a:t>Women should continue all ANC visits</a:t>
            </a:r>
          </a:p>
          <a:p>
            <a:r>
              <a:rPr lang="en-US" sz="1100" b="0" i="0" u="none" strike="noStrike" cap="none">
                <a:solidFill>
                  <a:srgbClr val="000000"/>
                </a:solidFill>
                <a:effectLst/>
                <a:latin typeface="Arial"/>
                <a:ea typeface="Arial"/>
                <a:cs typeface="Arial"/>
                <a:sym typeface="Arial"/>
              </a:rPr>
              <a:t>Babies will complete up to 4 study visits over about 12 months.  The first baby visit will be scheduled as soon as possible after delivery.</a:t>
            </a:r>
            <a:endParaRPr lang="en-US"/>
          </a:p>
        </p:txBody>
      </p:sp>
    </p:spTree>
    <p:extLst>
      <p:ext uri="{BB962C8B-B14F-4D97-AF65-F5344CB8AC3E}">
        <p14:creationId xmlns:p14="http://schemas.microsoft.com/office/powerpoint/2010/main" val="3590577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8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96900" lvl="1" indent="0">
              <a:buNone/>
            </a:pPr>
            <a:r>
              <a:rPr lang="en-US" b="1" dirty="0"/>
              <a:t>How long will participants be in the study? </a:t>
            </a:r>
            <a:endParaRPr lang="en-US" sz="1100" b="1"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Group 1: Up to 11 TOTAL visits (including phone/clinic) for a total duration of about 10 weeks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Group 2: Up to 16 TOTAL visits (including phone/clinic) for a total duration of about 18 weeks</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Group 3: Up to 20 TOTAL visits (including phone/clinic) for a total duration of about 36 weeks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infants will be in the study for up to 5 visits over the course of 1 year</a:t>
            </a:r>
            <a:endParaRPr dirty="0"/>
          </a:p>
        </p:txBody>
      </p:sp>
    </p:spTree>
    <p:extLst>
      <p:ext uri="{BB962C8B-B14F-4D97-AF65-F5344CB8AC3E}">
        <p14:creationId xmlns:p14="http://schemas.microsoft.com/office/powerpoint/2010/main" val="3077901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receive either one new ring or a month’s supply of Truvada pills each month for the duration of their pregnancy.</a:t>
            </a:r>
          </a:p>
          <a:p>
            <a:pPr marL="139700" indent="0">
              <a:buNone/>
            </a:pPr>
            <a:endParaRPr lang="en-US"/>
          </a:p>
        </p:txBody>
      </p:sp>
    </p:spTree>
    <p:extLst>
      <p:ext uri="{BB962C8B-B14F-4D97-AF65-F5344CB8AC3E}">
        <p14:creationId xmlns:p14="http://schemas.microsoft.com/office/powerpoint/2010/main" val="40700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What are the study products? </a:t>
            </a:r>
          </a:p>
          <a:p>
            <a:pPr marL="0" lvl="0" indent="0" algn="l" rtl="0">
              <a:spcBef>
                <a:spcPts val="0"/>
              </a:spcBef>
              <a:spcAft>
                <a:spcPts val="0"/>
              </a:spcAft>
              <a:buNone/>
            </a:pPr>
            <a:r>
              <a:rPr lang="en-US"/>
              <a:t>• The two HIV prevention products in DELIVER and B-PROTECTED are a daily oral pill called Truvada (taken as pre-exposure prophylaxis, or PrEP) and the monthly dapivirine vaginal ring. </a:t>
            </a:r>
          </a:p>
          <a:p>
            <a:pPr marL="0" lvl="0" indent="0" algn="l" rtl="0">
              <a:spcBef>
                <a:spcPts val="0"/>
              </a:spcBef>
              <a:spcAft>
                <a:spcPts val="0"/>
              </a:spcAft>
              <a:buNone/>
            </a:pPr>
            <a:r>
              <a:rPr lang="en-US"/>
              <a:t>•The ring and Truvada have both been studied in women who are not pregnant or breastfeeding and have been shown to be safe and effective at reducing HIV risk.</a:t>
            </a: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599"/>
              </a:spcAft>
              <a:buClr>
                <a:srgbClr val="000000"/>
              </a:buClr>
              <a:buSzPts val="1400"/>
              <a:buFont typeface="Arial"/>
              <a:buNone/>
              <a:tabLst/>
              <a:defRPr/>
            </a:pPr>
            <a:r>
              <a:rPr lang="en-US" sz="1100" b="1">
                <a:solidFill>
                  <a:schemeClr val="bg1"/>
                </a:solidFill>
                <a:latin typeface="Georgia" panose="02040502050405020303" pitchFamily="18" charset="0"/>
                <a:ea typeface="Times New Roman"/>
              </a:rPr>
              <a:t>Key Anatomy of a Pregnant Women</a:t>
            </a:r>
            <a:endParaRPr lang="en-US" sz="1100">
              <a:solidFill>
                <a:schemeClr val="bg1"/>
              </a:solidFill>
              <a:latin typeface="Georgia" panose="02040502050405020303" pitchFamily="18" charset="0"/>
              <a:ea typeface="Times New Roman"/>
            </a:endParaRPr>
          </a:p>
          <a:p>
            <a:pPr marL="139700" indent="0">
              <a:spcAft>
                <a:spcPts val="599"/>
              </a:spcAft>
              <a:buNone/>
            </a:pPr>
            <a:endParaRPr lang="en-US" sz="1100" b="1">
              <a:latin typeface="Georgia" panose="02040502050405020303" pitchFamily="18" charset="0"/>
            </a:endParaRPr>
          </a:p>
          <a:p>
            <a:pPr>
              <a:spcAft>
                <a:spcPts val="599"/>
              </a:spcAft>
            </a:pPr>
            <a:r>
              <a:rPr lang="en-US" sz="1100" b="1">
                <a:latin typeface="Georgia" panose="02040502050405020303" pitchFamily="18" charset="0"/>
              </a:rPr>
              <a:t>Fetus: </a:t>
            </a:r>
            <a:r>
              <a:rPr lang="en-US" sz="1100">
                <a:latin typeface="Georgia" panose="02040502050405020303" pitchFamily="18" charset="0"/>
              </a:rPr>
              <a:t>the growing baby inside the mother. </a:t>
            </a:r>
          </a:p>
          <a:p>
            <a:pPr>
              <a:spcAft>
                <a:spcPts val="599"/>
              </a:spcAft>
            </a:pPr>
            <a:r>
              <a:rPr lang="en-US" sz="1100" b="1">
                <a:latin typeface="Georgia" panose="02040502050405020303" pitchFamily="18" charset="0"/>
              </a:rPr>
              <a:t>Uterus (womb): </a:t>
            </a:r>
            <a:r>
              <a:rPr lang="en-US" sz="1100">
                <a:latin typeface="Georgia" panose="02040502050405020303" pitchFamily="18" charset="0"/>
              </a:rPr>
              <a:t>pear-shaped organ located in the middle of the pelvis. where a fetus grows during pregnancy. </a:t>
            </a:r>
          </a:p>
          <a:p>
            <a:pPr>
              <a:spcAft>
                <a:spcPts val="599"/>
              </a:spcAft>
            </a:pPr>
            <a:r>
              <a:rPr lang="en-US" sz="1100" b="1">
                <a:latin typeface="Georgia" panose="02040502050405020303" pitchFamily="18" charset="0"/>
              </a:rPr>
              <a:t>Vagina: </a:t>
            </a:r>
            <a:r>
              <a:rPr lang="en-US" sz="1100">
                <a:latin typeface="Georgia" panose="02040502050405020303" pitchFamily="18" charset="0"/>
              </a:rPr>
              <a:t>tube that connects the external opening at the base of your pelvis with your cervix and provides and opening for menstrual blood or babies to pass through. Some people put penises, fingers, sex toys, medications, and/or tampons in the vagina as well.</a:t>
            </a:r>
          </a:p>
          <a:p>
            <a:pPr>
              <a:spcAft>
                <a:spcPts val="599"/>
              </a:spcAft>
            </a:pPr>
            <a:r>
              <a:rPr lang="en-US" sz="1100" b="1">
                <a:latin typeface="Georgia" panose="02040502050405020303" pitchFamily="18" charset="0"/>
              </a:rPr>
              <a:t>Cervix: </a:t>
            </a:r>
            <a:r>
              <a:rPr lang="en-US" sz="1100">
                <a:latin typeface="Georgia" panose="02040502050405020303" pitchFamily="18" charset="0"/>
              </a:rPr>
              <a:t>located between the vagina and uterus, your cervix separates your vagina from the rest of your body, so things like tampons or the vaginal ring can’t get “lost” inside of you.  The cervix  helps hold the baby inside of you during pregnancy and opens during labor to let the baby pass through.</a:t>
            </a:r>
            <a:endParaRPr lang="en-US" sz="1100" b="1">
              <a:latin typeface="Georgia" panose="02040502050405020303" pitchFamily="18" charset="0"/>
            </a:endParaRPr>
          </a:p>
          <a:p>
            <a:pPr>
              <a:spcAft>
                <a:spcPts val="599"/>
              </a:spcAft>
            </a:pPr>
            <a:r>
              <a:rPr lang="en-US" sz="1100" b="1">
                <a:latin typeface="Georgia" panose="02040502050405020303" pitchFamily="18" charset="0"/>
              </a:rPr>
              <a:t>Placenta</a:t>
            </a:r>
            <a:r>
              <a:rPr lang="en-US" sz="1100">
                <a:latin typeface="Georgia" panose="02040502050405020303" pitchFamily="18" charset="0"/>
              </a:rPr>
              <a:t>: organ that forms in the uterus during pregnancy that helps provides oxygen and nutrients to the growing baby. </a:t>
            </a:r>
          </a:p>
          <a:p>
            <a:pPr>
              <a:spcAft>
                <a:spcPts val="599"/>
              </a:spcAft>
            </a:pPr>
            <a:r>
              <a:rPr lang="en-US" sz="1100" b="1">
                <a:latin typeface="Georgia" panose="02040502050405020303" pitchFamily="18" charset="0"/>
              </a:rPr>
              <a:t>Umbilical cord: </a:t>
            </a:r>
            <a:r>
              <a:rPr lang="en-US" sz="1100">
                <a:latin typeface="Georgia" panose="02040502050405020303" pitchFamily="18" charset="0"/>
              </a:rPr>
              <a:t>cord that delivers the nutrients and oxygen to the baby by connecting the placenta to the fetus. The cord is cut after the baby is born (forms the baby’s belly button).</a:t>
            </a:r>
          </a:p>
          <a:p>
            <a:pPr>
              <a:spcAft>
                <a:spcPts val="599"/>
              </a:spcAft>
            </a:pPr>
            <a:endParaRPr lang="en-US" sz="1100">
              <a:latin typeface="Georgia" panose="02040502050405020303" pitchFamily="18" charset="0"/>
            </a:endParaRPr>
          </a:p>
          <a:p>
            <a:pPr>
              <a:spcAft>
                <a:spcPts val="599"/>
              </a:spcAft>
            </a:pPr>
            <a:endParaRPr lang="en-US" sz="1100">
              <a:latin typeface="Georgia" panose="02040502050405020303" pitchFamily="18" charset="0"/>
            </a:endParaRPr>
          </a:p>
          <a:p>
            <a:pPr marL="139700" marR="0" lvl="0" indent="0" algn="l" defTabSz="914400" rtl="0" eaLnBrk="1" fontAlgn="auto" latinLnBrk="0" hangingPunct="1">
              <a:lnSpc>
                <a:spcPct val="100000"/>
              </a:lnSpc>
              <a:spcBef>
                <a:spcPts val="0"/>
              </a:spcBef>
              <a:spcAft>
                <a:spcPts val="599"/>
              </a:spcAft>
              <a:buClr>
                <a:srgbClr val="000000"/>
              </a:buClr>
              <a:buSzPts val="1400"/>
              <a:buFont typeface="Arial"/>
              <a:buNone/>
              <a:tabLst/>
              <a:defRPr/>
            </a:pPr>
            <a:r>
              <a:rPr lang="en-US" sz="1100">
                <a:latin typeface="Georgia" panose="02040502050405020303" pitchFamily="18" charset="0"/>
              </a:rPr>
              <a:t>The ring sits at the top of the vagina, right below the opening to the cervix. The ring does not enter the uterus or touch the baby. The ring should be removed before delivering the baby.</a:t>
            </a:r>
            <a:endParaRPr lang="en-US" sz="1200">
              <a:solidFill>
                <a:schemeClr val="bg1"/>
              </a:solidFill>
              <a:latin typeface="Georgia" panose="02040502050405020303" pitchFamily="18" charset="0"/>
            </a:endParaRPr>
          </a:p>
          <a:p>
            <a:pPr marL="139700" indent="0">
              <a:spcAft>
                <a:spcPts val="599"/>
              </a:spcAft>
              <a:buNone/>
            </a:pPr>
            <a:endParaRPr lang="en-US" sz="1100">
              <a:latin typeface="Georgia" panose="02040502050405020303" pitchFamily="18" charset="0"/>
            </a:endParaRPr>
          </a:p>
          <a:p>
            <a:pPr marL="139700" indent="0">
              <a:buNone/>
            </a:pPr>
            <a:endParaRPr lang="en-US"/>
          </a:p>
        </p:txBody>
      </p:sp>
    </p:spTree>
    <p:extLst>
      <p:ext uri="{BB962C8B-B14F-4D97-AF65-F5344CB8AC3E}">
        <p14:creationId xmlns:p14="http://schemas.microsoft.com/office/powerpoint/2010/main" val="903646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asked to have physical and pelvic exams, provide vaginal fluid, blood and urine samples for testing and allow study staff access to medical records.  </a:t>
            </a:r>
          </a:p>
          <a:p>
            <a:r>
              <a:rPr lang="en-US" sz="1100" b="0" i="0" u="none" strike="noStrike" cap="none">
                <a:solidFill>
                  <a:srgbClr val="000000"/>
                </a:solidFill>
                <a:effectLst/>
                <a:latin typeface="Arial"/>
                <a:ea typeface="Arial"/>
                <a:cs typeface="Arial"/>
                <a:sym typeface="Arial"/>
              </a:rPr>
              <a:t>If participants have an illness, they will be treated or referred to another facility for care. Participants might stop using the study products until they are better, if that is what is best for their health.</a:t>
            </a:r>
            <a:r>
              <a:rPr lang="en-ZA" sz="1100" b="0" i="0" u="none" strike="noStrike" cap="none">
                <a:solidFill>
                  <a:srgbClr val="000000"/>
                </a:solidFill>
                <a:effectLst/>
                <a:latin typeface="Arial"/>
                <a:ea typeface="Arial"/>
                <a:cs typeface="Arial"/>
                <a:sym typeface="Arial"/>
              </a:rPr>
              <a:t>  </a:t>
            </a:r>
            <a:r>
              <a:rPr lang="en-US">
                <a:effectLst/>
              </a:rPr>
              <a:t> </a:t>
            </a:r>
            <a:r>
              <a:rPr lang="en-ZA" sz="1100" b="0" i="0" u="none" strike="noStrike" cap="none">
                <a:solidFill>
                  <a:srgbClr val="000000"/>
                </a:solidFill>
                <a:effectLst/>
                <a:latin typeface="Arial"/>
                <a:ea typeface="Arial"/>
                <a:cs typeface="Arial"/>
                <a:sym typeface="Arial"/>
              </a:rPr>
              <a:t> </a:t>
            </a:r>
            <a:endParaRPr lang="en-US"/>
          </a:p>
        </p:txBody>
      </p:sp>
    </p:spTree>
    <p:extLst>
      <p:ext uri="{BB962C8B-B14F-4D97-AF65-F5344CB8AC3E}">
        <p14:creationId xmlns:p14="http://schemas.microsoft.com/office/powerpoint/2010/main" val="3821604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counseled about how to protect themselves from HIV and other sexually transmitted infections (risk reduction counseling). Study staff will offer / provide participants condoms.   </a:t>
            </a:r>
          </a:p>
          <a:p>
            <a:pPr lvl="0"/>
            <a:r>
              <a:rPr lang="en-US" sz="1100" b="0" i="0" u="none" strike="noStrike" cap="none">
                <a:solidFill>
                  <a:srgbClr val="000000"/>
                </a:solidFill>
                <a:effectLst/>
                <a:latin typeface="Arial"/>
                <a:ea typeface="Arial"/>
                <a:cs typeface="Arial"/>
                <a:sym typeface="Arial"/>
              </a:rPr>
              <a:t>Participants will receive counseling and any necessary referrals</a:t>
            </a:r>
          </a:p>
          <a:p>
            <a:pPr lvl="0"/>
            <a:r>
              <a:rPr lang="en-US" sz="1100" b="0" i="0" u="none" strike="noStrike" cap="none">
                <a:solidFill>
                  <a:srgbClr val="000000"/>
                </a:solidFill>
                <a:effectLst/>
                <a:latin typeface="Arial"/>
                <a:ea typeface="Arial"/>
                <a:cs typeface="Arial"/>
                <a:sym typeface="Arial"/>
              </a:rPr>
              <a:t>Women may be asked questions about use of their assigned study product and their sexual behaviors. Participants don’t have to answer any of these questions if they don’t want to.  </a:t>
            </a:r>
          </a:p>
          <a:p>
            <a:r>
              <a:rPr lang="en-US" sz="1100" b="0" i="0" u="none" strike="noStrike" cap="none">
                <a:solidFill>
                  <a:srgbClr val="000000"/>
                </a:solidFill>
                <a:effectLst/>
                <a:latin typeface="Arial"/>
                <a:ea typeface="Arial"/>
                <a:cs typeface="Arial"/>
                <a:sym typeface="Arial"/>
              </a:rPr>
              <a:t>Some participants will be invited to have a longer interview, which may be audio-recorded.</a:t>
            </a:r>
            <a:r>
              <a:rPr lang="en-US">
                <a:effectLst/>
              </a:rPr>
              <a:t> </a:t>
            </a:r>
            <a:r>
              <a:rPr lang="en-ZA" sz="1100" b="0" i="0" u="none" strike="noStrike" cap="none">
                <a:solidFill>
                  <a:srgbClr val="000000"/>
                </a:solidFill>
                <a:effectLst/>
                <a:latin typeface="Arial"/>
                <a:ea typeface="Arial"/>
                <a:cs typeface="Arial"/>
                <a:sym typeface="Arial"/>
              </a:rPr>
              <a:t> </a:t>
            </a: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15250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procedures will be done with babies in the study?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Babies will have physical exams, blood draws, testing for HIV if needed, and routine lab tests. With their mother’s permission, photos may be taken of them to assess potential medical issues.</a:t>
            </a:r>
          </a:p>
          <a:p>
            <a:r>
              <a:rPr lang="en-US" sz="1100" b="0" i="0" u="none" strike="noStrike" cap="none">
                <a:solidFill>
                  <a:srgbClr val="000000"/>
                </a:solidFill>
                <a:effectLst/>
                <a:latin typeface="Arial"/>
                <a:ea typeface="Arial"/>
                <a:cs typeface="Arial"/>
                <a:sym typeface="Arial"/>
              </a:rPr>
              <a:t>Mothers will be asked questions about their baby’s health and any medicines their baby is taking.</a:t>
            </a:r>
            <a:endParaRPr lang="en-US"/>
          </a:p>
        </p:txBody>
      </p:sp>
    </p:spTree>
    <p:extLst>
      <p:ext uri="{BB962C8B-B14F-4D97-AF65-F5344CB8AC3E}">
        <p14:creationId xmlns:p14="http://schemas.microsoft.com/office/powerpoint/2010/main" val="2108814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Key things to remember</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who participate in the study will be randomized to either the dapivirine ring or oral Truvada, but cannot choose which product they receive.</a:t>
            </a:r>
          </a:p>
          <a:p>
            <a:pPr lvl="0"/>
            <a:r>
              <a:rPr lang="en-US" sz="1100" b="0" i="0" u="none" strike="noStrike" cap="none">
                <a:solidFill>
                  <a:srgbClr val="000000"/>
                </a:solidFill>
                <a:effectLst/>
                <a:latin typeface="Arial"/>
                <a:ea typeface="Arial"/>
                <a:cs typeface="Arial"/>
                <a:sym typeface="Arial"/>
              </a:rPr>
              <a:t>Women will use the assigned product for the remainder of their pregnancy and have study visits until 6 weeks after delivery.  Babies will be in the study from birth until 12 months.</a:t>
            </a:r>
          </a:p>
          <a:p>
            <a:pPr lvl="0"/>
            <a:r>
              <a:rPr lang="en-US" sz="1100" b="0" i="0" u="none" strike="noStrike" cap="none">
                <a:solidFill>
                  <a:srgbClr val="000000"/>
                </a:solidFill>
                <a:effectLst/>
                <a:latin typeface="Arial"/>
                <a:ea typeface="Arial"/>
                <a:cs typeface="Arial"/>
                <a:sym typeface="Arial"/>
              </a:rPr>
              <a:t>Oral Truvada and the dapivirine vaginal ring reduce the risk of HIV when used regularly. </a:t>
            </a:r>
            <a:r>
              <a:rPr lang="en-US" sz="1100" b="1" i="0" u="none" strike="noStrike" cap="none">
                <a:solidFill>
                  <a:srgbClr val="000000"/>
                </a:solidFill>
                <a:effectLst/>
                <a:latin typeface="Arial"/>
                <a:ea typeface="Arial"/>
                <a:cs typeface="Arial"/>
                <a:sym typeface="Arial"/>
              </a:rPr>
              <a:t>DELIVER will provide more information about the safety of these products in pregnant women. </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2445120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18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6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a:solidFill>
                  <a:srgbClr val="000000"/>
                </a:solidFill>
                <a:effectLst/>
                <a:latin typeface="Arial"/>
                <a:ea typeface="Arial"/>
                <a:cs typeface="Arial"/>
                <a:sym typeface="Arial"/>
              </a:rPr>
              <a:t>The purpose of the </a:t>
            </a:r>
            <a:r>
              <a:rPr lang="en-US" sz="1100" b="1" i="0" u="none" strike="noStrike" cap="none">
                <a:solidFill>
                  <a:srgbClr val="000000"/>
                </a:solidFill>
                <a:effectLst/>
                <a:latin typeface="Arial"/>
                <a:ea typeface="Arial"/>
                <a:cs typeface="Arial"/>
                <a:sym typeface="Arial"/>
              </a:rPr>
              <a:t>B-PROTECTED </a:t>
            </a:r>
            <a:r>
              <a:rPr lang="en-US" sz="1100" b="0" i="0" u="none" strike="noStrike" cap="none">
                <a:solidFill>
                  <a:srgbClr val="000000"/>
                </a:solidFill>
                <a:effectLst/>
                <a:latin typeface="Arial"/>
                <a:ea typeface="Arial"/>
                <a:cs typeface="Arial"/>
                <a:sym typeface="Arial"/>
              </a:rPr>
              <a:t>study is to learn whether two safe and effective HIV prevention methods, the dapivirine vaginal ring and oral Truvada, are also safe to use during breastfeeding.</a:t>
            </a:r>
          </a:p>
        </p:txBody>
      </p:sp>
    </p:spTree>
    <p:extLst>
      <p:ext uri="{BB962C8B-B14F-4D97-AF65-F5344CB8AC3E}">
        <p14:creationId xmlns:p14="http://schemas.microsoft.com/office/powerpoint/2010/main" val="2738129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Who will join the B-PROTECTED study?</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About 200 pairs of breastfeeding women and their babies will take part in the study. These women will come from four different countries – Malawi, South Africa, Uganda, and Zimbabwe.</a:t>
            </a:r>
            <a:endParaRPr/>
          </a:p>
        </p:txBody>
      </p:sp>
    </p:spTree>
    <p:extLst>
      <p:ext uri="{BB962C8B-B14F-4D97-AF65-F5344CB8AC3E}">
        <p14:creationId xmlns:p14="http://schemas.microsoft.com/office/powerpoint/2010/main" val="1816596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4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a:solidFill>
                  <a:srgbClr val="000000"/>
                </a:solidFill>
                <a:effectLst/>
                <a:latin typeface="Arial"/>
                <a:ea typeface="Arial"/>
                <a:cs typeface="Arial"/>
                <a:sym typeface="Arial"/>
              </a:rPr>
              <a:t>What is the study design?</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HIV-uninfected,  women breastfeeding women and their babies will enroll in the study when the babies are 6-12 weeks old.</a:t>
            </a:r>
          </a:p>
          <a:p>
            <a:pPr lvl="0"/>
            <a:r>
              <a:rPr lang="en-US" sz="1100" b="0" i="0" u="none" strike="noStrike" cap="none">
                <a:solidFill>
                  <a:srgbClr val="000000"/>
                </a:solidFill>
                <a:effectLst/>
                <a:latin typeface="Arial"/>
                <a:ea typeface="Arial"/>
                <a:cs typeface="Arial"/>
                <a:sym typeface="Arial"/>
              </a:rPr>
              <a:t>The mothers will be assigned to use the ring or Truvada pills for about three months.  </a:t>
            </a:r>
          </a:p>
          <a:p>
            <a:r>
              <a:rPr lang="en-US" sz="1100" b="0" i="0" u="none" strike="noStrike" cap="none">
                <a:solidFill>
                  <a:srgbClr val="000000"/>
                </a:solidFill>
                <a:effectLst/>
                <a:latin typeface="Arial"/>
                <a:ea typeface="Arial"/>
                <a:cs typeface="Arial"/>
                <a:sym typeface="Arial"/>
              </a:rPr>
              <a:t>Researchers will measure the amount of the study drug that gets into blood and breastmilk and collect safety information for the mothers and babies. </a:t>
            </a:r>
            <a:endParaRPr/>
          </a:p>
        </p:txBody>
      </p:sp>
    </p:spTree>
    <p:extLst>
      <p:ext uri="{BB962C8B-B14F-4D97-AF65-F5344CB8AC3E}">
        <p14:creationId xmlns:p14="http://schemas.microsoft.com/office/powerpoint/2010/main" val="276721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Who is eligible?</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Healthy HIV-negative women and their exclusively breastfed babies, aged 6-12 weeks. “Exclusively breastfed” means that the baby does not receive any food or drink other than breast milk.</a:t>
            </a:r>
          </a:p>
          <a:p>
            <a:pPr lvl="0"/>
            <a:r>
              <a:rPr lang="en-US" sz="1100" b="0" i="0" u="none" strike="noStrike" cap="none">
                <a:solidFill>
                  <a:srgbClr val="000000"/>
                </a:solidFill>
                <a:effectLst/>
                <a:latin typeface="Arial"/>
                <a:ea typeface="Arial"/>
                <a:cs typeface="Arial"/>
                <a:sym typeface="Arial"/>
              </a:rPr>
              <a:t>To enroll, women must agree for their babies to also participate.</a:t>
            </a:r>
          </a:p>
          <a:p>
            <a:pPr lvl="0"/>
            <a:r>
              <a:rPr lang="en-US" sz="1100" b="0" i="0" u="none" strike="noStrike" cap="none">
                <a:solidFill>
                  <a:srgbClr val="000000"/>
                </a:solidFill>
                <a:effectLst/>
                <a:latin typeface="Arial"/>
                <a:ea typeface="Arial"/>
                <a:cs typeface="Arial"/>
                <a:sym typeface="Arial"/>
              </a:rPr>
              <a:t>Women must be willing and able to continue exclusive breastfeeding while in the study (about three and a half months).  </a:t>
            </a:r>
          </a:p>
          <a:p>
            <a:r>
              <a:rPr lang="en-US" sz="1100" b="0" i="0" u="none" strike="noStrike" cap="none">
                <a:solidFill>
                  <a:srgbClr val="000000"/>
                </a:solidFill>
                <a:effectLst/>
                <a:latin typeface="Arial"/>
                <a:ea typeface="Arial"/>
                <a:cs typeface="Arial"/>
                <a:sym typeface="Arial"/>
              </a:rPr>
              <a:t>At the time of enrollment, participants must be using an effective method of contraception, and be willing to be assigned by chance to use either daily oral Truvada or the monthly dapivirine vaginal ring.</a:t>
            </a:r>
          </a:p>
        </p:txBody>
      </p:sp>
    </p:spTree>
    <p:extLst>
      <p:ext uri="{BB962C8B-B14F-4D97-AF65-F5344CB8AC3E}">
        <p14:creationId xmlns:p14="http://schemas.microsoft.com/office/powerpoint/2010/main" val="326216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How do they work?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a:r>
            <a:r>
              <a:rPr lang="en-US" sz="1100" dirty="0">
                <a:solidFill>
                  <a:schemeClr val="tx1"/>
                </a:solidFill>
                <a:latin typeface="Source Sans Pro" panose="020B0503030403020204" pitchFamily="34" charset="0"/>
                <a:ea typeface="Source Sans Pro" panose="020B0503030403020204" pitchFamily="34" charset="0"/>
              </a:rPr>
              <a:t>Drugs (ARVs) in the ring and pills release into the body.</a:t>
            </a:r>
          </a:p>
          <a:p>
            <a:pPr marL="0" marR="0" lvl="0" indent="0" algn="l" defTabSz="914400" rtl="0" eaLnBrk="1" fontAlgn="auto" latinLnBrk="0" hangingPunct="1">
              <a:lnSpc>
                <a:spcPct val="100000"/>
              </a:lnSpc>
              <a:spcBef>
                <a:spcPts val="0"/>
              </a:spcBef>
              <a:spcAft>
                <a:spcPts val="0"/>
              </a:spcAft>
              <a:buClr>
                <a:srgbClr val="000000"/>
              </a:buClr>
              <a:buSzPts val="1400"/>
              <a:buNone/>
              <a:tabLst/>
              <a:defRPr/>
            </a:pPr>
            <a:r>
              <a:rPr lang="en-US" dirty="0"/>
              <a:t>•</a:t>
            </a:r>
            <a:r>
              <a:rPr lang="en-US" sz="1100" dirty="0">
                <a:solidFill>
                  <a:schemeClr val="tx1"/>
                </a:solidFill>
                <a:latin typeface="Source Sans Pro" panose="020B0503030403020204" pitchFamily="34" charset="0"/>
                <a:ea typeface="Source Sans Pro" panose="020B0503030403020204" pitchFamily="34" charset="0"/>
              </a:rPr>
              <a:t>This prevents the HIV from making copies of itself and infecting the body.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ighlight>
                  <a:srgbClr val="FFFF00"/>
                </a:highlight>
              </a:rPr>
              <a:t>•Both must be used correctly and consistently to reduce HIV </a:t>
            </a:r>
            <a:r>
              <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vulnerability from exposure through vaginal sex. </a:t>
            </a:r>
            <a:endParaRPr lang="en-US" dirty="0">
              <a:highlight>
                <a:srgbClr val="FFFF00"/>
              </a:highlight>
            </a:endParaRPr>
          </a:p>
          <a:p>
            <a:pPr marL="0" lvl="0" indent="0" algn="l" rtl="0">
              <a:spcBef>
                <a:spcPts val="0"/>
              </a:spcBef>
              <a:spcAft>
                <a:spcPts val="0"/>
              </a:spcAft>
              <a:buNone/>
            </a:pPr>
            <a:r>
              <a:rPr lang="en-US" dirty="0"/>
              <a:t>•Neither protects against other sexually transmitted infections (STIs) or pregnancy.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67883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long will participants be in the study?  What is the visit schedule?</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Each mother-baby pair will be in the study for about three and a half months.</a:t>
            </a:r>
          </a:p>
          <a:p>
            <a:r>
              <a:rPr lang="en-US" sz="1100" b="0" i="0" u="none" strike="noStrike" cap="none">
                <a:solidFill>
                  <a:srgbClr val="000000"/>
                </a:solidFill>
                <a:effectLst/>
                <a:latin typeface="Arial"/>
                <a:ea typeface="Arial"/>
                <a:cs typeface="Arial"/>
                <a:sym typeface="Arial"/>
              </a:rPr>
              <a:t>There will be a total of 8 clinic visits during this time.  Visits are more frequent during the first month of study participation and become less frequent after that.</a:t>
            </a:r>
            <a:endParaRPr lang="en-US"/>
          </a:p>
        </p:txBody>
      </p:sp>
    </p:spTree>
    <p:extLst>
      <p:ext uri="{BB962C8B-B14F-4D97-AF65-F5344CB8AC3E}">
        <p14:creationId xmlns:p14="http://schemas.microsoft.com/office/powerpoint/2010/main" val="4190905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are study groups assigned?</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assigned to use either the dapivirine ring or oral Truvada by chance (randomization).  Neither participants nor study staff can decide which product participants receive. </a:t>
            </a:r>
          </a:p>
          <a:p>
            <a:r>
              <a:rPr lang="en-US" sz="1100" b="0" i="0" u="none" strike="noStrike" cap="none">
                <a:solidFill>
                  <a:srgbClr val="000000"/>
                </a:solidFill>
                <a:effectLst/>
                <a:latin typeface="Arial"/>
                <a:ea typeface="Arial"/>
                <a:cs typeface="Arial"/>
                <a:sym typeface="Arial"/>
              </a:rPr>
              <a:t>More participants will be assigned to the dapivirine ring than oral Truvada. For every three women who receive the ring, one woman will receive oral Truvada.</a:t>
            </a:r>
            <a:endParaRPr lang="en-US"/>
          </a:p>
        </p:txBody>
      </p:sp>
    </p:spTree>
    <p:extLst>
      <p:ext uri="{BB962C8B-B14F-4D97-AF65-F5344CB8AC3E}">
        <p14:creationId xmlns:p14="http://schemas.microsoft.com/office/powerpoint/2010/main" val="2422141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Why are more women assigned to ring?</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While some clinical research has been done with oral Truvada to show it is safe for the mother and baby when used during pregnancy, there is less known about the dapivirine ring and pregnancy. Therefore, more women will be assigned to use the ring in effort to fill in this gap in information.</a:t>
            </a:r>
            <a:endParaRPr lang="en-US"/>
          </a:p>
        </p:txBody>
      </p:sp>
    </p:spTree>
    <p:extLst>
      <p:ext uri="{BB962C8B-B14F-4D97-AF65-F5344CB8AC3E}">
        <p14:creationId xmlns:p14="http://schemas.microsoft.com/office/powerpoint/2010/main" val="6710301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Once a month, participants will receive a new ring or a month’s supply of pills.</a:t>
            </a:r>
          </a:p>
          <a:p>
            <a:pPr marL="139700" indent="0">
              <a:buNone/>
            </a:pPr>
            <a:endParaRPr lang="en-US"/>
          </a:p>
        </p:txBody>
      </p:sp>
    </p:spTree>
    <p:extLst>
      <p:ext uri="{BB962C8B-B14F-4D97-AF65-F5344CB8AC3E}">
        <p14:creationId xmlns:p14="http://schemas.microsoft.com/office/powerpoint/2010/main" val="334891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asked to have physical and pelvic exams, provide vaginal fluid, blood and urine samples for testing and allow study staff access to medical records.  </a:t>
            </a:r>
          </a:p>
          <a:p>
            <a:r>
              <a:rPr lang="en-US" sz="1100" b="0" i="0" u="none" strike="noStrike" cap="none">
                <a:solidFill>
                  <a:srgbClr val="000000"/>
                </a:solidFill>
                <a:effectLst/>
                <a:latin typeface="Arial"/>
                <a:ea typeface="Arial"/>
                <a:cs typeface="Arial"/>
                <a:sym typeface="Arial"/>
              </a:rPr>
              <a:t>If participants have an illness, they will be provided with medicine or referred to another facility for care. Participants might stop using the study products until they are better, if that is what is best for their health.</a:t>
            </a:r>
            <a:r>
              <a:rPr lang="en-ZA" sz="1100" b="0" i="0" u="none" strike="noStrike" cap="none">
                <a:solidFill>
                  <a:srgbClr val="000000"/>
                </a:solidFill>
                <a:effectLst/>
                <a:latin typeface="Arial"/>
                <a:ea typeface="Arial"/>
                <a:cs typeface="Arial"/>
                <a:sym typeface="Arial"/>
              </a:rPr>
              <a:t>  </a:t>
            </a:r>
            <a:r>
              <a:rPr lang="en-US">
                <a:effectLst/>
              </a:rPr>
              <a:t> </a:t>
            </a:r>
            <a:r>
              <a:rPr lang="en-ZA" sz="1100" b="0" i="0" u="none" strike="noStrike" cap="none">
                <a:solidFill>
                  <a:srgbClr val="000000"/>
                </a:solidFill>
                <a:effectLst/>
                <a:latin typeface="Arial"/>
                <a:ea typeface="Arial"/>
                <a:cs typeface="Arial"/>
                <a:sym typeface="Arial"/>
              </a:rPr>
              <a:t> </a:t>
            </a:r>
            <a:endParaRPr lang="en-US"/>
          </a:p>
        </p:txBody>
      </p:sp>
    </p:spTree>
    <p:extLst>
      <p:ext uri="{BB962C8B-B14F-4D97-AF65-F5344CB8AC3E}">
        <p14:creationId xmlns:p14="http://schemas.microsoft.com/office/powerpoint/2010/main" val="4557486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ZA" sz="1100" b="1" i="0" u="none" strike="noStrike" cap="none">
                <a:solidFill>
                  <a:srgbClr val="000000"/>
                </a:solidFill>
                <a:effectLst/>
                <a:latin typeface="Arial"/>
                <a:ea typeface="Arial"/>
                <a:cs typeface="Arial"/>
                <a:sym typeface="Arial"/>
              </a:rPr>
              <a:t>What will women be asked to do at their study visits?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Participants will be counseled about how to protect themselves from HIV and other sexually transmitted infections. Study staff will offer participants condoms.   </a:t>
            </a:r>
          </a:p>
          <a:p>
            <a:pPr lvl="0"/>
            <a:r>
              <a:rPr lang="en-US" sz="1100" b="0" i="0" u="none" strike="noStrike" cap="none">
                <a:solidFill>
                  <a:srgbClr val="000000"/>
                </a:solidFill>
                <a:effectLst/>
                <a:latin typeface="Arial"/>
                <a:ea typeface="Arial"/>
                <a:cs typeface="Arial"/>
                <a:sym typeface="Arial"/>
              </a:rPr>
              <a:t>Participants will receive counseling and answer questions about use of their assigned study product and their sexual behaviors.  Participants don’t have to answer any of these questions if they don’t want to.  </a:t>
            </a:r>
          </a:p>
          <a:p>
            <a:r>
              <a:rPr lang="en-US" sz="1100" b="0" i="0" u="none" strike="noStrike" cap="none">
                <a:solidFill>
                  <a:srgbClr val="000000"/>
                </a:solidFill>
                <a:effectLst/>
                <a:latin typeface="Arial"/>
                <a:ea typeface="Arial"/>
                <a:cs typeface="Arial"/>
                <a:sym typeface="Arial"/>
              </a:rPr>
              <a:t>Some participants may be asked to have one or more longer interviews, which may be audio-recorded.</a:t>
            </a:r>
          </a:p>
        </p:txBody>
      </p:sp>
    </p:spTree>
    <p:extLst>
      <p:ext uri="{BB962C8B-B14F-4D97-AF65-F5344CB8AC3E}">
        <p14:creationId xmlns:p14="http://schemas.microsoft.com/office/powerpoint/2010/main" val="21564619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procedures will be done with babies in the study?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Babies will have physical exams, blood draws, testing for HIV if needed, and routine lab tests. </a:t>
            </a:r>
          </a:p>
          <a:p>
            <a:r>
              <a:rPr lang="en-US" sz="1100" b="0" i="0" u="none" strike="noStrike" cap="none">
                <a:solidFill>
                  <a:srgbClr val="000000"/>
                </a:solidFill>
                <a:effectLst/>
                <a:latin typeface="Arial"/>
                <a:ea typeface="Arial"/>
                <a:cs typeface="Arial"/>
                <a:sym typeface="Arial"/>
              </a:rPr>
              <a:t>Mothers will be asked questions about their baby’s health and any medicines their baby is taking.</a:t>
            </a:r>
            <a:endParaRPr lang="en-US"/>
          </a:p>
        </p:txBody>
      </p:sp>
    </p:spTree>
    <p:extLst>
      <p:ext uri="{BB962C8B-B14F-4D97-AF65-F5344CB8AC3E}">
        <p14:creationId xmlns:p14="http://schemas.microsoft.com/office/powerpoint/2010/main" val="15248783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Key things to remember</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who participate in the study will be randomized to either the dapivirine ring or oral Truvada, but cannot choose which product they receive.</a:t>
            </a:r>
          </a:p>
          <a:p>
            <a:pPr lvl="0"/>
            <a:r>
              <a:rPr lang="en-US" sz="1100" b="0" i="0" u="none" strike="noStrike" cap="none">
                <a:solidFill>
                  <a:srgbClr val="000000"/>
                </a:solidFill>
                <a:effectLst/>
                <a:latin typeface="Arial"/>
                <a:ea typeface="Arial"/>
                <a:cs typeface="Arial"/>
                <a:sym typeface="Arial"/>
              </a:rPr>
              <a:t>Women who join the study must agree for their babies to participate as well and should continue exclusive breastfeeding for the duration of their study participation.</a:t>
            </a:r>
          </a:p>
          <a:p>
            <a:pPr lvl="0"/>
            <a:r>
              <a:rPr lang="en-US" sz="1100" b="0" i="0" u="none" strike="noStrike" cap="none">
                <a:solidFill>
                  <a:srgbClr val="000000"/>
                </a:solidFill>
                <a:effectLst/>
                <a:latin typeface="Arial"/>
                <a:ea typeface="Arial"/>
                <a:cs typeface="Arial"/>
                <a:sym typeface="Arial"/>
              </a:rPr>
              <a:t>Women will use the assigned product for about three months.  Babies will be in the study for the same amount of time.  The only exposure to study product for babies will be through breastmilk.  Based on information from previous studies, we know that the amount of drug that passes into breast milk is low.</a:t>
            </a:r>
          </a:p>
          <a:p>
            <a:pPr lvl="0"/>
            <a:r>
              <a:rPr lang="en-US" sz="1100" b="0" i="0" u="none" strike="noStrike" cap="none">
                <a:solidFill>
                  <a:srgbClr val="000000"/>
                </a:solidFill>
                <a:effectLst/>
                <a:latin typeface="Arial"/>
                <a:ea typeface="Arial"/>
                <a:cs typeface="Arial"/>
                <a:sym typeface="Arial"/>
              </a:rPr>
              <a:t>Oral Truvada and the dapivirine vaginal ring reduce the risk of HIV when used regularly.</a:t>
            </a:r>
          </a:p>
          <a:p>
            <a:pPr marL="139700" lvl="0" indent="0">
              <a:buNone/>
            </a:pPr>
            <a:r>
              <a:rPr lang="en-US" sz="1100" b="1" i="0" u="none" strike="noStrike" cap="none">
                <a:solidFill>
                  <a:srgbClr val="000000"/>
                </a:solidFill>
                <a:effectLst/>
                <a:latin typeface="Arial"/>
                <a:ea typeface="Arial"/>
                <a:cs typeface="Arial"/>
                <a:sym typeface="Arial"/>
              </a:rPr>
              <a:t>B-PROTECTED will provide more information about the safety of these products in breastfeeding women and their babies.</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1557949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0542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will participant samples be used?</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Samples taken at study visits will be tested to monitor the participant’s health and evaluate the study research questions.  Participants will be provided results of any tests when they are available.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a:solidFill>
                  <a:srgbClr val="000000"/>
                </a:solidFill>
                <a:effectLst/>
                <a:latin typeface="Arial"/>
                <a:ea typeface="Arial"/>
                <a:cs typeface="Arial"/>
                <a:sym typeface="Arial"/>
              </a:rPr>
              <a:t>Samples are stored in special laboratories and only study staff have permission to access them</a:t>
            </a:r>
          </a:p>
          <a:p>
            <a:r>
              <a:rPr lang="en-US" sz="1100" b="0" i="0" u="none" strike="noStrike" cap="none">
                <a:solidFill>
                  <a:srgbClr val="000000"/>
                </a:solidFill>
                <a:effectLst/>
                <a:latin typeface="Arial"/>
                <a:ea typeface="Arial"/>
                <a:cs typeface="Arial"/>
                <a:sym typeface="Arial"/>
              </a:rPr>
              <a:t>After the study, there may be some samples left over. At some study sites, researchers will ask permission to use these samples for future research, but each participant can make her own decision about this and it will not impact whether she or her baby can join the study. </a:t>
            </a:r>
            <a:endParaRPr lang="en-US"/>
          </a:p>
        </p:txBody>
      </p:sp>
    </p:spTree>
    <p:extLst>
      <p:ext uri="{BB962C8B-B14F-4D97-AF65-F5344CB8AC3E}">
        <p14:creationId xmlns:p14="http://schemas.microsoft.com/office/powerpoint/2010/main" val="326162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1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Why study HIV prevention options for pregnant and breastfeeding women?</a:t>
            </a:r>
          </a:p>
          <a:p>
            <a:pPr marL="0" lvl="0" indent="0" algn="l" rtl="0">
              <a:spcBef>
                <a:spcPts val="0"/>
              </a:spcBef>
              <a:spcAft>
                <a:spcPts val="0"/>
              </a:spcAft>
              <a:buNone/>
            </a:pPr>
            <a:r>
              <a:rPr lang="en-US"/>
              <a:t>• Women may be pregnant or breastfeeding for a significant portion of their life.</a:t>
            </a:r>
          </a:p>
          <a:p>
            <a:pPr marL="0" lvl="0" indent="0" algn="l" rtl="0">
              <a:spcBef>
                <a:spcPts val="0"/>
              </a:spcBef>
              <a:spcAft>
                <a:spcPts val="0"/>
              </a:spcAft>
              <a:buNone/>
            </a:pPr>
            <a:r>
              <a:rPr lang="en-US"/>
              <a:t>• Pregnancy and breastfeeding are periods of increased HIV risk, for various biological, social, and behavioral reasons.</a:t>
            </a:r>
          </a:p>
          <a:p>
            <a:pPr marL="0" lvl="0" indent="0" algn="l" rtl="0">
              <a:spcBef>
                <a:spcPts val="0"/>
              </a:spcBef>
              <a:spcAft>
                <a:spcPts val="0"/>
              </a:spcAft>
              <a:buNone/>
            </a:pPr>
            <a:r>
              <a:rPr lang="en-US"/>
              <a:t>• Preventing HIV in mothers also protects their babies and their families.</a:t>
            </a:r>
          </a:p>
          <a:p>
            <a:pPr marL="0" lvl="0" indent="0" algn="l" rtl="0">
              <a:spcBef>
                <a:spcPts val="0"/>
              </a:spcBef>
              <a:spcAft>
                <a:spcPts val="0"/>
              </a:spcAft>
              <a:buNone/>
            </a:pPr>
            <a:r>
              <a:rPr lang="en-US"/>
              <a:t>• While well implemented prevention programs have helped with the reduction in transmission of HIV from mother to child, preventing mothers from getting HIV in the first place has been more challenging to accomplish.</a:t>
            </a:r>
          </a:p>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How long are study visits?</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Study visit length depends on what type of visit it is. Most visits will last a few hours, but some may be shorter or longer. Participants are encouraged to talk to study staff if they have any concerns or questions about study visit length.</a:t>
            </a:r>
            <a:endParaRPr lang="en-US"/>
          </a:p>
        </p:txBody>
      </p:sp>
    </p:spTree>
    <p:extLst>
      <p:ext uri="{BB962C8B-B14F-4D97-AF65-F5344CB8AC3E}">
        <p14:creationId xmlns:p14="http://schemas.microsoft.com/office/powerpoint/2010/main" val="18093082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Does being in the study cost anything?</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Being in the study will not cost participants anything. The study staff will reimburse participants for their time and effort to come to the clinic and the cost of trips to and from the clinic. </a:t>
            </a:r>
            <a:endParaRPr lang="en-US"/>
          </a:p>
        </p:txBody>
      </p:sp>
    </p:spTree>
    <p:extLst>
      <p:ext uri="{BB962C8B-B14F-4D97-AF65-F5344CB8AC3E}">
        <p14:creationId xmlns:p14="http://schemas.microsoft.com/office/powerpoint/2010/main" val="23664788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if participants get HIV during the study?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It is possible for anyone to get HIV or other STIs from sex or other risky activities.</a:t>
            </a:r>
          </a:p>
          <a:p>
            <a:pPr lvl="0"/>
            <a:r>
              <a:rPr lang="en-US" sz="1100" b="0" i="0" u="none" strike="noStrike" cap="none">
                <a:solidFill>
                  <a:srgbClr val="000000"/>
                </a:solidFill>
                <a:effectLst/>
                <a:latin typeface="Arial"/>
                <a:ea typeface="Arial"/>
                <a:cs typeface="Arial"/>
                <a:sym typeface="Arial"/>
              </a:rPr>
              <a:t>Using condoms correctly and the study products consistently can help reduce this risk. </a:t>
            </a:r>
          </a:p>
          <a:p>
            <a:r>
              <a:rPr lang="en-US" sz="1100" b="0" i="0" u="none" strike="noStrike" cap="none">
                <a:solidFill>
                  <a:srgbClr val="000000"/>
                </a:solidFill>
                <a:effectLst/>
                <a:latin typeface="Arial"/>
                <a:ea typeface="Arial"/>
                <a:cs typeface="Arial"/>
                <a:sym typeface="Arial"/>
              </a:rPr>
              <a:t>If participants test positive for HIV during the study, the study staff will help them get treatment and other services for HIV. Participants will stop using the study products, but they and their baby can still come for study visits. The study staff will do more blood tests to find out which medicines are best for treating the participant. </a:t>
            </a:r>
            <a:endParaRPr lang="en-US"/>
          </a:p>
        </p:txBody>
      </p:sp>
    </p:spTree>
    <p:extLst>
      <p:ext uri="{BB962C8B-B14F-4D97-AF65-F5344CB8AC3E}">
        <p14:creationId xmlns:p14="http://schemas.microsoft.com/office/powerpoint/2010/main" val="5181113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Is it possible that babies will get HIV during this study?</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If a mother gets HIV, it is rare but possible that her baby may get HIV during pregnancy or breastfeeding.  With appropriate care and treatment, the risk of transmission is very low. Women who are diagnosed with HIV during pregnancy or breastfeeding will be immediately linked to services to prevent transmission of HIV to her baby.</a:t>
            </a:r>
            <a:endParaRPr lang="en-US"/>
          </a:p>
        </p:txBody>
      </p:sp>
    </p:spTree>
    <p:extLst>
      <p:ext uri="{BB962C8B-B14F-4D97-AF65-F5344CB8AC3E}">
        <p14:creationId xmlns:p14="http://schemas.microsoft.com/office/powerpoint/2010/main" val="31969343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are the risks of joining the study for women and their babies?</a:t>
            </a:r>
            <a:endParaRPr lang="en-US"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Women or their babies might experience side effects from exposure to the study products.  The study staff will help with any health problems or side effects that happen during the study.</a:t>
            </a:r>
            <a:endParaRPr lang="en-US"/>
          </a:p>
        </p:txBody>
      </p:sp>
    </p:spTree>
    <p:extLst>
      <p:ext uri="{BB962C8B-B14F-4D97-AF65-F5344CB8AC3E}">
        <p14:creationId xmlns:p14="http://schemas.microsoft.com/office/powerpoint/2010/main" val="17131249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are the risks of joining the study for women and their babies?</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Most procedures done in this study are routine medical procedures and pose little risk to women and their babies.  Participants may feel discomfort from blood draws.</a:t>
            </a:r>
          </a:p>
          <a:p>
            <a:pPr lvl="0"/>
            <a:r>
              <a:rPr lang="en-US" sz="1100" b="0" i="0" u="none" strike="noStrike" cap="none">
                <a:solidFill>
                  <a:srgbClr val="000000"/>
                </a:solidFill>
                <a:effectLst/>
                <a:latin typeface="Arial"/>
                <a:ea typeface="Arial"/>
                <a:cs typeface="Arial"/>
                <a:sym typeface="Arial"/>
              </a:rPr>
              <a:t>Women might feel uncomfortable answering questions about their personal life, or having blood tests or physical exams done.</a:t>
            </a:r>
          </a:p>
          <a:p>
            <a:pPr lvl="0"/>
            <a:r>
              <a:rPr lang="en-US" sz="1100" b="0" i="0" u="none" strike="noStrike" cap="none">
                <a:solidFill>
                  <a:srgbClr val="000000"/>
                </a:solidFill>
                <a:effectLst/>
                <a:latin typeface="Arial"/>
                <a:ea typeface="Arial"/>
                <a:cs typeface="Arial"/>
                <a:sym typeface="Arial"/>
              </a:rPr>
              <a:t>Women might feel worried about getting their or their baby’s test results, but study counselors will be available to talk to them about how they are feeling.</a:t>
            </a:r>
          </a:p>
          <a:p>
            <a:pPr lvl="0"/>
            <a:r>
              <a:rPr lang="en-US" sz="1100" b="0" i="0" u="none" strike="noStrike" cap="none">
                <a:solidFill>
                  <a:srgbClr val="000000"/>
                </a:solidFill>
                <a:effectLst/>
                <a:latin typeface="Arial"/>
                <a:ea typeface="Arial"/>
                <a:cs typeface="Arial"/>
                <a:sym typeface="Arial"/>
              </a:rPr>
              <a:t>Others may find out about and treat women or their babies poorly or unfairly for being in the study (social harms). The study staff will do their best to stop this from happening and keep all participant information private.</a:t>
            </a:r>
          </a:p>
        </p:txBody>
      </p:sp>
    </p:spTree>
    <p:extLst>
      <p:ext uri="{BB962C8B-B14F-4D97-AF65-F5344CB8AC3E}">
        <p14:creationId xmlns:p14="http://schemas.microsoft.com/office/powerpoint/2010/main" val="32229650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What are the benefits of joining the study?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and their babies will have access to counseling, medical exams, tests, clinical care, and care referrals.  Study visits do not replace regular antenatal, postnatal, or well-baby care. </a:t>
            </a:r>
          </a:p>
          <a:p>
            <a:r>
              <a:rPr lang="en-US" sz="1100" b="0" i="0" u="none" strike="noStrike" cap="none">
                <a:solidFill>
                  <a:srgbClr val="000000"/>
                </a:solidFill>
                <a:effectLst/>
                <a:latin typeface="Arial"/>
                <a:ea typeface="Arial"/>
                <a:cs typeface="Arial"/>
                <a:sym typeface="Arial"/>
              </a:rPr>
              <a:t>Women will have access to the dapivirine ring or oral Truvada as an HIV prevention method.  If used consistently, these products can help reduce a woman’s risk of HIV, and in turn, her baby’s risk. </a:t>
            </a:r>
          </a:p>
          <a:p>
            <a:r>
              <a:rPr lang="en-ZA" sz="1100" b="0" i="0" u="none" strike="noStrike" cap="none">
                <a:solidFill>
                  <a:srgbClr val="000000"/>
                </a:solidFill>
                <a:effectLst/>
                <a:latin typeface="Arial"/>
                <a:ea typeface="Arial"/>
                <a:cs typeface="Arial"/>
                <a:sym typeface="Arial"/>
              </a:rPr>
              <a:t>Information learned from this study may help expand available HIV prevention options for pregnant and breastfeeding women.</a:t>
            </a:r>
            <a:endParaRPr lang="en-US" sz="1100" b="0" i="0" u="none" strike="noStrike" cap="none">
              <a:solidFill>
                <a:srgbClr val="000000"/>
              </a:solidFill>
              <a:effectLst/>
              <a:latin typeface="Arial"/>
              <a:ea typeface="Arial"/>
              <a:cs typeface="Arial"/>
              <a:sym typeface="Arial"/>
            </a:endParaRPr>
          </a:p>
          <a:p>
            <a:endParaRPr lang="en-US"/>
          </a:p>
        </p:txBody>
      </p:sp>
    </p:spTree>
    <p:extLst>
      <p:ext uri="{BB962C8B-B14F-4D97-AF65-F5344CB8AC3E}">
        <p14:creationId xmlns:p14="http://schemas.microsoft.com/office/powerpoint/2010/main" val="14274614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a:solidFill>
                  <a:srgbClr val="000000"/>
                </a:solidFill>
                <a:effectLst/>
                <a:latin typeface="Arial"/>
                <a:ea typeface="Arial"/>
                <a:cs typeface="Arial"/>
                <a:sym typeface="Arial"/>
              </a:rPr>
              <a:t>Protecting choices and privacy</a:t>
            </a:r>
            <a:endParaRPr lang="en-US"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Women are free to make their own choice about joining the study.  They may voluntarily withdraw their participation, or the participation of their baby, at any time.</a:t>
            </a:r>
          </a:p>
          <a:p>
            <a:pPr lvl="0"/>
            <a:r>
              <a:rPr lang="en-US" sz="1100" b="0" i="0" u="none" strike="noStrike" cap="none">
                <a:solidFill>
                  <a:srgbClr val="000000"/>
                </a:solidFill>
                <a:effectLst/>
                <a:latin typeface="Arial"/>
                <a:ea typeface="Arial"/>
                <a:cs typeface="Arial"/>
                <a:sym typeface="Arial"/>
              </a:rPr>
              <a:t>Participants are encouraged to ask questions and involve their partner or other individuals who are important to them in their decision-making.  Staff can help participants by providing study information to share with loved ones, or inviting them to the clinic to learn more about the study.</a:t>
            </a:r>
          </a:p>
          <a:p>
            <a:r>
              <a:rPr lang="en-US" sz="1100" b="0" i="0" u="none" strike="noStrike" cap="none">
                <a:solidFill>
                  <a:srgbClr val="000000"/>
                </a:solidFill>
                <a:effectLst/>
                <a:latin typeface="Arial"/>
                <a:ea typeface="Arial"/>
                <a:cs typeface="Arial"/>
                <a:sym typeface="Arial"/>
              </a:rPr>
              <a:t>All personal information about study participants will be kept private and locked away. Only approved study staff will have access to participant information.</a:t>
            </a:r>
            <a:endParaRPr lang="en-US"/>
          </a:p>
        </p:txBody>
      </p:sp>
    </p:spTree>
    <p:extLst>
      <p:ext uri="{BB962C8B-B14F-4D97-AF65-F5344CB8AC3E}">
        <p14:creationId xmlns:p14="http://schemas.microsoft.com/office/powerpoint/2010/main" val="1230872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2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59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How are medicines studied in pregnant and breastfeeding women? </a:t>
            </a:r>
          </a:p>
          <a:p>
            <a:pPr marL="0" lvl="0" indent="0" algn="l" rtl="0">
              <a:spcBef>
                <a:spcPts val="0"/>
              </a:spcBef>
              <a:spcAft>
                <a:spcPts val="0"/>
              </a:spcAft>
              <a:buNone/>
            </a:pPr>
            <a:r>
              <a:rPr lang="en-US"/>
              <a:t>• First, small studies are done in laboratories and on animals, and then with small groups of healthy people (who are not pregnant or breastfeeding), to test if the products are safe to use. </a:t>
            </a:r>
          </a:p>
          <a:p>
            <a:pPr marL="0" lvl="0" indent="0" algn="l" rtl="0">
              <a:spcBef>
                <a:spcPts val="0"/>
              </a:spcBef>
              <a:spcAft>
                <a:spcPts val="0"/>
              </a:spcAft>
              <a:buNone/>
            </a:pPr>
            <a:r>
              <a:rPr lang="en-US"/>
              <a:t>• Next, larger studies are done with more people to test if the products work and if people will use them as intended.  </a:t>
            </a:r>
          </a:p>
          <a:p>
            <a:pPr marL="0" lvl="0" indent="0" algn="l" rtl="0">
              <a:spcBef>
                <a:spcPts val="0"/>
              </a:spcBef>
              <a:spcAft>
                <a:spcPts val="0"/>
              </a:spcAft>
              <a:buNone/>
            </a:pPr>
            <a:r>
              <a:rPr lang="en-US"/>
              <a:t>• Typically, only after products are proven safe and effective is research expanded to include pregnant and breastfeeding women. This is where research is now with the dapivirine ring and oral Truvada for HIV prevention.  </a:t>
            </a:r>
          </a:p>
          <a:p>
            <a:pPr marL="0" lvl="0" indent="0" algn="l" rtl="0">
              <a:spcBef>
                <a:spcPts val="0"/>
              </a:spcBef>
              <a:spcAft>
                <a:spcPts val="0"/>
              </a:spcAft>
              <a:buNone/>
            </a:pPr>
            <a:r>
              <a:rPr lang="en-US" b="1"/>
              <a:t>This  approach minimizes potential unknown risks to mothers and their babies.</a:t>
            </a: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5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is research in pregnant women needed?</a:t>
            </a:r>
          </a:p>
          <a:p>
            <a:pPr marL="0" lvl="0" indent="0" algn="l" rtl="0">
              <a:spcBef>
                <a:spcPts val="0"/>
              </a:spcBef>
              <a:spcAft>
                <a:spcPts val="0"/>
              </a:spcAft>
              <a:buNone/>
            </a:pPr>
            <a:r>
              <a:rPr lang="en-US"/>
              <a:t>• The body undergoes many changes during pregnancy</a:t>
            </a:r>
          </a:p>
          <a:p>
            <a:pPr marL="0" lvl="0" indent="0" algn="l" rtl="0">
              <a:spcBef>
                <a:spcPts val="0"/>
              </a:spcBef>
              <a:spcAft>
                <a:spcPts val="0"/>
              </a:spcAft>
              <a:buNone/>
            </a:pPr>
            <a:r>
              <a:rPr lang="en-US"/>
              <a:t>• Medicines may work differently in pregnant women </a:t>
            </a:r>
          </a:p>
          <a:p>
            <a:pPr marL="0" lvl="0" indent="0" algn="l" rtl="0">
              <a:spcBef>
                <a:spcPts val="0"/>
              </a:spcBef>
              <a:spcAft>
                <a:spcPts val="0"/>
              </a:spcAft>
              <a:buNone/>
            </a:pPr>
            <a:r>
              <a:rPr lang="en-US"/>
              <a:t>• Medicines may pass to the developing baby and cause potential harm to the baby or put the pregnancy at risk </a:t>
            </a: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C5B9"/>
        </a:solidFill>
        <a:effectLst/>
      </p:bgPr>
    </p:bg>
    <p:spTree>
      <p:nvGrpSpPr>
        <p:cNvPr id="1" name="Shape 9"/>
        <p:cNvGrpSpPr/>
        <p:nvPr/>
      </p:nvGrpSpPr>
      <p:grpSpPr>
        <a:xfrm>
          <a:off x="0" y="0"/>
          <a:ext cx="0" cy="0"/>
          <a:chOff x="0" y="0"/>
          <a:chExt cx="0" cy="0"/>
        </a:xfrm>
      </p:grpSpPr>
      <p:sp>
        <p:nvSpPr>
          <p:cNvPr id="10" name="Google Shape;10;p2"/>
          <p:cNvSpPr/>
          <p:nvPr/>
        </p:nvSpPr>
        <p:spPr>
          <a:xfrm>
            <a:off x="196138" y="168450"/>
            <a:ext cx="9513725" cy="6521100"/>
          </a:xfrm>
          <a:prstGeom prst="rect">
            <a:avLst/>
          </a:prstGeom>
          <a:solidFill>
            <a:srgbClr val="2F3848"/>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11" name="Google Shape;11;p2"/>
          <p:cNvSpPr txBox="1">
            <a:spLocks noGrp="1"/>
          </p:cNvSpPr>
          <p:nvPr>
            <p:ph type="ctrTitle"/>
          </p:nvPr>
        </p:nvSpPr>
        <p:spPr>
          <a:xfrm>
            <a:off x="1833000" y="3265350"/>
            <a:ext cx="6240000" cy="1546500"/>
          </a:xfrm>
          <a:prstGeom prst="rect">
            <a:avLst/>
          </a:prstGeom>
        </p:spPr>
        <p:txBody>
          <a:bodyPr spcFirstLastPara="1" wrap="square" lIns="91425" tIns="91425" rIns="91425" bIns="91425" anchor="t" anchorCtr="0"/>
          <a:lstStyle>
            <a:lvl1pPr lvl="0" algn="ctr">
              <a:spcBef>
                <a:spcPts val="0"/>
              </a:spcBef>
              <a:spcAft>
                <a:spcPts val="0"/>
              </a:spcAft>
              <a:buClr>
                <a:srgbClr val="F05768"/>
              </a:buClr>
              <a:buSzPts val="4800"/>
              <a:buNone/>
              <a:defRPr sz="3900">
                <a:solidFill>
                  <a:srgbClr val="F05768"/>
                </a:solidFill>
              </a:defRPr>
            </a:lvl1pPr>
            <a:lvl2pPr lvl="1" algn="ctr">
              <a:spcBef>
                <a:spcPts val="0"/>
              </a:spcBef>
              <a:spcAft>
                <a:spcPts val="0"/>
              </a:spcAft>
              <a:buClr>
                <a:srgbClr val="F05768"/>
              </a:buClr>
              <a:buSzPts val="4800"/>
              <a:buNone/>
              <a:defRPr sz="3900">
                <a:solidFill>
                  <a:srgbClr val="F05768"/>
                </a:solidFill>
              </a:defRPr>
            </a:lvl2pPr>
            <a:lvl3pPr lvl="2" algn="ctr">
              <a:spcBef>
                <a:spcPts val="0"/>
              </a:spcBef>
              <a:spcAft>
                <a:spcPts val="0"/>
              </a:spcAft>
              <a:buClr>
                <a:srgbClr val="F05768"/>
              </a:buClr>
              <a:buSzPts val="4800"/>
              <a:buNone/>
              <a:defRPr sz="3900">
                <a:solidFill>
                  <a:srgbClr val="F05768"/>
                </a:solidFill>
              </a:defRPr>
            </a:lvl3pPr>
            <a:lvl4pPr lvl="3" algn="ctr">
              <a:spcBef>
                <a:spcPts val="0"/>
              </a:spcBef>
              <a:spcAft>
                <a:spcPts val="0"/>
              </a:spcAft>
              <a:buClr>
                <a:srgbClr val="F05768"/>
              </a:buClr>
              <a:buSzPts val="4800"/>
              <a:buNone/>
              <a:defRPr sz="3900">
                <a:solidFill>
                  <a:srgbClr val="F05768"/>
                </a:solidFill>
              </a:defRPr>
            </a:lvl4pPr>
            <a:lvl5pPr lvl="4" algn="ctr">
              <a:spcBef>
                <a:spcPts val="0"/>
              </a:spcBef>
              <a:spcAft>
                <a:spcPts val="0"/>
              </a:spcAft>
              <a:buClr>
                <a:srgbClr val="F05768"/>
              </a:buClr>
              <a:buSzPts val="4800"/>
              <a:buNone/>
              <a:defRPr sz="3900">
                <a:solidFill>
                  <a:srgbClr val="F05768"/>
                </a:solidFill>
              </a:defRPr>
            </a:lvl5pPr>
            <a:lvl6pPr lvl="5" algn="ctr">
              <a:spcBef>
                <a:spcPts val="0"/>
              </a:spcBef>
              <a:spcAft>
                <a:spcPts val="0"/>
              </a:spcAft>
              <a:buClr>
                <a:srgbClr val="F05768"/>
              </a:buClr>
              <a:buSzPts val="4800"/>
              <a:buNone/>
              <a:defRPr sz="3900">
                <a:solidFill>
                  <a:srgbClr val="F05768"/>
                </a:solidFill>
              </a:defRPr>
            </a:lvl6pPr>
            <a:lvl7pPr lvl="6" algn="ctr">
              <a:spcBef>
                <a:spcPts val="0"/>
              </a:spcBef>
              <a:spcAft>
                <a:spcPts val="0"/>
              </a:spcAft>
              <a:buClr>
                <a:srgbClr val="F05768"/>
              </a:buClr>
              <a:buSzPts val="4800"/>
              <a:buNone/>
              <a:defRPr sz="3900">
                <a:solidFill>
                  <a:srgbClr val="F05768"/>
                </a:solidFill>
              </a:defRPr>
            </a:lvl7pPr>
            <a:lvl8pPr lvl="7" algn="ctr">
              <a:spcBef>
                <a:spcPts val="0"/>
              </a:spcBef>
              <a:spcAft>
                <a:spcPts val="0"/>
              </a:spcAft>
              <a:buClr>
                <a:srgbClr val="F05768"/>
              </a:buClr>
              <a:buSzPts val="4800"/>
              <a:buNone/>
              <a:defRPr sz="3900">
                <a:solidFill>
                  <a:srgbClr val="F05768"/>
                </a:solidFill>
              </a:defRPr>
            </a:lvl8pPr>
            <a:lvl9pPr lvl="8" algn="ctr">
              <a:spcBef>
                <a:spcPts val="0"/>
              </a:spcBef>
              <a:spcAft>
                <a:spcPts val="0"/>
              </a:spcAft>
              <a:buClr>
                <a:srgbClr val="F05768"/>
              </a:buClr>
              <a:buSzPts val="4800"/>
              <a:buNone/>
              <a:defRPr sz="3900">
                <a:solidFill>
                  <a:srgbClr val="F05768"/>
                </a:solidFill>
              </a:defRPr>
            </a:lvl9pPr>
          </a:lstStyle>
          <a:p>
            <a:endParaRPr/>
          </a:p>
        </p:txBody>
      </p:sp>
      <p:sp>
        <p:nvSpPr>
          <p:cNvPr id="12" name="Google Shape;12;p2"/>
          <p:cNvSpPr/>
          <p:nvPr/>
        </p:nvSpPr>
        <p:spPr>
          <a:xfrm>
            <a:off x="4176413" y="1840275"/>
            <a:ext cx="1553175" cy="955800"/>
          </a:xfrm>
          <a:prstGeom prst="wedgeRectCallout">
            <a:avLst>
              <a:gd name="adj1" fmla="val 8366"/>
              <a:gd name="adj2" fmla="val 80819"/>
            </a:avLst>
          </a:prstGeom>
          <a:noFill/>
          <a:ln w="114300" cap="flat" cmpd="sng">
            <a:solidFill>
              <a:srgbClr val="F05768"/>
            </a:solidFill>
            <a:prstDash val="solid"/>
            <a:miter lim="8000"/>
            <a:headEnd type="none" w="sm" len="sm"/>
            <a:tailEnd type="none" w="sm" len="sm"/>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ink">
  <p:cSld name="BLANK_1">
    <p:bg>
      <p:bgPr>
        <a:solidFill>
          <a:srgbClr val="FD8E80"/>
        </a:solidFill>
        <a:effectLst/>
      </p:bgPr>
    </p:bg>
    <p:spTree>
      <p:nvGrpSpPr>
        <p:cNvPr id="1" name="Shape 73"/>
        <p:cNvGrpSpPr/>
        <p:nvPr/>
      </p:nvGrpSpPr>
      <p:grpSpPr>
        <a:xfrm>
          <a:off x="0" y="0"/>
          <a:ext cx="0" cy="0"/>
          <a:chOff x="0" y="0"/>
          <a:chExt cx="0" cy="0"/>
        </a:xfrm>
      </p:grpSpPr>
      <p:sp>
        <p:nvSpPr>
          <p:cNvPr id="74" name="Google Shape;74;p12"/>
          <p:cNvSpPr/>
          <p:nvPr/>
        </p:nvSpPr>
        <p:spPr>
          <a:xfrm>
            <a:off x="196138" y="168450"/>
            <a:ext cx="9513725" cy="6521100"/>
          </a:xfrm>
          <a:prstGeom prst="rect">
            <a:avLst/>
          </a:prstGeom>
          <a:solidFill>
            <a:srgbClr val="F05768"/>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75" name="Google Shape;75;p12"/>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rgbClr val="6CF3CE"/>
        </a:solidFill>
        <a:effectLst/>
      </p:bgPr>
    </p:bg>
    <p:spTree>
      <p:nvGrpSpPr>
        <p:cNvPr id="1" name="Shape 13"/>
        <p:cNvGrpSpPr/>
        <p:nvPr/>
      </p:nvGrpSpPr>
      <p:grpSpPr>
        <a:xfrm>
          <a:off x="0" y="0"/>
          <a:ext cx="0" cy="0"/>
          <a:chOff x="0" y="0"/>
          <a:chExt cx="0" cy="0"/>
        </a:xfrm>
      </p:grpSpPr>
      <p:sp>
        <p:nvSpPr>
          <p:cNvPr id="14" name="Google Shape;14;p3"/>
          <p:cNvSpPr/>
          <p:nvPr/>
        </p:nvSpPr>
        <p:spPr>
          <a:xfrm>
            <a:off x="196138" y="168450"/>
            <a:ext cx="9513725" cy="6521100"/>
          </a:xfrm>
          <a:prstGeom prst="rect">
            <a:avLst/>
          </a:prstGeom>
          <a:solidFill>
            <a:srgbClr val="00C5B9"/>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15" name="Google Shape;15;p3"/>
          <p:cNvSpPr txBox="1">
            <a:spLocks noGrp="1"/>
          </p:cNvSpPr>
          <p:nvPr>
            <p:ph type="ctrTitle"/>
          </p:nvPr>
        </p:nvSpPr>
        <p:spPr>
          <a:xfrm>
            <a:off x="720661" y="2018025"/>
            <a:ext cx="5338125" cy="1546500"/>
          </a:xfrm>
          <a:prstGeom prst="rect">
            <a:avLst/>
          </a:prstGeom>
        </p:spPr>
        <p:txBody>
          <a:bodyPr spcFirstLastPara="1" wrap="square" lIns="91425" tIns="91425" rIns="91425" bIns="91425" anchor="b" anchorCtr="0"/>
          <a:lstStyle>
            <a:lvl1pPr lvl="0" algn="l" rtl="0">
              <a:spcBef>
                <a:spcPts val="0"/>
              </a:spcBef>
              <a:spcAft>
                <a:spcPts val="0"/>
              </a:spcAft>
              <a:buClr>
                <a:srgbClr val="FFFFFF"/>
              </a:buClr>
              <a:buSzPts val="4800"/>
              <a:buNone/>
              <a:defRPr sz="3900">
                <a:solidFill>
                  <a:srgbClr val="FFFFFF"/>
                </a:solidFill>
              </a:defRPr>
            </a:lvl1pPr>
            <a:lvl2pPr lvl="1" algn="l" rtl="0">
              <a:spcBef>
                <a:spcPts val="0"/>
              </a:spcBef>
              <a:spcAft>
                <a:spcPts val="0"/>
              </a:spcAft>
              <a:buClr>
                <a:srgbClr val="FFFFFF"/>
              </a:buClr>
              <a:buSzPts val="4800"/>
              <a:buNone/>
              <a:defRPr sz="3900">
                <a:solidFill>
                  <a:srgbClr val="FFFFFF"/>
                </a:solidFill>
              </a:defRPr>
            </a:lvl2pPr>
            <a:lvl3pPr lvl="2" algn="l" rtl="0">
              <a:spcBef>
                <a:spcPts val="0"/>
              </a:spcBef>
              <a:spcAft>
                <a:spcPts val="0"/>
              </a:spcAft>
              <a:buClr>
                <a:srgbClr val="FFFFFF"/>
              </a:buClr>
              <a:buSzPts val="4800"/>
              <a:buNone/>
              <a:defRPr sz="3900">
                <a:solidFill>
                  <a:srgbClr val="FFFFFF"/>
                </a:solidFill>
              </a:defRPr>
            </a:lvl3pPr>
            <a:lvl4pPr lvl="3" algn="l" rtl="0">
              <a:spcBef>
                <a:spcPts val="0"/>
              </a:spcBef>
              <a:spcAft>
                <a:spcPts val="0"/>
              </a:spcAft>
              <a:buClr>
                <a:srgbClr val="FFFFFF"/>
              </a:buClr>
              <a:buSzPts val="4800"/>
              <a:buNone/>
              <a:defRPr sz="3900">
                <a:solidFill>
                  <a:srgbClr val="FFFFFF"/>
                </a:solidFill>
              </a:defRPr>
            </a:lvl4pPr>
            <a:lvl5pPr lvl="4" algn="l" rtl="0">
              <a:spcBef>
                <a:spcPts val="0"/>
              </a:spcBef>
              <a:spcAft>
                <a:spcPts val="0"/>
              </a:spcAft>
              <a:buClr>
                <a:srgbClr val="FFFFFF"/>
              </a:buClr>
              <a:buSzPts val="4800"/>
              <a:buNone/>
              <a:defRPr sz="3900">
                <a:solidFill>
                  <a:srgbClr val="FFFFFF"/>
                </a:solidFill>
              </a:defRPr>
            </a:lvl5pPr>
            <a:lvl6pPr lvl="5" algn="l" rtl="0">
              <a:spcBef>
                <a:spcPts val="0"/>
              </a:spcBef>
              <a:spcAft>
                <a:spcPts val="0"/>
              </a:spcAft>
              <a:buClr>
                <a:srgbClr val="FFFFFF"/>
              </a:buClr>
              <a:buSzPts val="4800"/>
              <a:buNone/>
              <a:defRPr sz="3900">
                <a:solidFill>
                  <a:srgbClr val="FFFFFF"/>
                </a:solidFill>
              </a:defRPr>
            </a:lvl6pPr>
            <a:lvl7pPr lvl="6" algn="l" rtl="0">
              <a:spcBef>
                <a:spcPts val="0"/>
              </a:spcBef>
              <a:spcAft>
                <a:spcPts val="0"/>
              </a:spcAft>
              <a:buClr>
                <a:srgbClr val="FFFFFF"/>
              </a:buClr>
              <a:buSzPts val="4800"/>
              <a:buNone/>
              <a:defRPr sz="3900">
                <a:solidFill>
                  <a:srgbClr val="FFFFFF"/>
                </a:solidFill>
              </a:defRPr>
            </a:lvl7pPr>
            <a:lvl8pPr lvl="7" algn="l" rtl="0">
              <a:spcBef>
                <a:spcPts val="0"/>
              </a:spcBef>
              <a:spcAft>
                <a:spcPts val="0"/>
              </a:spcAft>
              <a:buClr>
                <a:srgbClr val="FFFFFF"/>
              </a:buClr>
              <a:buSzPts val="4800"/>
              <a:buNone/>
              <a:defRPr sz="3900">
                <a:solidFill>
                  <a:srgbClr val="FFFFFF"/>
                </a:solidFill>
              </a:defRPr>
            </a:lvl8pPr>
            <a:lvl9pPr lvl="8" algn="l" rtl="0">
              <a:spcBef>
                <a:spcPts val="0"/>
              </a:spcBef>
              <a:spcAft>
                <a:spcPts val="0"/>
              </a:spcAft>
              <a:buClr>
                <a:srgbClr val="FFFFFF"/>
              </a:buClr>
              <a:buSzPts val="4800"/>
              <a:buNone/>
              <a:defRPr sz="3900">
                <a:solidFill>
                  <a:srgbClr val="FFFFFF"/>
                </a:solidFill>
              </a:defRPr>
            </a:lvl9pPr>
          </a:lstStyle>
          <a:p>
            <a:endParaRPr/>
          </a:p>
        </p:txBody>
      </p:sp>
      <p:sp>
        <p:nvSpPr>
          <p:cNvPr id="16" name="Google Shape;16;p3"/>
          <p:cNvSpPr txBox="1">
            <a:spLocks noGrp="1"/>
          </p:cNvSpPr>
          <p:nvPr>
            <p:ph type="subTitle" idx="1"/>
          </p:nvPr>
        </p:nvSpPr>
        <p:spPr>
          <a:xfrm>
            <a:off x="925440" y="3922275"/>
            <a:ext cx="413335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9pPr>
          </a:lstStyle>
          <a:p>
            <a:endParaRPr/>
          </a:p>
        </p:txBody>
      </p:sp>
      <p:sp>
        <p:nvSpPr>
          <p:cNvPr id="17" name="Google Shape;17;p3"/>
          <p:cNvSpPr/>
          <p:nvPr/>
        </p:nvSpPr>
        <p:spPr>
          <a:xfrm>
            <a:off x="1234928" y="3640725"/>
            <a:ext cx="297700" cy="274800"/>
          </a:xfrm>
          <a:prstGeom prst="rtTriangle">
            <a:avLst/>
          </a:prstGeom>
          <a:solidFill>
            <a:srgbClr val="FFFFF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ink">
  <p:cSld name="TITLE_1_2">
    <p:bg>
      <p:bgPr>
        <a:solidFill>
          <a:srgbClr val="FD8E80"/>
        </a:solidFill>
        <a:effectLst/>
      </p:bgPr>
    </p:bg>
    <p:spTree>
      <p:nvGrpSpPr>
        <p:cNvPr id="1" name="Shape 18"/>
        <p:cNvGrpSpPr/>
        <p:nvPr/>
      </p:nvGrpSpPr>
      <p:grpSpPr>
        <a:xfrm>
          <a:off x="0" y="0"/>
          <a:ext cx="0" cy="0"/>
          <a:chOff x="0" y="0"/>
          <a:chExt cx="0" cy="0"/>
        </a:xfrm>
      </p:grpSpPr>
      <p:sp>
        <p:nvSpPr>
          <p:cNvPr id="19" name="Google Shape;19;p4"/>
          <p:cNvSpPr/>
          <p:nvPr/>
        </p:nvSpPr>
        <p:spPr>
          <a:xfrm>
            <a:off x="196138" y="168450"/>
            <a:ext cx="9513725" cy="6521100"/>
          </a:xfrm>
          <a:prstGeom prst="rect">
            <a:avLst/>
          </a:prstGeom>
          <a:solidFill>
            <a:srgbClr val="F05768"/>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20" name="Google Shape;20;p4"/>
          <p:cNvSpPr txBox="1">
            <a:spLocks noGrp="1"/>
          </p:cNvSpPr>
          <p:nvPr>
            <p:ph type="ctrTitle"/>
          </p:nvPr>
        </p:nvSpPr>
        <p:spPr>
          <a:xfrm>
            <a:off x="720661" y="2018025"/>
            <a:ext cx="5338125" cy="1546500"/>
          </a:xfrm>
          <a:prstGeom prst="rect">
            <a:avLst/>
          </a:prstGeom>
        </p:spPr>
        <p:txBody>
          <a:bodyPr spcFirstLastPara="1" wrap="square" lIns="91425" tIns="91425" rIns="91425" bIns="91425" anchor="ctr" anchorCtr="0"/>
          <a:lstStyle>
            <a:lvl1pPr lvl="0" algn="l" rtl="0">
              <a:spcBef>
                <a:spcPts val="0"/>
              </a:spcBef>
              <a:spcAft>
                <a:spcPts val="0"/>
              </a:spcAft>
              <a:buClr>
                <a:srgbClr val="FFFFFF"/>
              </a:buClr>
              <a:buSzPts val="4800"/>
              <a:buNone/>
              <a:defRPr sz="3900">
                <a:solidFill>
                  <a:srgbClr val="FFFFFF"/>
                </a:solidFill>
              </a:defRPr>
            </a:lvl1pPr>
            <a:lvl2pPr lvl="1" algn="l" rtl="0">
              <a:spcBef>
                <a:spcPts val="0"/>
              </a:spcBef>
              <a:spcAft>
                <a:spcPts val="0"/>
              </a:spcAft>
              <a:buClr>
                <a:srgbClr val="FFFFFF"/>
              </a:buClr>
              <a:buSzPts val="4800"/>
              <a:buNone/>
              <a:defRPr sz="3900">
                <a:solidFill>
                  <a:srgbClr val="FFFFFF"/>
                </a:solidFill>
              </a:defRPr>
            </a:lvl2pPr>
            <a:lvl3pPr lvl="2" algn="l" rtl="0">
              <a:spcBef>
                <a:spcPts val="0"/>
              </a:spcBef>
              <a:spcAft>
                <a:spcPts val="0"/>
              </a:spcAft>
              <a:buClr>
                <a:srgbClr val="FFFFFF"/>
              </a:buClr>
              <a:buSzPts val="4800"/>
              <a:buNone/>
              <a:defRPr sz="3900">
                <a:solidFill>
                  <a:srgbClr val="FFFFFF"/>
                </a:solidFill>
              </a:defRPr>
            </a:lvl3pPr>
            <a:lvl4pPr lvl="3" algn="l" rtl="0">
              <a:spcBef>
                <a:spcPts val="0"/>
              </a:spcBef>
              <a:spcAft>
                <a:spcPts val="0"/>
              </a:spcAft>
              <a:buClr>
                <a:srgbClr val="FFFFFF"/>
              </a:buClr>
              <a:buSzPts val="4800"/>
              <a:buNone/>
              <a:defRPr sz="3900">
                <a:solidFill>
                  <a:srgbClr val="FFFFFF"/>
                </a:solidFill>
              </a:defRPr>
            </a:lvl4pPr>
            <a:lvl5pPr lvl="4" algn="l" rtl="0">
              <a:spcBef>
                <a:spcPts val="0"/>
              </a:spcBef>
              <a:spcAft>
                <a:spcPts val="0"/>
              </a:spcAft>
              <a:buClr>
                <a:srgbClr val="FFFFFF"/>
              </a:buClr>
              <a:buSzPts val="4800"/>
              <a:buNone/>
              <a:defRPr sz="3900">
                <a:solidFill>
                  <a:srgbClr val="FFFFFF"/>
                </a:solidFill>
              </a:defRPr>
            </a:lvl5pPr>
            <a:lvl6pPr lvl="5" algn="l" rtl="0">
              <a:spcBef>
                <a:spcPts val="0"/>
              </a:spcBef>
              <a:spcAft>
                <a:spcPts val="0"/>
              </a:spcAft>
              <a:buClr>
                <a:srgbClr val="FFFFFF"/>
              </a:buClr>
              <a:buSzPts val="4800"/>
              <a:buNone/>
              <a:defRPr sz="3900">
                <a:solidFill>
                  <a:srgbClr val="FFFFFF"/>
                </a:solidFill>
              </a:defRPr>
            </a:lvl6pPr>
            <a:lvl7pPr lvl="6" algn="l" rtl="0">
              <a:spcBef>
                <a:spcPts val="0"/>
              </a:spcBef>
              <a:spcAft>
                <a:spcPts val="0"/>
              </a:spcAft>
              <a:buClr>
                <a:srgbClr val="FFFFFF"/>
              </a:buClr>
              <a:buSzPts val="4800"/>
              <a:buNone/>
              <a:defRPr sz="3900">
                <a:solidFill>
                  <a:srgbClr val="FFFFFF"/>
                </a:solidFill>
              </a:defRPr>
            </a:lvl7pPr>
            <a:lvl8pPr lvl="7" algn="l" rtl="0">
              <a:spcBef>
                <a:spcPts val="0"/>
              </a:spcBef>
              <a:spcAft>
                <a:spcPts val="0"/>
              </a:spcAft>
              <a:buClr>
                <a:srgbClr val="FFFFFF"/>
              </a:buClr>
              <a:buSzPts val="4800"/>
              <a:buNone/>
              <a:defRPr sz="3900">
                <a:solidFill>
                  <a:srgbClr val="FFFFFF"/>
                </a:solidFill>
              </a:defRPr>
            </a:lvl8pPr>
            <a:lvl9pPr lvl="8" algn="l" rtl="0">
              <a:spcBef>
                <a:spcPts val="0"/>
              </a:spcBef>
              <a:spcAft>
                <a:spcPts val="0"/>
              </a:spcAft>
              <a:buClr>
                <a:srgbClr val="FFFFFF"/>
              </a:buClr>
              <a:buSzPts val="4800"/>
              <a:buNone/>
              <a:defRPr sz="3900">
                <a:solidFill>
                  <a:srgbClr val="FFFFFF"/>
                </a:solidFill>
              </a:defRPr>
            </a:lvl9pPr>
          </a:lstStyle>
          <a:p>
            <a:endParaRPr/>
          </a:p>
        </p:txBody>
      </p:sp>
      <p:sp>
        <p:nvSpPr>
          <p:cNvPr id="21" name="Google Shape;21;p4"/>
          <p:cNvSpPr txBox="1">
            <a:spLocks noGrp="1"/>
          </p:cNvSpPr>
          <p:nvPr>
            <p:ph type="subTitle" idx="1"/>
          </p:nvPr>
        </p:nvSpPr>
        <p:spPr>
          <a:xfrm>
            <a:off x="925440" y="3922275"/>
            <a:ext cx="413335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1950">
                <a:solidFill>
                  <a:srgbClr val="FFFFFF"/>
                </a:solidFill>
                <a:latin typeface="Source Sans Pro"/>
                <a:ea typeface="Source Sans Pro"/>
                <a:cs typeface="Source Sans Pro"/>
                <a:sym typeface="Source Sans Pro"/>
              </a:defRPr>
            </a:lvl9pPr>
          </a:lstStyle>
          <a:p>
            <a:endParaRPr/>
          </a:p>
        </p:txBody>
      </p:sp>
      <p:sp>
        <p:nvSpPr>
          <p:cNvPr id="22" name="Google Shape;22;p4"/>
          <p:cNvSpPr/>
          <p:nvPr/>
        </p:nvSpPr>
        <p:spPr>
          <a:xfrm>
            <a:off x="1234928" y="3640725"/>
            <a:ext cx="297700" cy="274800"/>
          </a:xfrm>
          <a:prstGeom prst="rtTriangle">
            <a:avLst/>
          </a:prstGeom>
          <a:solidFill>
            <a:srgbClr val="FFFFF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05768"/>
        </a:solidFill>
        <a:effectLst/>
      </p:bgPr>
    </p:bg>
    <p:spTree>
      <p:nvGrpSpPr>
        <p:cNvPr id="1" name="Shape 23"/>
        <p:cNvGrpSpPr/>
        <p:nvPr/>
      </p:nvGrpSpPr>
      <p:grpSpPr>
        <a:xfrm>
          <a:off x="0" y="0"/>
          <a:ext cx="0" cy="0"/>
          <a:chOff x="0" y="0"/>
          <a:chExt cx="0" cy="0"/>
        </a:xfrm>
      </p:grpSpPr>
      <p:sp>
        <p:nvSpPr>
          <p:cNvPr id="24" name="Google Shape;24;p5"/>
          <p:cNvSpPr/>
          <p:nvPr/>
        </p:nvSpPr>
        <p:spPr>
          <a:xfrm>
            <a:off x="196138" y="168450"/>
            <a:ext cx="9513725" cy="65211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25" name="Google Shape;25;p5"/>
          <p:cNvSpPr/>
          <p:nvPr/>
        </p:nvSpPr>
        <p:spPr>
          <a:xfrm>
            <a:off x="4176413" y="1459275"/>
            <a:ext cx="1553175" cy="955800"/>
          </a:xfrm>
          <a:prstGeom prst="wedgeRectCallout">
            <a:avLst>
              <a:gd name="adj1" fmla="val 8366"/>
              <a:gd name="adj2" fmla="val 80819"/>
            </a:avLst>
          </a:prstGeom>
          <a:solidFill>
            <a:srgbClr val="FFFFF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26" name="Google Shape;26;p5"/>
          <p:cNvSpPr txBox="1">
            <a:spLocks noGrp="1"/>
          </p:cNvSpPr>
          <p:nvPr>
            <p:ph type="body" idx="1"/>
          </p:nvPr>
        </p:nvSpPr>
        <p:spPr>
          <a:xfrm>
            <a:off x="877988" y="2790325"/>
            <a:ext cx="8150025" cy="804300"/>
          </a:xfrm>
          <a:prstGeom prst="rect">
            <a:avLst/>
          </a:prstGeom>
        </p:spPr>
        <p:txBody>
          <a:bodyPr spcFirstLastPara="1" wrap="square" lIns="91425" tIns="91425" rIns="91425" bIns="91425" anchor="t" anchorCtr="0"/>
          <a:lstStyle>
            <a:lvl1pPr marL="371475" lvl="0" indent="-350838" algn="ctr" rtl="0">
              <a:spcBef>
                <a:spcPts val="488"/>
              </a:spcBef>
              <a:spcAft>
                <a:spcPts val="0"/>
              </a:spcAft>
              <a:buSzPts val="3200"/>
              <a:buChar char="■"/>
              <a:defRPr i="1"/>
            </a:lvl1pPr>
            <a:lvl2pPr marL="742950" lvl="1" indent="-309563" algn="ctr" rtl="0">
              <a:spcBef>
                <a:spcPts val="0"/>
              </a:spcBef>
              <a:spcAft>
                <a:spcPts val="0"/>
              </a:spcAft>
              <a:buSzPts val="2400"/>
              <a:buChar char="○"/>
              <a:defRPr i="1"/>
            </a:lvl2pPr>
            <a:lvl3pPr marL="1114425" lvl="2" indent="-309563" algn="ctr" rtl="0">
              <a:spcBef>
                <a:spcPts val="0"/>
              </a:spcBef>
              <a:spcAft>
                <a:spcPts val="0"/>
              </a:spcAft>
              <a:buSzPts val="2400"/>
              <a:buChar char="■"/>
              <a:defRPr i="1"/>
            </a:lvl3pPr>
            <a:lvl4pPr marL="1485900" lvl="3" indent="-278606" algn="ctr" rtl="0">
              <a:spcBef>
                <a:spcPts val="0"/>
              </a:spcBef>
              <a:spcAft>
                <a:spcPts val="0"/>
              </a:spcAft>
              <a:buSzPts val="1800"/>
              <a:buChar char="●"/>
              <a:defRPr i="1"/>
            </a:lvl4pPr>
            <a:lvl5pPr marL="1857375" lvl="4" indent="-278606" algn="ctr" rtl="0">
              <a:spcBef>
                <a:spcPts val="0"/>
              </a:spcBef>
              <a:spcAft>
                <a:spcPts val="0"/>
              </a:spcAft>
              <a:buSzPts val="1800"/>
              <a:buChar char="○"/>
              <a:defRPr i="1"/>
            </a:lvl5pPr>
            <a:lvl6pPr marL="2228850" lvl="5" indent="-278606" algn="ctr" rtl="0">
              <a:spcBef>
                <a:spcPts val="0"/>
              </a:spcBef>
              <a:spcAft>
                <a:spcPts val="0"/>
              </a:spcAft>
              <a:buSzPts val="1800"/>
              <a:buChar char="■"/>
              <a:defRPr i="1"/>
            </a:lvl6pPr>
            <a:lvl7pPr marL="2600325" lvl="6" indent="-278606" algn="ctr" rtl="0">
              <a:spcBef>
                <a:spcPts val="0"/>
              </a:spcBef>
              <a:spcAft>
                <a:spcPts val="0"/>
              </a:spcAft>
              <a:buSzPts val="1800"/>
              <a:buChar char="●"/>
              <a:defRPr i="1"/>
            </a:lvl7pPr>
            <a:lvl8pPr marL="2971800" lvl="7" indent="-278606" algn="ctr" rtl="0">
              <a:spcBef>
                <a:spcPts val="0"/>
              </a:spcBef>
              <a:spcAft>
                <a:spcPts val="0"/>
              </a:spcAft>
              <a:buSzPts val="1800"/>
              <a:buChar char="○"/>
              <a:defRPr i="1"/>
            </a:lvl8pPr>
            <a:lvl9pPr marL="3343275" lvl="8" indent="-278606" algn="ctr">
              <a:spcBef>
                <a:spcPts val="0"/>
              </a:spcBef>
              <a:spcAft>
                <a:spcPts val="0"/>
              </a:spcAft>
              <a:buSzPts val="1800"/>
              <a:buChar char="■"/>
              <a:defRPr i="1"/>
            </a:lvl9pPr>
          </a:lstStyle>
          <a:p>
            <a:endParaRPr/>
          </a:p>
        </p:txBody>
      </p:sp>
      <p:sp>
        <p:nvSpPr>
          <p:cNvPr id="27" name="Google Shape;27;p5"/>
          <p:cNvSpPr txBox="1"/>
          <p:nvPr/>
        </p:nvSpPr>
        <p:spPr>
          <a:xfrm>
            <a:off x="3892850" y="1499025"/>
            <a:ext cx="2120300" cy="871500"/>
          </a:xfrm>
          <a:prstGeom prst="rect">
            <a:avLst/>
          </a:prstGeom>
          <a:noFill/>
          <a:ln>
            <a:noFill/>
          </a:ln>
        </p:spPr>
        <p:txBody>
          <a:bodyPr spcFirstLastPara="1" wrap="square" lIns="74283" tIns="74283" rIns="74283" bIns="74283" anchor="t" anchorCtr="0">
            <a:noAutofit/>
          </a:bodyPr>
          <a:lstStyle/>
          <a:p>
            <a:pPr marL="0" lvl="0" indent="0" algn="ctr" rtl="0">
              <a:spcBef>
                <a:spcPts val="0"/>
              </a:spcBef>
              <a:spcAft>
                <a:spcPts val="0"/>
              </a:spcAft>
              <a:buNone/>
            </a:pPr>
            <a:r>
              <a:rPr lang="en" sz="4875" b="1">
                <a:solidFill>
                  <a:srgbClr val="00C5B9"/>
                </a:solidFill>
                <a:latin typeface="Source Sans Pro"/>
                <a:ea typeface="Source Sans Pro"/>
                <a:cs typeface="Source Sans Pro"/>
                <a:sym typeface="Source Sans Pro"/>
              </a:rPr>
              <a:t>“</a:t>
            </a:r>
            <a:endParaRPr sz="4875" b="1">
              <a:solidFill>
                <a:srgbClr val="00C5B9"/>
              </a:solidFill>
              <a:latin typeface="Source Sans Pro"/>
              <a:ea typeface="Source Sans Pro"/>
              <a:cs typeface="Source Sans Pro"/>
              <a:sym typeface="Source Sans Pro"/>
            </a:endParaRPr>
          </a:p>
        </p:txBody>
      </p:sp>
      <p:sp>
        <p:nvSpPr>
          <p:cNvPr id="28" name="Google Shape;28;p5"/>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sp>
        <p:nvSpPr>
          <p:cNvPr id="30" name="Google Shape;30;p6"/>
          <p:cNvSpPr/>
          <p:nvPr/>
        </p:nvSpPr>
        <p:spPr>
          <a:xfrm>
            <a:off x="196138" y="1331950"/>
            <a:ext cx="9513725" cy="53577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grpSp>
        <p:nvGrpSpPr>
          <p:cNvPr id="31" name="Google Shape;31;p6"/>
          <p:cNvGrpSpPr/>
          <p:nvPr/>
        </p:nvGrpSpPr>
        <p:grpSpPr>
          <a:xfrm>
            <a:off x="195921" y="168452"/>
            <a:ext cx="9513725" cy="1296663"/>
            <a:chOff x="180850" y="168450"/>
            <a:chExt cx="8781900" cy="1296663"/>
          </a:xfrm>
        </p:grpSpPr>
        <p:sp>
          <p:nvSpPr>
            <p:cNvPr id="32" name="Google Shape;32;p6"/>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33" name="Google Shape;33;p6"/>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34" name="Google Shape;34;p6"/>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grpSp>
      <p:sp>
        <p:nvSpPr>
          <p:cNvPr id="35" name="Google Shape;35;p6"/>
          <p:cNvSpPr txBox="1">
            <a:spLocks noGrp="1"/>
          </p:cNvSpPr>
          <p:nvPr>
            <p:ph type="title"/>
          </p:nvPr>
        </p:nvSpPr>
        <p:spPr>
          <a:xfrm>
            <a:off x="901848" y="168450"/>
            <a:ext cx="8614450" cy="973500"/>
          </a:xfrm>
          <a:prstGeom prst="rect">
            <a:avLst/>
          </a:prstGeom>
        </p:spPr>
        <p:txBody>
          <a:bodyPr spcFirstLastPara="1" wrap="square" lIns="91425" tIns="91425" rIns="91425" bIns="91425" anchor="ctr" anchorCtr="0"/>
          <a:lstStyle>
            <a:lvl1pPr lvl="0" algn="l">
              <a:spcBef>
                <a:spcPts val="0"/>
              </a:spcBef>
              <a:spcAft>
                <a:spcPts val="0"/>
              </a:spcAft>
              <a:buSzPts val="2400"/>
              <a:buNone/>
              <a:defRPr/>
            </a:lvl1pPr>
            <a:lvl2pPr lvl="1" algn="l">
              <a:spcBef>
                <a:spcPts val="0"/>
              </a:spcBef>
              <a:spcAft>
                <a:spcPts val="0"/>
              </a:spcAft>
              <a:buClr>
                <a:srgbClr val="FFFFFF"/>
              </a:buClr>
              <a:buSzPts val="2400"/>
              <a:buNone/>
              <a:defRPr>
                <a:solidFill>
                  <a:srgbClr val="FFFFFF"/>
                </a:solidFill>
              </a:defRPr>
            </a:lvl2pPr>
            <a:lvl3pPr lvl="2" algn="l">
              <a:spcBef>
                <a:spcPts val="0"/>
              </a:spcBef>
              <a:spcAft>
                <a:spcPts val="0"/>
              </a:spcAft>
              <a:buClr>
                <a:srgbClr val="FFFFFF"/>
              </a:buClr>
              <a:buSzPts val="2400"/>
              <a:buNone/>
              <a:defRPr>
                <a:solidFill>
                  <a:srgbClr val="FFFFFF"/>
                </a:solidFill>
              </a:defRPr>
            </a:lvl3pPr>
            <a:lvl4pPr lvl="3" algn="l">
              <a:spcBef>
                <a:spcPts val="0"/>
              </a:spcBef>
              <a:spcAft>
                <a:spcPts val="0"/>
              </a:spcAft>
              <a:buClr>
                <a:srgbClr val="FFFFFF"/>
              </a:buClr>
              <a:buSzPts val="2400"/>
              <a:buNone/>
              <a:defRPr>
                <a:solidFill>
                  <a:srgbClr val="FFFFFF"/>
                </a:solidFill>
              </a:defRPr>
            </a:lvl4pPr>
            <a:lvl5pPr lvl="4" algn="l">
              <a:spcBef>
                <a:spcPts val="0"/>
              </a:spcBef>
              <a:spcAft>
                <a:spcPts val="0"/>
              </a:spcAft>
              <a:buClr>
                <a:srgbClr val="FFFFFF"/>
              </a:buClr>
              <a:buSzPts val="2400"/>
              <a:buNone/>
              <a:defRPr>
                <a:solidFill>
                  <a:srgbClr val="FFFFFF"/>
                </a:solidFill>
              </a:defRPr>
            </a:lvl5pPr>
            <a:lvl6pPr lvl="5" algn="l">
              <a:spcBef>
                <a:spcPts val="0"/>
              </a:spcBef>
              <a:spcAft>
                <a:spcPts val="0"/>
              </a:spcAft>
              <a:buClr>
                <a:srgbClr val="FFFFFF"/>
              </a:buClr>
              <a:buSzPts val="2400"/>
              <a:buNone/>
              <a:defRPr>
                <a:solidFill>
                  <a:srgbClr val="FFFFFF"/>
                </a:solidFill>
              </a:defRPr>
            </a:lvl6pPr>
            <a:lvl7pPr lvl="6" algn="l">
              <a:spcBef>
                <a:spcPts val="0"/>
              </a:spcBef>
              <a:spcAft>
                <a:spcPts val="0"/>
              </a:spcAft>
              <a:buClr>
                <a:srgbClr val="FFFFFF"/>
              </a:buClr>
              <a:buSzPts val="2400"/>
              <a:buNone/>
              <a:defRPr>
                <a:solidFill>
                  <a:srgbClr val="FFFFFF"/>
                </a:solidFill>
              </a:defRPr>
            </a:lvl7pPr>
            <a:lvl8pPr lvl="7" algn="l">
              <a:spcBef>
                <a:spcPts val="0"/>
              </a:spcBef>
              <a:spcAft>
                <a:spcPts val="0"/>
              </a:spcAft>
              <a:buClr>
                <a:srgbClr val="FFFFFF"/>
              </a:buClr>
              <a:buSzPts val="2400"/>
              <a:buNone/>
              <a:defRPr>
                <a:solidFill>
                  <a:srgbClr val="FFFFFF"/>
                </a:solidFill>
              </a:defRPr>
            </a:lvl8pPr>
            <a:lvl9pPr lvl="8" algn="l">
              <a:spcBef>
                <a:spcPts val="0"/>
              </a:spcBef>
              <a:spcAft>
                <a:spcPts val="0"/>
              </a:spcAft>
              <a:buClr>
                <a:srgbClr val="FFFFFF"/>
              </a:buClr>
              <a:buSzPts val="2400"/>
              <a:buNone/>
              <a:defRPr>
                <a:solidFill>
                  <a:srgbClr val="FFFFFF"/>
                </a:solidFill>
              </a:defRPr>
            </a:lvl9pPr>
          </a:lstStyle>
          <a:p>
            <a:endParaRPr/>
          </a:p>
        </p:txBody>
      </p:sp>
      <p:sp>
        <p:nvSpPr>
          <p:cNvPr id="36" name="Google Shape;36;p6"/>
          <p:cNvSpPr txBox="1">
            <a:spLocks noGrp="1"/>
          </p:cNvSpPr>
          <p:nvPr>
            <p:ph type="body" idx="1"/>
          </p:nvPr>
        </p:nvSpPr>
        <p:spPr>
          <a:xfrm>
            <a:off x="815913" y="1600200"/>
            <a:ext cx="8274175" cy="4967700"/>
          </a:xfrm>
          <a:prstGeom prst="rect">
            <a:avLst/>
          </a:prstGeom>
        </p:spPr>
        <p:txBody>
          <a:bodyPr spcFirstLastPara="1" wrap="square" lIns="91425" tIns="91425" rIns="91425" bIns="91425" anchor="t" anchorCtr="0"/>
          <a:lstStyle>
            <a:lvl1pPr marL="371475" lvl="0" indent="-350838">
              <a:spcBef>
                <a:spcPts val="488"/>
              </a:spcBef>
              <a:spcAft>
                <a:spcPts val="0"/>
              </a:spcAft>
              <a:buSzPts val="3200"/>
              <a:buChar char="■"/>
              <a:defRPr/>
            </a:lvl1pPr>
            <a:lvl2pPr marL="742950" lvl="1" indent="-309563">
              <a:spcBef>
                <a:spcPts val="0"/>
              </a:spcBef>
              <a:spcAft>
                <a:spcPts val="0"/>
              </a:spcAft>
              <a:buSzPts val="2400"/>
              <a:buChar char="○"/>
              <a:defRPr/>
            </a:lvl2pPr>
            <a:lvl3pPr marL="1114425" lvl="2" indent="-309563">
              <a:spcBef>
                <a:spcPts val="0"/>
              </a:spcBef>
              <a:spcAft>
                <a:spcPts val="0"/>
              </a:spcAft>
              <a:buSzPts val="2400"/>
              <a:buChar char="■"/>
              <a:defRPr/>
            </a:lvl3pPr>
            <a:lvl4pPr marL="1485900" lvl="3" indent="-278606">
              <a:spcBef>
                <a:spcPts val="0"/>
              </a:spcBef>
              <a:spcAft>
                <a:spcPts val="0"/>
              </a:spcAft>
              <a:buSzPts val="1800"/>
              <a:buChar char="●"/>
              <a:defRPr/>
            </a:lvl4pPr>
            <a:lvl5pPr marL="1857375" lvl="4" indent="-278606">
              <a:spcBef>
                <a:spcPts val="0"/>
              </a:spcBef>
              <a:spcAft>
                <a:spcPts val="0"/>
              </a:spcAft>
              <a:buSzPts val="1800"/>
              <a:buChar char="○"/>
              <a:defRPr/>
            </a:lvl5pPr>
            <a:lvl6pPr marL="2228850" lvl="5" indent="-278606">
              <a:spcBef>
                <a:spcPts val="0"/>
              </a:spcBef>
              <a:spcAft>
                <a:spcPts val="0"/>
              </a:spcAft>
              <a:buSzPts val="1800"/>
              <a:buChar char="■"/>
              <a:defRPr/>
            </a:lvl6pPr>
            <a:lvl7pPr marL="2600325" lvl="6" indent="-278606">
              <a:spcBef>
                <a:spcPts val="0"/>
              </a:spcBef>
              <a:spcAft>
                <a:spcPts val="0"/>
              </a:spcAft>
              <a:buSzPts val="1800"/>
              <a:buChar char="●"/>
              <a:defRPr/>
            </a:lvl7pPr>
            <a:lvl8pPr marL="2971800" lvl="7" indent="-278606">
              <a:spcBef>
                <a:spcPts val="0"/>
              </a:spcBef>
              <a:spcAft>
                <a:spcPts val="0"/>
              </a:spcAft>
              <a:buSzPts val="1800"/>
              <a:buChar char="○"/>
              <a:defRPr/>
            </a:lvl8pPr>
            <a:lvl9pPr marL="3343275" lvl="8" indent="-278606">
              <a:spcBef>
                <a:spcPts val="0"/>
              </a:spcBef>
              <a:spcAft>
                <a:spcPts val="0"/>
              </a:spcAft>
              <a:buSzPts val="1800"/>
              <a:buChar char="■"/>
              <a:defRPr/>
            </a:lvl9pPr>
          </a:lstStyle>
          <a:p>
            <a:endParaRPr/>
          </a:p>
        </p:txBody>
      </p:sp>
      <p:sp>
        <p:nvSpPr>
          <p:cNvPr id="37" name="Google Shape;37;p6"/>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sp>
        <p:nvSpPr>
          <p:cNvPr id="39" name="Google Shape;39;p7"/>
          <p:cNvSpPr/>
          <p:nvPr/>
        </p:nvSpPr>
        <p:spPr>
          <a:xfrm>
            <a:off x="196138" y="1331950"/>
            <a:ext cx="9513725" cy="53577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grpSp>
        <p:nvGrpSpPr>
          <p:cNvPr id="40" name="Google Shape;40;p7"/>
          <p:cNvGrpSpPr/>
          <p:nvPr/>
        </p:nvGrpSpPr>
        <p:grpSpPr>
          <a:xfrm>
            <a:off x="195921" y="168452"/>
            <a:ext cx="9513725" cy="1296663"/>
            <a:chOff x="180850" y="168450"/>
            <a:chExt cx="8781900" cy="1296663"/>
          </a:xfrm>
        </p:grpSpPr>
        <p:sp>
          <p:nvSpPr>
            <p:cNvPr id="41" name="Google Shape;41;p7"/>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42" name="Google Shape;42;p7"/>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43" name="Google Shape;43;p7"/>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grpSp>
      <p:sp>
        <p:nvSpPr>
          <p:cNvPr id="44" name="Google Shape;44;p7"/>
          <p:cNvSpPr txBox="1">
            <a:spLocks noGrp="1"/>
          </p:cNvSpPr>
          <p:nvPr>
            <p:ph type="title"/>
          </p:nvPr>
        </p:nvSpPr>
        <p:spPr>
          <a:xfrm>
            <a:off x="901848" y="168450"/>
            <a:ext cx="861445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45" name="Google Shape;45;p7"/>
          <p:cNvSpPr txBox="1">
            <a:spLocks noGrp="1"/>
          </p:cNvSpPr>
          <p:nvPr>
            <p:ph type="body" idx="1"/>
          </p:nvPr>
        </p:nvSpPr>
        <p:spPr>
          <a:xfrm>
            <a:off x="495300" y="1600200"/>
            <a:ext cx="4327375" cy="4686900"/>
          </a:xfrm>
          <a:prstGeom prst="rect">
            <a:avLst/>
          </a:prstGeom>
        </p:spPr>
        <p:txBody>
          <a:bodyPr spcFirstLastPara="1" wrap="square" lIns="91425" tIns="91425" rIns="91425" bIns="91425" anchor="t" anchorCtr="0"/>
          <a:lstStyle>
            <a:lvl1pPr marL="371475" lvl="0" indent="-309563">
              <a:spcBef>
                <a:spcPts val="488"/>
              </a:spcBef>
              <a:spcAft>
                <a:spcPts val="0"/>
              </a:spcAft>
              <a:buSzPts val="2400"/>
              <a:buChar char="■"/>
              <a:defRPr sz="1950"/>
            </a:lvl1pPr>
            <a:lvl2pPr marL="742950" lvl="1" indent="-278606">
              <a:spcBef>
                <a:spcPts val="0"/>
              </a:spcBef>
              <a:spcAft>
                <a:spcPts val="0"/>
              </a:spcAft>
              <a:buSzPts val="1800"/>
              <a:buChar char="○"/>
              <a:defRPr sz="1463"/>
            </a:lvl2pPr>
            <a:lvl3pPr marL="1114425" lvl="2" indent="-278606">
              <a:spcBef>
                <a:spcPts val="0"/>
              </a:spcBef>
              <a:spcAft>
                <a:spcPts val="0"/>
              </a:spcAft>
              <a:buSzPts val="1800"/>
              <a:buChar char="■"/>
              <a:defRPr sz="1463"/>
            </a:lvl3pPr>
            <a:lvl4pPr marL="1485900" lvl="3" indent="-278606">
              <a:spcBef>
                <a:spcPts val="0"/>
              </a:spcBef>
              <a:spcAft>
                <a:spcPts val="0"/>
              </a:spcAft>
              <a:buSzPts val="1800"/>
              <a:buChar char="●"/>
              <a:defRPr/>
            </a:lvl4pPr>
            <a:lvl5pPr marL="1857375" lvl="4" indent="-278606">
              <a:spcBef>
                <a:spcPts val="0"/>
              </a:spcBef>
              <a:spcAft>
                <a:spcPts val="0"/>
              </a:spcAft>
              <a:buSzPts val="1800"/>
              <a:buChar char="○"/>
              <a:defRPr/>
            </a:lvl5pPr>
            <a:lvl6pPr marL="2228850" lvl="5" indent="-278606">
              <a:spcBef>
                <a:spcPts val="0"/>
              </a:spcBef>
              <a:spcAft>
                <a:spcPts val="0"/>
              </a:spcAft>
              <a:buSzPts val="1800"/>
              <a:buChar char="■"/>
              <a:defRPr/>
            </a:lvl6pPr>
            <a:lvl7pPr marL="2600325" lvl="6" indent="-278606">
              <a:spcBef>
                <a:spcPts val="0"/>
              </a:spcBef>
              <a:spcAft>
                <a:spcPts val="0"/>
              </a:spcAft>
              <a:buSzPts val="1800"/>
              <a:buChar char="●"/>
              <a:defRPr/>
            </a:lvl7pPr>
            <a:lvl8pPr marL="2971800" lvl="7" indent="-278606">
              <a:spcBef>
                <a:spcPts val="0"/>
              </a:spcBef>
              <a:spcAft>
                <a:spcPts val="0"/>
              </a:spcAft>
              <a:buSzPts val="1800"/>
              <a:buChar char="○"/>
              <a:defRPr/>
            </a:lvl8pPr>
            <a:lvl9pPr marL="3343275" lvl="8" indent="-278606">
              <a:spcBef>
                <a:spcPts val="0"/>
              </a:spcBef>
              <a:spcAft>
                <a:spcPts val="0"/>
              </a:spcAft>
              <a:buSzPts val="1800"/>
              <a:buChar char="■"/>
              <a:defRPr/>
            </a:lvl9pPr>
          </a:lstStyle>
          <a:p>
            <a:endParaRPr/>
          </a:p>
        </p:txBody>
      </p:sp>
      <p:sp>
        <p:nvSpPr>
          <p:cNvPr id="46" name="Google Shape;46;p7"/>
          <p:cNvSpPr txBox="1">
            <a:spLocks noGrp="1"/>
          </p:cNvSpPr>
          <p:nvPr>
            <p:ph type="body" idx="2"/>
          </p:nvPr>
        </p:nvSpPr>
        <p:spPr>
          <a:xfrm>
            <a:off x="5083297" y="1600200"/>
            <a:ext cx="4327375" cy="4686900"/>
          </a:xfrm>
          <a:prstGeom prst="rect">
            <a:avLst/>
          </a:prstGeom>
        </p:spPr>
        <p:txBody>
          <a:bodyPr spcFirstLastPara="1" wrap="square" lIns="91425" tIns="91425" rIns="91425" bIns="91425" anchor="t" anchorCtr="0"/>
          <a:lstStyle>
            <a:lvl1pPr marL="371475" lvl="0" indent="-309563">
              <a:spcBef>
                <a:spcPts val="488"/>
              </a:spcBef>
              <a:spcAft>
                <a:spcPts val="0"/>
              </a:spcAft>
              <a:buSzPts val="2400"/>
              <a:buChar char="■"/>
              <a:defRPr sz="1950"/>
            </a:lvl1pPr>
            <a:lvl2pPr marL="742950" lvl="1" indent="-278606">
              <a:spcBef>
                <a:spcPts val="0"/>
              </a:spcBef>
              <a:spcAft>
                <a:spcPts val="0"/>
              </a:spcAft>
              <a:buSzPts val="1800"/>
              <a:buChar char="○"/>
              <a:defRPr sz="1463"/>
            </a:lvl2pPr>
            <a:lvl3pPr marL="1114425" lvl="2" indent="-278606">
              <a:spcBef>
                <a:spcPts val="0"/>
              </a:spcBef>
              <a:spcAft>
                <a:spcPts val="0"/>
              </a:spcAft>
              <a:buSzPts val="1800"/>
              <a:buChar char="■"/>
              <a:defRPr sz="1463"/>
            </a:lvl3pPr>
            <a:lvl4pPr marL="1485900" lvl="3" indent="-278606">
              <a:spcBef>
                <a:spcPts val="0"/>
              </a:spcBef>
              <a:spcAft>
                <a:spcPts val="0"/>
              </a:spcAft>
              <a:buSzPts val="1800"/>
              <a:buChar char="●"/>
              <a:defRPr/>
            </a:lvl4pPr>
            <a:lvl5pPr marL="1857375" lvl="4" indent="-278606">
              <a:spcBef>
                <a:spcPts val="0"/>
              </a:spcBef>
              <a:spcAft>
                <a:spcPts val="0"/>
              </a:spcAft>
              <a:buSzPts val="1800"/>
              <a:buChar char="○"/>
              <a:defRPr/>
            </a:lvl5pPr>
            <a:lvl6pPr marL="2228850" lvl="5" indent="-278606">
              <a:spcBef>
                <a:spcPts val="0"/>
              </a:spcBef>
              <a:spcAft>
                <a:spcPts val="0"/>
              </a:spcAft>
              <a:buSzPts val="1800"/>
              <a:buChar char="■"/>
              <a:defRPr/>
            </a:lvl6pPr>
            <a:lvl7pPr marL="2600325" lvl="6" indent="-278606">
              <a:spcBef>
                <a:spcPts val="0"/>
              </a:spcBef>
              <a:spcAft>
                <a:spcPts val="0"/>
              </a:spcAft>
              <a:buSzPts val="1800"/>
              <a:buChar char="●"/>
              <a:defRPr/>
            </a:lvl7pPr>
            <a:lvl8pPr marL="2971800" lvl="7" indent="-278606">
              <a:spcBef>
                <a:spcPts val="0"/>
              </a:spcBef>
              <a:spcAft>
                <a:spcPts val="0"/>
              </a:spcAft>
              <a:buSzPts val="1800"/>
              <a:buChar char="○"/>
              <a:defRPr/>
            </a:lvl8pPr>
            <a:lvl9pPr marL="3343275" lvl="8" indent="-278606">
              <a:spcBef>
                <a:spcPts val="0"/>
              </a:spcBef>
              <a:spcAft>
                <a:spcPts val="0"/>
              </a:spcAft>
              <a:buSzPts val="1800"/>
              <a:buChar char="■"/>
              <a:defRPr/>
            </a:lvl9pPr>
          </a:lstStyle>
          <a:p>
            <a:endParaRPr/>
          </a:p>
        </p:txBody>
      </p:sp>
      <p:sp>
        <p:nvSpPr>
          <p:cNvPr id="47" name="Google Shape;47;p7"/>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8"/>
          <p:cNvSpPr/>
          <p:nvPr/>
        </p:nvSpPr>
        <p:spPr>
          <a:xfrm>
            <a:off x="196138" y="1331950"/>
            <a:ext cx="9513725" cy="53577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grpSp>
        <p:nvGrpSpPr>
          <p:cNvPr id="50" name="Google Shape;50;p8"/>
          <p:cNvGrpSpPr/>
          <p:nvPr/>
        </p:nvGrpSpPr>
        <p:grpSpPr>
          <a:xfrm>
            <a:off x="195921" y="168452"/>
            <a:ext cx="9513725" cy="1296663"/>
            <a:chOff x="180850" y="168450"/>
            <a:chExt cx="8781900" cy="1296663"/>
          </a:xfrm>
        </p:grpSpPr>
        <p:sp>
          <p:nvSpPr>
            <p:cNvPr id="51" name="Google Shape;51;p8"/>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52" name="Google Shape;52;p8"/>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53" name="Google Shape;53;p8"/>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grpSp>
      <p:sp>
        <p:nvSpPr>
          <p:cNvPr id="54" name="Google Shape;54;p8"/>
          <p:cNvSpPr txBox="1">
            <a:spLocks noGrp="1"/>
          </p:cNvSpPr>
          <p:nvPr>
            <p:ph type="title"/>
          </p:nvPr>
        </p:nvSpPr>
        <p:spPr>
          <a:xfrm>
            <a:off x="901848" y="168450"/>
            <a:ext cx="861445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55" name="Google Shape;55;p8"/>
          <p:cNvSpPr txBox="1">
            <a:spLocks noGrp="1"/>
          </p:cNvSpPr>
          <p:nvPr>
            <p:ph type="body" idx="1"/>
          </p:nvPr>
        </p:nvSpPr>
        <p:spPr>
          <a:xfrm>
            <a:off x="530058" y="1600200"/>
            <a:ext cx="2851225" cy="4967700"/>
          </a:xfrm>
          <a:prstGeom prst="rect">
            <a:avLst/>
          </a:prstGeom>
        </p:spPr>
        <p:txBody>
          <a:bodyPr spcFirstLastPara="1" wrap="square" lIns="91425" tIns="91425" rIns="91425" bIns="91425" anchor="t" anchorCtr="0"/>
          <a:lstStyle>
            <a:lvl1pPr marL="371475" lvl="0" indent="-288925" rtl="0">
              <a:spcBef>
                <a:spcPts val="488"/>
              </a:spcBef>
              <a:spcAft>
                <a:spcPts val="0"/>
              </a:spcAft>
              <a:buSzPts val="2000"/>
              <a:buChar char="■"/>
              <a:defRPr sz="1625"/>
            </a:lvl1pPr>
            <a:lvl2pPr marL="742950" lvl="1" indent="-288925" rtl="0">
              <a:spcBef>
                <a:spcPts val="0"/>
              </a:spcBef>
              <a:spcAft>
                <a:spcPts val="0"/>
              </a:spcAft>
              <a:buSzPts val="2000"/>
              <a:buChar char="○"/>
              <a:defRPr sz="1625"/>
            </a:lvl2pPr>
            <a:lvl3pPr marL="1114425" lvl="2" indent="-288925" rtl="0">
              <a:spcBef>
                <a:spcPts val="0"/>
              </a:spcBef>
              <a:spcAft>
                <a:spcPts val="0"/>
              </a:spcAft>
              <a:buSzPts val="2000"/>
              <a:buChar char="■"/>
              <a:defRPr sz="1625"/>
            </a:lvl3pPr>
            <a:lvl4pPr marL="1485900" lvl="3" indent="-288925" rtl="0">
              <a:spcBef>
                <a:spcPts val="0"/>
              </a:spcBef>
              <a:spcAft>
                <a:spcPts val="0"/>
              </a:spcAft>
              <a:buSzPts val="2000"/>
              <a:buChar char="●"/>
              <a:defRPr sz="1625"/>
            </a:lvl4pPr>
            <a:lvl5pPr marL="1857375" lvl="4" indent="-288925" rtl="0">
              <a:spcBef>
                <a:spcPts val="0"/>
              </a:spcBef>
              <a:spcAft>
                <a:spcPts val="0"/>
              </a:spcAft>
              <a:buSzPts val="2000"/>
              <a:buChar char="○"/>
              <a:defRPr sz="1625"/>
            </a:lvl5pPr>
            <a:lvl6pPr marL="2228850" lvl="5" indent="-288925" rtl="0">
              <a:spcBef>
                <a:spcPts val="0"/>
              </a:spcBef>
              <a:spcAft>
                <a:spcPts val="0"/>
              </a:spcAft>
              <a:buSzPts val="2000"/>
              <a:buChar char="■"/>
              <a:defRPr sz="1625"/>
            </a:lvl6pPr>
            <a:lvl7pPr marL="2600325" lvl="6" indent="-288925" rtl="0">
              <a:spcBef>
                <a:spcPts val="0"/>
              </a:spcBef>
              <a:spcAft>
                <a:spcPts val="0"/>
              </a:spcAft>
              <a:buSzPts val="2000"/>
              <a:buChar char="●"/>
              <a:defRPr sz="1625"/>
            </a:lvl7pPr>
            <a:lvl8pPr marL="2971800" lvl="7" indent="-288925" rtl="0">
              <a:spcBef>
                <a:spcPts val="0"/>
              </a:spcBef>
              <a:spcAft>
                <a:spcPts val="0"/>
              </a:spcAft>
              <a:buSzPts val="2000"/>
              <a:buChar char="○"/>
              <a:defRPr sz="1625"/>
            </a:lvl8pPr>
            <a:lvl9pPr marL="3343275" lvl="8" indent="-288925" rtl="0">
              <a:spcBef>
                <a:spcPts val="0"/>
              </a:spcBef>
              <a:spcAft>
                <a:spcPts val="0"/>
              </a:spcAft>
              <a:buSzPts val="2000"/>
              <a:buChar char="■"/>
              <a:defRPr sz="1625"/>
            </a:lvl9pPr>
          </a:lstStyle>
          <a:p>
            <a:endParaRPr/>
          </a:p>
        </p:txBody>
      </p:sp>
      <p:sp>
        <p:nvSpPr>
          <p:cNvPr id="56" name="Google Shape;56;p8"/>
          <p:cNvSpPr txBox="1">
            <a:spLocks noGrp="1"/>
          </p:cNvSpPr>
          <p:nvPr>
            <p:ph type="body" idx="2"/>
          </p:nvPr>
        </p:nvSpPr>
        <p:spPr>
          <a:xfrm>
            <a:off x="3527388" y="1600200"/>
            <a:ext cx="2851225" cy="4967700"/>
          </a:xfrm>
          <a:prstGeom prst="rect">
            <a:avLst/>
          </a:prstGeom>
        </p:spPr>
        <p:txBody>
          <a:bodyPr spcFirstLastPara="1" wrap="square" lIns="91425" tIns="91425" rIns="91425" bIns="91425" anchor="t" anchorCtr="0"/>
          <a:lstStyle>
            <a:lvl1pPr marL="371475" lvl="0" indent="-288925" rtl="0">
              <a:spcBef>
                <a:spcPts val="488"/>
              </a:spcBef>
              <a:spcAft>
                <a:spcPts val="0"/>
              </a:spcAft>
              <a:buSzPts val="2000"/>
              <a:buChar char="■"/>
              <a:defRPr sz="1625"/>
            </a:lvl1pPr>
            <a:lvl2pPr marL="742950" lvl="1" indent="-288925" rtl="0">
              <a:spcBef>
                <a:spcPts val="0"/>
              </a:spcBef>
              <a:spcAft>
                <a:spcPts val="0"/>
              </a:spcAft>
              <a:buSzPts val="2000"/>
              <a:buChar char="○"/>
              <a:defRPr sz="1625"/>
            </a:lvl2pPr>
            <a:lvl3pPr marL="1114425" lvl="2" indent="-288925" rtl="0">
              <a:spcBef>
                <a:spcPts val="0"/>
              </a:spcBef>
              <a:spcAft>
                <a:spcPts val="0"/>
              </a:spcAft>
              <a:buSzPts val="2000"/>
              <a:buChar char="■"/>
              <a:defRPr sz="1625"/>
            </a:lvl3pPr>
            <a:lvl4pPr marL="1485900" lvl="3" indent="-288925" rtl="0">
              <a:spcBef>
                <a:spcPts val="0"/>
              </a:spcBef>
              <a:spcAft>
                <a:spcPts val="0"/>
              </a:spcAft>
              <a:buSzPts val="2000"/>
              <a:buChar char="●"/>
              <a:defRPr sz="1625"/>
            </a:lvl4pPr>
            <a:lvl5pPr marL="1857375" lvl="4" indent="-288925" rtl="0">
              <a:spcBef>
                <a:spcPts val="0"/>
              </a:spcBef>
              <a:spcAft>
                <a:spcPts val="0"/>
              </a:spcAft>
              <a:buSzPts val="2000"/>
              <a:buChar char="○"/>
              <a:defRPr sz="1625"/>
            </a:lvl5pPr>
            <a:lvl6pPr marL="2228850" lvl="5" indent="-288925" rtl="0">
              <a:spcBef>
                <a:spcPts val="0"/>
              </a:spcBef>
              <a:spcAft>
                <a:spcPts val="0"/>
              </a:spcAft>
              <a:buSzPts val="2000"/>
              <a:buChar char="■"/>
              <a:defRPr sz="1625"/>
            </a:lvl6pPr>
            <a:lvl7pPr marL="2600325" lvl="6" indent="-288925" rtl="0">
              <a:spcBef>
                <a:spcPts val="0"/>
              </a:spcBef>
              <a:spcAft>
                <a:spcPts val="0"/>
              </a:spcAft>
              <a:buSzPts val="2000"/>
              <a:buChar char="●"/>
              <a:defRPr sz="1625"/>
            </a:lvl7pPr>
            <a:lvl8pPr marL="2971800" lvl="7" indent="-288925" rtl="0">
              <a:spcBef>
                <a:spcPts val="0"/>
              </a:spcBef>
              <a:spcAft>
                <a:spcPts val="0"/>
              </a:spcAft>
              <a:buSzPts val="2000"/>
              <a:buChar char="○"/>
              <a:defRPr sz="1625"/>
            </a:lvl8pPr>
            <a:lvl9pPr marL="3343275" lvl="8" indent="-288925" rtl="0">
              <a:spcBef>
                <a:spcPts val="0"/>
              </a:spcBef>
              <a:spcAft>
                <a:spcPts val="0"/>
              </a:spcAft>
              <a:buSzPts val="2000"/>
              <a:buChar char="■"/>
              <a:defRPr sz="1625"/>
            </a:lvl9pPr>
          </a:lstStyle>
          <a:p>
            <a:endParaRPr/>
          </a:p>
        </p:txBody>
      </p:sp>
      <p:sp>
        <p:nvSpPr>
          <p:cNvPr id="57" name="Google Shape;57;p8"/>
          <p:cNvSpPr txBox="1">
            <a:spLocks noGrp="1"/>
          </p:cNvSpPr>
          <p:nvPr>
            <p:ph type="body" idx="3"/>
          </p:nvPr>
        </p:nvSpPr>
        <p:spPr>
          <a:xfrm>
            <a:off x="6524717" y="1600200"/>
            <a:ext cx="2851225" cy="4967700"/>
          </a:xfrm>
          <a:prstGeom prst="rect">
            <a:avLst/>
          </a:prstGeom>
        </p:spPr>
        <p:txBody>
          <a:bodyPr spcFirstLastPara="1" wrap="square" lIns="91425" tIns="91425" rIns="91425" bIns="91425" anchor="t" anchorCtr="0"/>
          <a:lstStyle>
            <a:lvl1pPr marL="371475" lvl="0" indent="-288925" rtl="0">
              <a:spcBef>
                <a:spcPts val="488"/>
              </a:spcBef>
              <a:spcAft>
                <a:spcPts val="0"/>
              </a:spcAft>
              <a:buSzPts val="2000"/>
              <a:buChar char="■"/>
              <a:defRPr sz="1625"/>
            </a:lvl1pPr>
            <a:lvl2pPr marL="742950" lvl="1" indent="-288925" rtl="0">
              <a:spcBef>
                <a:spcPts val="0"/>
              </a:spcBef>
              <a:spcAft>
                <a:spcPts val="0"/>
              </a:spcAft>
              <a:buSzPts val="2000"/>
              <a:buChar char="○"/>
              <a:defRPr sz="1625"/>
            </a:lvl2pPr>
            <a:lvl3pPr marL="1114425" lvl="2" indent="-288925" rtl="0">
              <a:spcBef>
                <a:spcPts val="0"/>
              </a:spcBef>
              <a:spcAft>
                <a:spcPts val="0"/>
              </a:spcAft>
              <a:buSzPts val="2000"/>
              <a:buChar char="■"/>
              <a:defRPr sz="1625"/>
            </a:lvl3pPr>
            <a:lvl4pPr marL="1485900" lvl="3" indent="-288925" rtl="0">
              <a:spcBef>
                <a:spcPts val="0"/>
              </a:spcBef>
              <a:spcAft>
                <a:spcPts val="0"/>
              </a:spcAft>
              <a:buSzPts val="2000"/>
              <a:buChar char="●"/>
              <a:defRPr sz="1625"/>
            </a:lvl4pPr>
            <a:lvl5pPr marL="1857375" lvl="4" indent="-288925" rtl="0">
              <a:spcBef>
                <a:spcPts val="0"/>
              </a:spcBef>
              <a:spcAft>
                <a:spcPts val="0"/>
              </a:spcAft>
              <a:buSzPts val="2000"/>
              <a:buChar char="○"/>
              <a:defRPr sz="1625"/>
            </a:lvl5pPr>
            <a:lvl6pPr marL="2228850" lvl="5" indent="-288925" rtl="0">
              <a:spcBef>
                <a:spcPts val="0"/>
              </a:spcBef>
              <a:spcAft>
                <a:spcPts val="0"/>
              </a:spcAft>
              <a:buSzPts val="2000"/>
              <a:buChar char="■"/>
              <a:defRPr sz="1625"/>
            </a:lvl6pPr>
            <a:lvl7pPr marL="2600325" lvl="6" indent="-288925" rtl="0">
              <a:spcBef>
                <a:spcPts val="0"/>
              </a:spcBef>
              <a:spcAft>
                <a:spcPts val="0"/>
              </a:spcAft>
              <a:buSzPts val="2000"/>
              <a:buChar char="●"/>
              <a:defRPr sz="1625"/>
            </a:lvl7pPr>
            <a:lvl8pPr marL="2971800" lvl="7" indent="-288925" rtl="0">
              <a:spcBef>
                <a:spcPts val="0"/>
              </a:spcBef>
              <a:spcAft>
                <a:spcPts val="0"/>
              </a:spcAft>
              <a:buSzPts val="2000"/>
              <a:buChar char="○"/>
              <a:defRPr sz="1625"/>
            </a:lvl8pPr>
            <a:lvl9pPr marL="3343275" lvl="8" indent="-288925" rtl="0">
              <a:spcBef>
                <a:spcPts val="0"/>
              </a:spcBef>
              <a:spcAft>
                <a:spcPts val="0"/>
              </a:spcAft>
              <a:buSzPts val="2000"/>
              <a:buChar char="■"/>
              <a:defRPr sz="1625"/>
            </a:lvl9pPr>
          </a:lstStyle>
          <a:p>
            <a:endParaRPr/>
          </a:p>
        </p:txBody>
      </p:sp>
      <p:sp>
        <p:nvSpPr>
          <p:cNvPr id="58" name="Google Shape;58;p8"/>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Google Shape;60;p9"/>
          <p:cNvGrpSpPr/>
          <p:nvPr/>
        </p:nvGrpSpPr>
        <p:grpSpPr>
          <a:xfrm>
            <a:off x="195921" y="168452"/>
            <a:ext cx="9513725" cy="1296663"/>
            <a:chOff x="180850" y="168450"/>
            <a:chExt cx="8781900" cy="1296663"/>
          </a:xfrm>
        </p:grpSpPr>
        <p:sp>
          <p:nvSpPr>
            <p:cNvPr id="61" name="Google Shape;61;p9"/>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62" name="Google Shape;62;p9"/>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sp>
          <p:nvSpPr>
            <p:cNvPr id="63" name="Google Shape;63;p9"/>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38"/>
            </a:p>
          </p:txBody>
        </p:sp>
      </p:grpSp>
      <p:sp>
        <p:nvSpPr>
          <p:cNvPr id="64" name="Google Shape;64;p9"/>
          <p:cNvSpPr txBox="1">
            <a:spLocks noGrp="1"/>
          </p:cNvSpPr>
          <p:nvPr>
            <p:ph type="title"/>
          </p:nvPr>
        </p:nvSpPr>
        <p:spPr>
          <a:xfrm>
            <a:off x="901848" y="168450"/>
            <a:ext cx="861445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65" name="Google Shape;65;p9"/>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1"/>
          <p:cNvSpPr/>
          <p:nvPr/>
        </p:nvSpPr>
        <p:spPr>
          <a:xfrm>
            <a:off x="196138" y="168450"/>
            <a:ext cx="9513725" cy="6521100"/>
          </a:xfrm>
          <a:prstGeom prst="rect">
            <a:avLst/>
          </a:prstGeom>
          <a:solidFill>
            <a:srgbClr val="EFEFEF"/>
          </a:solidFill>
          <a:ln>
            <a:noFill/>
          </a:ln>
        </p:spPr>
        <p:txBody>
          <a:bodyPr spcFirstLastPara="1" wrap="square" lIns="74283" tIns="74283" rIns="74283" bIns="74283" anchor="ctr" anchorCtr="0">
            <a:noAutofit/>
          </a:bodyPr>
          <a:lstStyle/>
          <a:p>
            <a:pPr marL="0" lvl="0" indent="0" algn="l" rtl="0">
              <a:spcBef>
                <a:spcPts val="0"/>
              </a:spcBef>
              <a:spcAft>
                <a:spcPts val="0"/>
              </a:spcAft>
              <a:buNone/>
            </a:pPr>
            <a:endParaRPr sz="1138"/>
          </a:p>
        </p:txBody>
      </p:sp>
      <p:sp>
        <p:nvSpPr>
          <p:cNvPr id="72" name="Google Shape;72;p11"/>
          <p:cNvSpPr txBox="1">
            <a:spLocks noGrp="1"/>
          </p:cNvSpPr>
          <p:nvPr>
            <p:ph type="sldNum" idx="12"/>
          </p:nvPr>
        </p:nvSpPr>
        <p:spPr>
          <a:xfrm>
            <a:off x="4655788" y="6333134"/>
            <a:ext cx="594425"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388" y="274650"/>
            <a:ext cx="7999225"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1pPr>
            <a:lvl2pPr lvl="1"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2pPr>
            <a:lvl3pPr lvl="2"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3pPr>
            <a:lvl4pPr lvl="3"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4pPr>
            <a:lvl5pPr lvl="4"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5pPr>
            <a:lvl6pPr lvl="5"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6pPr>
            <a:lvl7pPr lvl="6"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7pPr>
            <a:lvl8pPr lvl="7"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8pPr>
            <a:lvl9pPr lvl="8"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953388" y="1600209"/>
            <a:ext cx="7999225" cy="4967700"/>
          </a:xfrm>
          <a:prstGeom prst="rect">
            <a:avLst/>
          </a:prstGeom>
          <a:noFill/>
          <a:ln>
            <a:noFill/>
          </a:ln>
        </p:spPr>
        <p:txBody>
          <a:bodyPr spcFirstLastPara="1" wrap="square" lIns="91425" tIns="91425" rIns="91425" bIns="91425" anchor="t" anchorCtr="0"/>
          <a:lstStyle>
            <a:lvl1pPr marL="457200" lvl="0" indent="-431800">
              <a:spcBef>
                <a:spcPts val="600"/>
              </a:spcBef>
              <a:spcAft>
                <a:spcPts val="0"/>
              </a:spcAft>
              <a:buClr>
                <a:srgbClr val="2F3848"/>
              </a:buClr>
              <a:buSzPts val="3200"/>
              <a:buFont typeface="Source Sans Pro"/>
              <a:buChar char="■"/>
              <a:defRPr sz="3200">
                <a:solidFill>
                  <a:srgbClr val="2F3848"/>
                </a:solidFill>
                <a:latin typeface="Source Sans Pro"/>
                <a:ea typeface="Source Sans Pro"/>
                <a:cs typeface="Source Sans Pro"/>
                <a:sym typeface="Source Sans Pro"/>
              </a:defRPr>
            </a:lvl1pPr>
            <a:lvl2pPr marL="914400" lvl="1"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2pPr>
            <a:lvl3pPr marL="1371600" lvl="2"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3pPr>
            <a:lvl4pPr marL="1828800" lvl="3"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4pPr>
            <a:lvl5pPr marL="2286000" lvl="4"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5pPr>
            <a:lvl6pPr marL="2743200" lvl="5"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6pPr>
            <a:lvl7pPr marL="3200400" lvl="6"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7pPr>
            <a:lvl8pPr marL="3657600" lvl="7"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8pPr>
            <a:lvl9pPr marL="4114800" lvl="8"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655788" y="6333134"/>
            <a:ext cx="594425" cy="525000"/>
          </a:xfrm>
          <a:prstGeom prst="rect">
            <a:avLst/>
          </a:prstGeom>
          <a:noFill/>
          <a:ln>
            <a:noFill/>
          </a:ln>
        </p:spPr>
        <p:txBody>
          <a:bodyPr spcFirstLastPara="1" wrap="square" lIns="91425" tIns="91425" rIns="91425" bIns="91425" anchor="t" anchorCtr="0">
            <a:noAutofit/>
          </a:bodyPr>
          <a:lstStyle>
            <a:lvl1pPr lvl="0" algn="ctr">
              <a:buNone/>
              <a:defRPr sz="1056">
                <a:solidFill>
                  <a:srgbClr val="2F3848"/>
                </a:solidFill>
                <a:latin typeface="Source Sans Pro"/>
                <a:ea typeface="Source Sans Pro"/>
                <a:cs typeface="Source Sans Pro"/>
                <a:sym typeface="Source Sans Pro"/>
              </a:defRPr>
            </a:lvl1pPr>
            <a:lvl2pPr lvl="1" algn="ctr">
              <a:buNone/>
              <a:defRPr sz="1056">
                <a:solidFill>
                  <a:srgbClr val="2F3848"/>
                </a:solidFill>
                <a:latin typeface="Source Sans Pro"/>
                <a:ea typeface="Source Sans Pro"/>
                <a:cs typeface="Source Sans Pro"/>
                <a:sym typeface="Source Sans Pro"/>
              </a:defRPr>
            </a:lvl2pPr>
            <a:lvl3pPr lvl="2" algn="ctr">
              <a:buNone/>
              <a:defRPr sz="1056">
                <a:solidFill>
                  <a:srgbClr val="2F3848"/>
                </a:solidFill>
                <a:latin typeface="Source Sans Pro"/>
                <a:ea typeface="Source Sans Pro"/>
                <a:cs typeface="Source Sans Pro"/>
                <a:sym typeface="Source Sans Pro"/>
              </a:defRPr>
            </a:lvl3pPr>
            <a:lvl4pPr lvl="3" algn="ctr">
              <a:buNone/>
              <a:defRPr sz="1056">
                <a:solidFill>
                  <a:srgbClr val="2F3848"/>
                </a:solidFill>
                <a:latin typeface="Source Sans Pro"/>
                <a:ea typeface="Source Sans Pro"/>
                <a:cs typeface="Source Sans Pro"/>
                <a:sym typeface="Source Sans Pro"/>
              </a:defRPr>
            </a:lvl4pPr>
            <a:lvl5pPr lvl="4" algn="ctr">
              <a:buNone/>
              <a:defRPr sz="1056">
                <a:solidFill>
                  <a:srgbClr val="2F3848"/>
                </a:solidFill>
                <a:latin typeface="Source Sans Pro"/>
                <a:ea typeface="Source Sans Pro"/>
                <a:cs typeface="Source Sans Pro"/>
                <a:sym typeface="Source Sans Pro"/>
              </a:defRPr>
            </a:lvl5pPr>
            <a:lvl6pPr lvl="5" algn="ctr">
              <a:buNone/>
              <a:defRPr sz="1056">
                <a:solidFill>
                  <a:srgbClr val="2F3848"/>
                </a:solidFill>
                <a:latin typeface="Source Sans Pro"/>
                <a:ea typeface="Source Sans Pro"/>
                <a:cs typeface="Source Sans Pro"/>
                <a:sym typeface="Source Sans Pro"/>
              </a:defRPr>
            </a:lvl6pPr>
            <a:lvl7pPr lvl="6" algn="ctr">
              <a:buNone/>
              <a:defRPr sz="1056">
                <a:solidFill>
                  <a:srgbClr val="2F3848"/>
                </a:solidFill>
                <a:latin typeface="Source Sans Pro"/>
                <a:ea typeface="Source Sans Pro"/>
                <a:cs typeface="Source Sans Pro"/>
                <a:sym typeface="Source Sans Pro"/>
              </a:defRPr>
            </a:lvl7pPr>
            <a:lvl8pPr lvl="7" algn="ctr">
              <a:buNone/>
              <a:defRPr sz="1056">
                <a:solidFill>
                  <a:srgbClr val="2F3848"/>
                </a:solidFill>
                <a:latin typeface="Source Sans Pro"/>
                <a:ea typeface="Source Sans Pro"/>
                <a:cs typeface="Source Sans Pro"/>
                <a:sym typeface="Source Sans Pro"/>
              </a:defRPr>
            </a:lvl8pPr>
            <a:lvl9pPr lvl="8" algn="ctr">
              <a:buNone/>
              <a:defRPr sz="1056">
                <a:solidFill>
                  <a:srgbClr val="2F3848"/>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chart" Target="../charts/chart2.xml"/><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7.jp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jp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60.jpeg"/><Relationship Id="rId5" Type="http://schemas.microsoft.com/office/2007/relationships/hdphoto" Target="../media/hdphoto2.wdp"/><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65.jpe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82.jpg"/><Relationship Id="rId4" Type="http://schemas.openxmlformats.org/officeDocument/2006/relationships/image" Target="../media/image81.jpeg"/></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92.jpeg"/><Relationship Id="rId4" Type="http://schemas.openxmlformats.org/officeDocument/2006/relationships/image" Target="../media/image91.jpeg"/></Relationships>
</file>

<file path=ppt/slides/_rels/slide3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6.jpeg"/><Relationship Id="rId4" Type="http://schemas.openxmlformats.org/officeDocument/2006/relationships/diagramLayout" Target="../diagrams/layout1.xml"/><Relationship Id="rId9" Type="http://schemas.openxmlformats.org/officeDocument/2006/relationships/image" Target="../media/image95.png"/></Relationships>
</file>

<file path=ppt/slides/_rels/slide3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101.jpeg"/><Relationship Id="rId4" Type="http://schemas.openxmlformats.org/officeDocument/2006/relationships/image" Target="../media/image100.jpeg"/></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106.jpeg"/><Relationship Id="rId4" Type="http://schemas.openxmlformats.org/officeDocument/2006/relationships/image" Target="../media/image105.jpeg"/></Relationships>
</file>

<file path=ppt/slides/_rels/slide4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13.png"/><Relationship Id="rId3" Type="http://schemas.openxmlformats.org/officeDocument/2006/relationships/image" Target="../media/image107.png"/><Relationship Id="rId7" Type="http://schemas.openxmlformats.org/officeDocument/2006/relationships/image" Target="../media/image110.png"/><Relationship Id="rId12" Type="http://schemas.microsoft.com/office/2007/relationships/hdphoto" Target="../media/hdphoto8.wdp"/><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12.png"/><Relationship Id="rId5" Type="http://schemas.openxmlformats.org/officeDocument/2006/relationships/image" Target="../media/image109.png"/><Relationship Id="rId15" Type="http://schemas.openxmlformats.org/officeDocument/2006/relationships/image" Target="../media/image114.jpeg"/><Relationship Id="rId10" Type="http://schemas.microsoft.com/office/2007/relationships/hdphoto" Target="../media/hdphoto7.wdp"/><Relationship Id="rId4" Type="http://schemas.openxmlformats.org/officeDocument/2006/relationships/image" Target="../media/image108.png"/><Relationship Id="rId9" Type="http://schemas.openxmlformats.org/officeDocument/2006/relationships/image" Target="../media/image111.png"/><Relationship Id="rId14" Type="http://schemas.microsoft.com/office/2007/relationships/hdphoto" Target="../media/hdphoto9.wdp"/></Relationships>
</file>

<file path=ppt/slides/_rels/slide4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19.svg"/><Relationship Id="rId5" Type="http://schemas.openxmlformats.org/officeDocument/2006/relationships/image" Target="../media/image118.png"/><Relationship Id="rId10" Type="http://schemas.openxmlformats.org/officeDocument/2006/relationships/image" Target="../media/image123.svg"/><Relationship Id="rId4" Type="http://schemas.openxmlformats.org/officeDocument/2006/relationships/image" Target="../media/image117.svg"/><Relationship Id="rId9"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3.sv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122.png"/><Relationship Id="rId5" Type="http://schemas.openxmlformats.org/officeDocument/2006/relationships/image" Target="../media/image126.png"/><Relationship Id="rId4" Type="http://schemas.openxmlformats.org/officeDocument/2006/relationships/image" Target="../media/image125.png"/></Relationships>
</file>

<file path=ppt/slides/_rels/slide4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microsoft.com/office/2007/relationships/hdphoto" Target="../media/hdphoto10.wdp"/></Relationships>
</file>

<file path=ppt/slides/_rels/slide51.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52.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36.jpeg"/><Relationship Id="rId4" Type="http://schemas.openxmlformats.org/officeDocument/2006/relationships/image" Target="../media/image135.png"/></Relationships>
</file>

<file path=ppt/slides/_rels/slide5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microsoft.com/office/2007/relationships/hdphoto" Target="../media/hdphoto11.wdp"/></Relationships>
</file>

<file path=ppt/slides/_rels/slide54.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13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6.xml"/><Relationship Id="rId1" Type="http://schemas.openxmlformats.org/officeDocument/2006/relationships/slideLayout" Target="../slideLayouts/slideLayout9.xml"/><Relationship Id="rId5" Type="http://schemas.openxmlformats.org/officeDocument/2006/relationships/image" Target="../media/image140.png"/><Relationship Id="rId4" Type="http://schemas.openxmlformats.org/officeDocument/2006/relationships/image" Target="../media/image100.jpeg"/></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microsoft.com/office/2007/relationships/hdphoto" Target="../media/hdphoto4.wdp"/></Relationships>
</file>

<file path=ppt/slides/_rels/slide58.xml.rels><?xml version="1.0" encoding="UTF-8" standalone="yes"?>
<Relationships xmlns="http://schemas.openxmlformats.org/package/2006/relationships"><Relationship Id="rId8" Type="http://schemas.openxmlformats.org/officeDocument/2006/relationships/image" Target="../media/image146.jpeg"/><Relationship Id="rId3" Type="http://schemas.openxmlformats.org/officeDocument/2006/relationships/image" Target="../media/image141.png"/><Relationship Id="rId7" Type="http://schemas.openxmlformats.org/officeDocument/2006/relationships/image" Target="../media/image145.jpeg"/><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144.jpeg"/><Relationship Id="rId5" Type="http://schemas.openxmlformats.org/officeDocument/2006/relationships/image" Target="../media/image143.jpeg"/><Relationship Id="rId4" Type="http://schemas.openxmlformats.org/officeDocument/2006/relationships/image" Target="../media/image142.png"/><Relationship Id="rId9" Type="http://schemas.openxmlformats.org/officeDocument/2006/relationships/image" Target="../media/image65.jpeg"/></Relationships>
</file>

<file path=ppt/slides/_rels/slide5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9.jpeg"/><Relationship Id="rId10" Type="http://schemas.openxmlformats.org/officeDocument/2006/relationships/image" Target="../media/image154.png"/><Relationship Id="rId4" Type="http://schemas.openxmlformats.org/officeDocument/2006/relationships/image" Target="../media/image148.jpeg"/><Relationship Id="rId9" Type="http://schemas.openxmlformats.org/officeDocument/2006/relationships/image" Target="../media/image15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58.jpeg"/><Relationship Id="rId4" Type="http://schemas.openxmlformats.org/officeDocument/2006/relationships/image" Target="../media/image157.jpeg"/></Relationships>
</file>

<file path=ppt/slides/_rels/slide61.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13.png"/><Relationship Id="rId3" Type="http://schemas.openxmlformats.org/officeDocument/2006/relationships/image" Target="../media/image107.png"/><Relationship Id="rId7" Type="http://schemas.openxmlformats.org/officeDocument/2006/relationships/image" Target="../media/image110.png"/><Relationship Id="rId12" Type="http://schemas.microsoft.com/office/2007/relationships/hdphoto" Target="../media/hdphoto8.wdp"/><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12.png"/><Relationship Id="rId5" Type="http://schemas.openxmlformats.org/officeDocument/2006/relationships/image" Target="../media/image109.png"/><Relationship Id="rId15" Type="http://schemas.openxmlformats.org/officeDocument/2006/relationships/image" Target="../media/image158.jpeg"/><Relationship Id="rId10" Type="http://schemas.microsoft.com/office/2007/relationships/hdphoto" Target="../media/hdphoto7.wdp"/><Relationship Id="rId4" Type="http://schemas.openxmlformats.org/officeDocument/2006/relationships/image" Target="../media/image108.png"/><Relationship Id="rId9" Type="http://schemas.openxmlformats.org/officeDocument/2006/relationships/image" Target="../media/image111.png"/><Relationship Id="rId14" Type="http://schemas.microsoft.com/office/2007/relationships/hdphoto" Target="../media/hdphoto9.wdp"/></Relationships>
</file>

<file path=ppt/slides/_rels/slide6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0.jpeg"/></Relationships>
</file>

<file path=ppt/slides/_rels/slide64.xml.rels><?xml version="1.0" encoding="UTF-8" standalone="yes"?>
<Relationships xmlns="http://schemas.openxmlformats.org/package/2006/relationships"><Relationship Id="rId8" Type="http://schemas.openxmlformats.org/officeDocument/2006/relationships/image" Target="../media/image162.jpeg"/><Relationship Id="rId3" Type="http://schemas.openxmlformats.org/officeDocument/2006/relationships/image" Target="../media/image161.png"/><Relationship Id="rId7" Type="http://schemas.openxmlformats.org/officeDocument/2006/relationships/image" Target="../media/image133.jpe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 Id="rId9" Type="http://schemas.openxmlformats.org/officeDocument/2006/relationships/image" Target="../media/image163.jpeg"/></Relationships>
</file>

<file path=ppt/slides/_rels/slide65.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36.jpeg"/><Relationship Id="rId4" Type="http://schemas.openxmlformats.org/officeDocument/2006/relationships/image" Target="../media/image135.png"/></Relationships>
</file>

<file path=ppt/slides/_rels/slide6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microsoft.com/office/2007/relationships/hdphoto" Target="../media/hdphoto11.wdp"/></Relationships>
</file>

<file path=ppt/slides/_rels/slide67.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16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69.png"/></Relationships>
</file>

<file path=ppt/slides/_rels/slide72.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image" Target="../media/image173.jpeg"/><Relationship Id="rId5" Type="http://schemas.openxmlformats.org/officeDocument/2006/relationships/image" Target="../media/image172.jpeg"/><Relationship Id="rId4" Type="http://schemas.openxmlformats.org/officeDocument/2006/relationships/image" Target="../media/image171.jpeg"/></Relationships>
</file>

<file path=ppt/slides/_rels/slide73.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100.jpeg"/><Relationship Id="rId4" Type="http://schemas.openxmlformats.org/officeDocument/2006/relationships/image" Target="../media/image99.jpeg"/></Relationships>
</file>

<file path=ppt/slides/_rels/slide7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176.jpeg"/><Relationship Id="rId4" Type="http://schemas.openxmlformats.org/officeDocument/2006/relationships/image" Target="../media/image134.jpeg"/></Relationships>
</file>

<file path=ppt/slides/_rels/slide7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177.jpeg"/><Relationship Id="rId5" Type="http://schemas.openxmlformats.org/officeDocument/2006/relationships/image" Target="../media/image100.jpeg"/><Relationship Id="rId4" Type="http://schemas.openxmlformats.org/officeDocument/2006/relationships/image" Target="../media/image99.jpeg"/></Relationships>
</file>

<file path=ppt/slides/_rels/slide77.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136.jpeg"/><Relationship Id="rId4" Type="http://schemas.openxmlformats.org/officeDocument/2006/relationships/image" Target="../media/image179.jpeg"/></Relationships>
</file>

<file path=ppt/slides/_rels/slide78.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image" Target="../media/image18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ctrTitle"/>
          </p:nvPr>
        </p:nvSpPr>
        <p:spPr>
          <a:xfrm>
            <a:off x="1873472" y="3354705"/>
            <a:ext cx="6159056" cy="2407158"/>
          </a:xfrm>
          <a:prstGeom prst="rect">
            <a:avLst/>
          </a:prstGeom>
        </p:spPr>
        <p:txBody>
          <a:bodyPr spcFirstLastPara="1" wrap="square" lIns="74283" tIns="74283" rIns="74283" bIns="74283" anchor="t" anchorCtr="0">
            <a:noAutofit/>
          </a:bodyPr>
          <a:lstStyle/>
          <a:p>
            <a:pPr lvl="0"/>
            <a:r>
              <a:rPr lang="en-US"/>
              <a:t>MTN-042 (DELIVER)</a:t>
            </a:r>
            <a:br>
              <a:rPr lang="en-US"/>
            </a:br>
            <a:r>
              <a:rPr lang="en-US"/>
              <a:t>MTN-043 (B-PROTECTED) Study Education Slides</a:t>
            </a:r>
            <a:endParaRPr/>
          </a:p>
        </p:txBody>
      </p:sp>
      <p:sp>
        <p:nvSpPr>
          <p:cNvPr id="2" name="TextBox 1">
            <a:extLst>
              <a:ext uri="{FF2B5EF4-FFF2-40B4-BE49-F238E27FC236}">
                <a16:creationId xmlns:a16="http://schemas.microsoft.com/office/drawing/2014/main" id="{CE9A738B-EB39-4E7B-9B6E-0FCEEFC7262D}"/>
              </a:ext>
            </a:extLst>
          </p:cNvPr>
          <p:cNvSpPr txBox="1"/>
          <p:nvPr/>
        </p:nvSpPr>
        <p:spPr>
          <a:xfrm>
            <a:off x="2904973" y="6302327"/>
            <a:ext cx="6923690" cy="307777"/>
          </a:xfrm>
          <a:prstGeom prst="rect">
            <a:avLst/>
          </a:prstGeom>
          <a:noFill/>
        </p:spPr>
        <p:txBody>
          <a:bodyPr wrap="none" rtlCol="0">
            <a:spAutoFit/>
          </a:bodyPr>
          <a:lstStyle/>
          <a:p>
            <a:r>
              <a:rPr lang="en-US" dirty="0">
                <a:solidFill>
                  <a:schemeClr val="bg1"/>
                </a:solidFill>
              </a:rPr>
              <a:t>MTN-042/MTN-043 Study Education Slides, English, V2.0, </a:t>
            </a:r>
            <a:r>
              <a:rPr lang="en-US" dirty="0">
                <a:solidFill>
                  <a:schemeClr val="bg1"/>
                </a:solidFill>
                <a:highlight>
                  <a:srgbClr val="00FF00"/>
                </a:highlight>
              </a:rPr>
              <a:t>27AUG2021 </a:t>
            </a:r>
            <a:r>
              <a:rPr lang="en-US" dirty="0">
                <a:solidFill>
                  <a:schemeClr val="bg1"/>
                </a:solidFill>
              </a:rPr>
              <a:t>(Slides 1-78)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327404" y="278421"/>
            <a:ext cx="7251192" cy="790969"/>
          </a:xfrm>
          <a:prstGeom prst="rect">
            <a:avLst/>
          </a:prstGeom>
        </p:spPr>
        <p:txBody>
          <a:bodyPr spcFirstLastPara="1" wrap="square" lIns="74283" tIns="74283" rIns="74283" bIns="74283" anchor="ctr" anchorCtr="0">
            <a:noAutofit/>
          </a:bodyPr>
          <a:lstStyle/>
          <a:p>
            <a:pPr algn="ctr"/>
            <a:r>
              <a:rPr lang="en-US" sz="2800"/>
              <a:t>Why Do Research in Breastfeeding Women?</a:t>
            </a:r>
            <a:endParaRPr sz="2800"/>
          </a:p>
        </p:txBody>
      </p:sp>
      <p:sp>
        <p:nvSpPr>
          <p:cNvPr id="157" name="Google Shape;157;p24"/>
          <p:cNvSpPr txBox="1">
            <a:spLocks noGrp="1"/>
          </p:cNvSpPr>
          <p:nvPr>
            <p:ph type="body" idx="1"/>
          </p:nvPr>
        </p:nvSpPr>
        <p:spPr>
          <a:xfrm>
            <a:off x="1810871" y="1931208"/>
            <a:ext cx="3533248" cy="969153"/>
          </a:xfrm>
          <a:prstGeom prst="rect">
            <a:avLst/>
          </a:prstGeom>
        </p:spPr>
        <p:txBody>
          <a:bodyPr spcFirstLastPara="1" wrap="square" lIns="74283" tIns="74283" rIns="74283" bIns="74283" anchor="ctr" anchorCtr="0">
            <a:noAutofit/>
          </a:bodyPr>
          <a:lstStyle/>
          <a:p>
            <a:pPr marL="0" indent="0" algn="ctr">
              <a:buNone/>
            </a:pPr>
            <a:r>
              <a:rPr lang="en-US" sz="2800">
                <a:solidFill>
                  <a:schemeClr val="tx1"/>
                </a:solidFill>
              </a:rPr>
              <a:t>The body changes during breastfeeding.</a:t>
            </a:r>
          </a:p>
        </p:txBody>
      </p:sp>
      <p:pic>
        <p:nvPicPr>
          <p:cNvPr id="3078" name="Picture 6" descr="https://media.gettyimages.com/vectors/medicine-bottles-set-vector-id510396930?k=6&amp;m=510396930&amp;s=612x612&amp;w=0&amp;h=3rrqU-fK4GxM6nI3jM5VEVwJOEfd2nEP9V1bfuxCSYA=">
            <a:extLst>
              <a:ext uri="{FF2B5EF4-FFF2-40B4-BE49-F238E27FC236}">
                <a16:creationId xmlns:a16="http://schemas.microsoft.com/office/drawing/2014/main" id="{3D8D56B5-3C71-47F9-B57B-BC11687D36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43214" y="3511649"/>
            <a:ext cx="1934450" cy="1148729"/>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Google Shape;157;p24">
            <a:extLst>
              <a:ext uri="{FF2B5EF4-FFF2-40B4-BE49-F238E27FC236}">
                <a16:creationId xmlns:a16="http://schemas.microsoft.com/office/drawing/2014/main" id="{C9399274-E0EE-4F36-B4F2-4495DC021278}"/>
              </a:ext>
            </a:extLst>
          </p:cNvPr>
          <p:cNvSpPr txBox="1">
            <a:spLocks/>
          </p:cNvSpPr>
          <p:nvPr/>
        </p:nvSpPr>
        <p:spPr>
          <a:xfrm>
            <a:off x="3332576" y="3484043"/>
            <a:ext cx="6277586" cy="1274657"/>
          </a:xfrm>
          <a:prstGeom prst="rect">
            <a:avLst/>
          </a:prstGeom>
          <a:noFill/>
          <a:ln>
            <a:noFill/>
          </a:ln>
        </p:spPr>
        <p:txBody>
          <a:bodyPr spcFirstLastPara="1" wrap="square" lIns="74283" tIns="74283" rIns="74283" bIns="74283"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800">
                <a:solidFill>
                  <a:schemeClr val="tx1"/>
                </a:solidFill>
              </a:rPr>
              <a:t>Although rare, medicines may affect the milk supply or pass into breastmilk.</a:t>
            </a:r>
          </a:p>
        </p:txBody>
      </p:sp>
      <p:pic>
        <p:nvPicPr>
          <p:cNvPr id="4102" name="Picture 6" descr="https://media.gettyimages.com/vectors/business-woman-thinking-under-question-marks-vector-id944737334?k=6&amp;m=944737334&amp;s=612x612&amp;w=0&amp;h=gkSWK8B9PcmRFd5YUDmoI6BSYVZNpWNW-Y843X2To_Y=">
            <a:extLst>
              <a:ext uri="{FF2B5EF4-FFF2-40B4-BE49-F238E27FC236}">
                <a16:creationId xmlns:a16="http://schemas.microsoft.com/office/drawing/2014/main" id="{30A104E1-D32C-4E45-8812-0A3D08952ED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8747" y="4916894"/>
            <a:ext cx="1548122" cy="154812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Google Shape;157;p24">
            <a:extLst>
              <a:ext uri="{FF2B5EF4-FFF2-40B4-BE49-F238E27FC236}">
                <a16:creationId xmlns:a16="http://schemas.microsoft.com/office/drawing/2014/main" id="{DB0656C6-1912-4F91-8F11-5A78DDAE65A6}"/>
              </a:ext>
            </a:extLst>
          </p:cNvPr>
          <p:cNvSpPr txBox="1">
            <a:spLocks/>
          </p:cNvSpPr>
          <p:nvPr/>
        </p:nvSpPr>
        <p:spPr>
          <a:xfrm>
            <a:off x="1488139" y="5053626"/>
            <a:ext cx="5098073" cy="1274657"/>
          </a:xfrm>
          <a:prstGeom prst="rect">
            <a:avLst/>
          </a:prstGeom>
          <a:noFill/>
          <a:ln>
            <a:noFill/>
          </a:ln>
        </p:spPr>
        <p:txBody>
          <a:bodyPr spcFirstLastPara="1" wrap="square" lIns="74283" tIns="74283" rIns="74283" bIns="74283"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800">
                <a:solidFill>
                  <a:schemeClr val="tx1"/>
                </a:solidFill>
              </a:rPr>
              <a:t>If the risks are unknown, mothers may stop breastfeeding. </a:t>
            </a:r>
          </a:p>
        </p:txBody>
      </p:sp>
      <p:pic>
        <p:nvPicPr>
          <p:cNvPr id="2" name="Picture 1">
            <a:extLst>
              <a:ext uri="{FF2B5EF4-FFF2-40B4-BE49-F238E27FC236}">
                <a16:creationId xmlns:a16="http://schemas.microsoft.com/office/drawing/2014/main" id="{E55CC573-1D42-4BA4-9860-63D4835976F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Effect>
                      <a14:saturation sat="33000"/>
                    </a14:imgEffect>
                  </a14:imgLayer>
                </a14:imgProps>
              </a:ext>
            </a:extLst>
          </a:blip>
          <a:stretch>
            <a:fillRect/>
          </a:stretch>
        </p:blipFill>
        <p:spPr>
          <a:xfrm>
            <a:off x="5599031" y="1489601"/>
            <a:ext cx="1562100" cy="2066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037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ctrTitle" idx="4294967295"/>
          </p:nvPr>
        </p:nvSpPr>
        <p:spPr>
          <a:xfrm>
            <a:off x="462113" y="-69915"/>
            <a:ext cx="9207239" cy="1898527"/>
          </a:xfrm>
          <a:prstGeom prst="rect">
            <a:avLst/>
          </a:prstGeom>
        </p:spPr>
        <p:txBody>
          <a:bodyPr spcFirstLastPara="1" wrap="square" lIns="74283" tIns="74283" rIns="74283" bIns="74283" anchor="ctr" anchorCtr="0">
            <a:noAutofit/>
          </a:bodyPr>
          <a:lstStyle/>
          <a:p>
            <a:r>
              <a:rPr lang="en-US" sz="2800">
                <a:solidFill>
                  <a:srgbClr val="FFFFFF"/>
                </a:solidFill>
              </a:rPr>
              <a:t>Women deserve HIV prevention options they know are safe—for themselves, their pregnancies, and their babies</a:t>
            </a:r>
          </a:p>
        </p:txBody>
      </p:sp>
      <p:grpSp>
        <p:nvGrpSpPr>
          <p:cNvPr id="131" name="Google Shape;131;p21"/>
          <p:cNvGrpSpPr/>
          <p:nvPr/>
        </p:nvGrpSpPr>
        <p:grpSpPr>
          <a:xfrm>
            <a:off x="2399849" y="1628612"/>
            <a:ext cx="1063461" cy="1063526"/>
            <a:chOff x="6654650" y="3665275"/>
            <a:chExt cx="409100" cy="409125"/>
          </a:xfrm>
        </p:grpSpPr>
        <p:sp>
          <p:nvSpPr>
            <p:cNvPr id="132" name="Google Shape;132;p21"/>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74283" tIns="74283" rIns="74283" bIns="74283" anchor="ctr" anchorCtr="0">
              <a:noAutofit/>
            </a:bodyPr>
            <a:lstStyle/>
            <a:p>
              <a:endParaRPr sz="1138"/>
            </a:p>
          </p:txBody>
        </p:sp>
        <p:sp>
          <p:nvSpPr>
            <p:cNvPr id="133" name="Google Shape;133;p21"/>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74283" tIns="74283" rIns="74283" bIns="74283" anchor="ctr" anchorCtr="0">
              <a:noAutofit/>
            </a:bodyPr>
            <a:lstStyle/>
            <a:p>
              <a:endParaRPr sz="1138"/>
            </a:p>
          </p:txBody>
        </p:sp>
      </p:grpSp>
      <p:sp>
        <p:nvSpPr>
          <p:cNvPr id="134" name="Google Shape;134;p21"/>
          <p:cNvSpPr txBox="1">
            <a:spLocks noGrp="1"/>
          </p:cNvSpPr>
          <p:nvPr>
            <p:ph type="sldNum" idx="12"/>
          </p:nvPr>
        </p:nvSpPr>
        <p:spPr>
          <a:xfrm>
            <a:off x="4730091" y="5788609"/>
            <a:ext cx="445819" cy="426563"/>
          </a:xfrm>
          <a:prstGeom prst="rect">
            <a:avLst/>
          </a:prstGeom>
        </p:spPr>
        <p:txBody>
          <a:bodyPr spcFirstLastPara="1" wrap="square" lIns="74283" tIns="74283" rIns="74283" bIns="74283" anchor="t" anchorCtr="0">
            <a:noAutofit/>
          </a:bodyPr>
          <a:lstStyle/>
          <a:p>
            <a:fld id="{00000000-1234-1234-1234-123412341234}" type="slidenum">
              <a:rPr lang="en"/>
              <a:pPr/>
              <a:t>11</a:t>
            </a:fld>
            <a:endParaRPr/>
          </a:p>
        </p:txBody>
      </p:sp>
      <p:pic>
        <p:nvPicPr>
          <p:cNvPr id="5128" name="Picture 8" descr="https://northcentralus1-mediap.svc.ms/transform/thumbnail?provider=spo&amp;inputFormat=jpg&amp;cs=fFNQTw&amp;docid=https%3A%2F%2Ffhi360web.sharepoint.com%3A443%2F_api%2Fv2.0%2Fdrives%2Fb!-TQFGvipeEqaQboHVqCxe-aQm_w3P8pAmOT_M2Yoa5nDxYEfSURHR5QCiIzzhiCc%2Fitems%2F01XPRTNYTQPNFCFUSYSJEKSTEW5ZIAOR2C%3Fversion%3DPublished&amp;access_token=eyJ0eXAiOiJKV1QiLCJhbGciOiJub25lIn0.eyJhdWQiOiIwMDAwMDAwMy0wMDAwLTBmZjEtY2UwMC0wMDAwMDAwMDAwMDAvZmhpMzYwd2ViLnNoYXJlcG9pbnQuY29tQDI2YWU2YWRmLTYxYmUtNDQzZi04ZGM0LTY1MzFiNjFhOWEzOCIsImlzcyI6IjAwMDAwMDAzLTAwMDAtMGZmMS1jZTAwLTAwMDAwMDAwMDAwMCIsIm5iZiI6IjE1NjA1Mzk0NzciLCJleHAiOiIxNTYwNTYxMDc3IiwiZW5kcG9pbnR1cmwiOiJvZnZJTC9MMExHbmtjZDlIcGhINDMxS2ttZmVNSmVjUDBsT09IL0ZMTUo4PSIsImVuZHBvaW50dXJsTGVuZ3RoIjoiMTE2IiwiaXNsb29wYmFjayI6IlRydWUiLCJjaWQiOiJNemc1T1dVMk9XVXRaVEJpWWkwNE1EQXdMV00yTnpjdE9XUTFNREEyWkdOa01ESm0iLCJ2ZXIiOiJoYXNoZWRwcm9vZnRva2VuIiwic2l0ZWlkIjoiTVdFd05UTTBaamt0WVRsbU9DMDBZVGM0TFRsaE5ERXRZbUV3TnpVMllUQmlNVGRpIiwic2lnbmluX3N0YXRlIjoiW1wia21zaVwiXSIsIm5hbWVpZCI6IjAjLmZ8bWVtYmVyc2hpcHxubWFjYWduYUBmaGkzNjAub3JnIiwibmlpIjoibWljcm9zb2Z0LnNoYXJlcG9pbnQiLCJpc3VzZXIiOiJ0cnVlIiwiY2FjaGVrZXkiOiIwaC5mfG1lbWJlcnNoaXB8MTAwMzNmZmZhMTFlMjA0MEBsaXZlLmNvbSIsInR0IjoiMCIsInVzZVBlcnNpc3RlbnRDb29raWUiOiIzIn0.Njh1TWZJWWdvU3IrUkRwSExmV0doVExiVGdBT2hpT1kwYWJtRkJOM2c0bz0&amp;encodeFailures=1&amp;width=1183&amp;height=897&amp;srcWidth=3000&amp;srcHeight=2275">
            <a:extLst>
              <a:ext uri="{FF2B5EF4-FFF2-40B4-BE49-F238E27FC236}">
                <a16:creationId xmlns:a16="http://schemas.microsoft.com/office/drawing/2014/main" id="{C80F3DB2-B898-444C-87B3-EBEA4AD333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7924" y="1628612"/>
            <a:ext cx="6155618" cy="4667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ctrTitle"/>
          </p:nvPr>
        </p:nvSpPr>
        <p:spPr>
          <a:xfrm>
            <a:off x="2473614" y="667864"/>
            <a:ext cx="5338125" cy="1546500"/>
          </a:xfrm>
          <a:prstGeom prst="rect">
            <a:avLst/>
          </a:prstGeom>
        </p:spPr>
        <p:txBody>
          <a:bodyPr spcFirstLastPara="1" wrap="square" lIns="91425" tIns="91425" rIns="91425" bIns="91425" anchor="ctr" anchorCtr="0">
            <a:noAutofit/>
          </a:bodyPr>
          <a:lstStyle/>
          <a:p>
            <a:pPr algn="l"/>
            <a:r>
              <a:rPr lang="en-US" sz="5400">
                <a:solidFill>
                  <a:srgbClr val="FFFFFF"/>
                </a:solidFill>
              </a:rPr>
              <a:t>Study Products</a:t>
            </a:r>
            <a:endParaRPr sz="7200">
              <a:solidFill>
                <a:srgbClr val="FFFFFF"/>
              </a:solidFill>
            </a:endParaRPr>
          </a:p>
        </p:txBody>
      </p:sp>
      <p:sp>
        <p:nvSpPr>
          <p:cNvPr id="2" name="Subtitle 1">
            <a:extLst>
              <a:ext uri="{FF2B5EF4-FFF2-40B4-BE49-F238E27FC236}">
                <a16:creationId xmlns:a16="http://schemas.microsoft.com/office/drawing/2014/main" id="{AED90908-045F-44D3-8CDF-F69A89C65A5E}"/>
              </a:ext>
            </a:extLst>
          </p:cNvPr>
          <p:cNvSpPr>
            <a:spLocks noGrp="1"/>
          </p:cNvSpPr>
          <p:nvPr>
            <p:ph type="subTitle" idx="1"/>
          </p:nvPr>
        </p:nvSpPr>
        <p:spPr/>
        <p:txBody>
          <a:bodyPr/>
          <a:lstStyle/>
          <a:p>
            <a:endParaRPr lang="en-US"/>
          </a:p>
        </p:txBody>
      </p:sp>
      <p:sp>
        <p:nvSpPr>
          <p:cNvPr id="130" name="Google Shape;130;p21"/>
          <p:cNvSpPr/>
          <p:nvPr/>
        </p:nvSpPr>
        <p:spPr>
          <a:xfrm>
            <a:off x="1433955" y="456269"/>
            <a:ext cx="7003681" cy="1969690"/>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pic>
        <p:nvPicPr>
          <p:cNvPr id="10" name="Picture 9" descr="A picture containing text&#10;&#10;Description generated with high confidence">
            <a:extLst>
              <a:ext uri="{FF2B5EF4-FFF2-40B4-BE49-F238E27FC236}">
                <a16:creationId xmlns:a16="http://schemas.microsoft.com/office/drawing/2014/main" id="{AEF6EB57-3336-4FA6-9757-F6CAE11AC7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947" y="2751754"/>
            <a:ext cx="8780106" cy="3645099"/>
          </a:xfrm>
          <a:prstGeom prst="rect">
            <a:avLst/>
          </a:prstGeom>
        </p:spPr>
      </p:pic>
    </p:spTree>
    <p:extLst>
      <p:ext uri="{BB962C8B-B14F-4D97-AF65-F5344CB8AC3E}">
        <p14:creationId xmlns:p14="http://schemas.microsoft.com/office/powerpoint/2010/main" val="240149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1" name="Google Shape;211;p30"/>
          <p:cNvSpPr txBox="1">
            <a:spLocks noGrp="1"/>
          </p:cNvSpPr>
          <p:nvPr>
            <p:ph type="subTitle" idx="4294967295"/>
          </p:nvPr>
        </p:nvSpPr>
        <p:spPr>
          <a:xfrm>
            <a:off x="1728669" y="4515659"/>
            <a:ext cx="2369197" cy="763213"/>
          </a:xfrm>
          <a:prstGeom prst="rect">
            <a:avLst/>
          </a:prstGeom>
        </p:spPr>
        <p:txBody>
          <a:bodyPr spcFirstLastPara="1" wrap="square" lIns="91425" tIns="91425" rIns="91425" bIns="91425" anchor="t" anchorCtr="0">
            <a:noAutofit/>
          </a:bodyPr>
          <a:lstStyle/>
          <a:p>
            <a:pPr marL="0" indent="0" algn="ctr">
              <a:buNone/>
            </a:pPr>
            <a:r>
              <a:rPr lang="en-US" sz="2400" b="1"/>
              <a:t>Daily oral Truvada pill</a:t>
            </a:r>
            <a:endParaRPr sz="2400" b="1"/>
          </a:p>
        </p:txBody>
      </p:sp>
      <p:sp>
        <p:nvSpPr>
          <p:cNvPr id="9" name="Google Shape;211;p30">
            <a:extLst>
              <a:ext uri="{FF2B5EF4-FFF2-40B4-BE49-F238E27FC236}">
                <a16:creationId xmlns:a16="http://schemas.microsoft.com/office/drawing/2014/main" id="{46B22C34-828E-41E9-B73B-D73E09065EF0}"/>
              </a:ext>
            </a:extLst>
          </p:cNvPr>
          <p:cNvSpPr txBox="1">
            <a:spLocks/>
          </p:cNvSpPr>
          <p:nvPr/>
        </p:nvSpPr>
        <p:spPr>
          <a:xfrm>
            <a:off x="5409514" y="4515659"/>
            <a:ext cx="3349935" cy="61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400" b="1"/>
              <a:t>Monthly dapivirine vaginal ring</a:t>
            </a:r>
          </a:p>
        </p:txBody>
      </p:sp>
      <p:grpSp>
        <p:nvGrpSpPr>
          <p:cNvPr id="7" name="Group 6">
            <a:extLst>
              <a:ext uri="{FF2B5EF4-FFF2-40B4-BE49-F238E27FC236}">
                <a16:creationId xmlns:a16="http://schemas.microsoft.com/office/drawing/2014/main" id="{2130406F-1A9D-4366-AC5A-BE612105436B}"/>
              </a:ext>
            </a:extLst>
          </p:cNvPr>
          <p:cNvGrpSpPr/>
          <p:nvPr/>
        </p:nvGrpSpPr>
        <p:grpSpPr>
          <a:xfrm>
            <a:off x="1497799" y="1613777"/>
            <a:ext cx="2830938" cy="2842371"/>
            <a:chOff x="1339847" y="1730697"/>
            <a:chExt cx="2830938" cy="2842371"/>
          </a:xfrm>
        </p:grpSpPr>
        <p:pic>
          <p:nvPicPr>
            <p:cNvPr id="3" name="Picture 2" descr="A close up of a logo&#10;&#10;Description generated with high confidence">
              <a:extLst>
                <a:ext uri="{FF2B5EF4-FFF2-40B4-BE49-F238E27FC236}">
                  <a16:creationId xmlns:a16="http://schemas.microsoft.com/office/drawing/2014/main" id="{4F1D2C70-BB33-4FA0-B46B-829C091A71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9847" y="1796570"/>
              <a:ext cx="2830938" cy="2776498"/>
            </a:xfrm>
            <a:prstGeom prst="rect">
              <a:avLst/>
            </a:prstGeom>
          </p:spPr>
        </p:pic>
        <p:sp>
          <p:nvSpPr>
            <p:cNvPr id="15" name="Google Shape;130;p21">
              <a:extLst>
                <a:ext uri="{FF2B5EF4-FFF2-40B4-BE49-F238E27FC236}">
                  <a16:creationId xmlns:a16="http://schemas.microsoft.com/office/drawing/2014/main" id="{053B539D-41F1-41AC-909F-2491A53333F8}"/>
                </a:ext>
              </a:extLst>
            </p:cNvPr>
            <p:cNvSpPr/>
            <p:nvPr/>
          </p:nvSpPr>
          <p:spPr>
            <a:xfrm flipV="1">
              <a:off x="1339847" y="1730697"/>
              <a:ext cx="2830938" cy="2842369"/>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grpSp>
      <p:grpSp>
        <p:nvGrpSpPr>
          <p:cNvPr id="6" name="Group 5">
            <a:extLst>
              <a:ext uri="{FF2B5EF4-FFF2-40B4-BE49-F238E27FC236}">
                <a16:creationId xmlns:a16="http://schemas.microsoft.com/office/drawing/2014/main" id="{7B69E1F2-ECB6-44B6-A33C-20D35890720B}"/>
              </a:ext>
            </a:extLst>
          </p:cNvPr>
          <p:cNvGrpSpPr/>
          <p:nvPr/>
        </p:nvGrpSpPr>
        <p:grpSpPr>
          <a:xfrm>
            <a:off x="5552725" y="1605150"/>
            <a:ext cx="3063514" cy="2842369"/>
            <a:chOff x="5309117" y="3116424"/>
            <a:chExt cx="2659225" cy="2467265"/>
          </a:xfrm>
        </p:grpSpPr>
        <p:pic>
          <p:nvPicPr>
            <p:cNvPr id="5" name="Picture 4" descr="A close up of a piece of paper&#10;&#10;Description generated with high confidence">
              <a:extLst>
                <a:ext uri="{FF2B5EF4-FFF2-40B4-BE49-F238E27FC236}">
                  <a16:creationId xmlns:a16="http://schemas.microsoft.com/office/drawing/2014/main" id="{1088B7DF-DD96-4660-9562-7DE5F4E810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83763" y="3184819"/>
              <a:ext cx="2584579" cy="2318229"/>
            </a:xfrm>
            <a:prstGeom prst="rect">
              <a:avLst/>
            </a:prstGeom>
          </p:spPr>
        </p:pic>
        <p:sp>
          <p:nvSpPr>
            <p:cNvPr id="16" name="Google Shape;130;p21">
              <a:extLst>
                <a:ext uri="{FF2B5EF4-FFF2-40B4-BE49-F238E27FC236}">
                  <a16:creationId xmlns:a16="http://schemas.microsoft.com/office/drawing/2014/main" id="{6303A89F-0657-4380-8DF4-87AAD3F6A3EA}"/>
                </a:ext>
              </a:extLst>
            </p:cNvPr>
            <p:cNvSpPr/>
            <p:nvPr/>
          </p:nvSpPr>
          <p:spPr>
            <a:xfrm>
              <a:off x="5309117" y="3116424"/>
              <a:ext cx="2659225" cy="2467265"/>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14938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body" idx="1"/>
          </p:nvPr>
        </p:nvSpPr>
        <p:spPr>
          <a:xfrm>
            <a:off x="677043" y="3967618"/>
            <a:ext cx="2717000" cy="4533300"/>
          </a:xfrm>
          <a:prstGeom prst="rect">
            <a:avLst/>
          </a:prstGeom>
        </p:spPr>
        <p:txBody>
          <a:bodyPr spcFirstLastPara="1" wrap="square" lIns="91425" tIns="91425" rIns="91425" bIns="91425" anchor="t" anchorCtr="0">
            <a:noAutofit/>
          </a:bodyPr>
          <a:lstStyle/>
          <a:p>
            <a:pPr marL="0" indent="0">
              <a:buNone/>
            </a:pPr>
            <a:r>
              <a:rPr lang="en-US" sz="2400" b="1"/>
              <a:t>Found safe and effective when used continuously each month </a:t>
            </a:r>
          </a:p>
        </p:txBody>
      </p:sp>
      <p:sp>
        <p:nvSpPr>
          <p:cNvPr id="148" name="Google Shape;148;p23"/>
          <p:cNvSpPr txBox="1">
            <a:spLocks noGrp="1"/>
          </p:cNvSpPr>
          <p:nvPr>
            <p:ph type="body" idx="2"/>
          </p:nvPr>
        </p:nvSpPr>
        <p:spPr>
          <a:xfrm>
            <a:off x="3860225" y="3967618"/>
            <a:ext cx="2631900" cy="4533300"/>
          </a:xfrm>
          <a:prstGeom prst="rect">
            <a:avLst/>
          </a:prstGeom>
        </p:spPr>
        <p:txBody>
          <a:bodyPr spcFirstLastPara="1" wrap="square" lIns="91425" tIns="91425" rIns="91425" bIns="91425" anchor="t" anchorCtr="0">
            <a:noAutofit/>
          </a:bodyPr>
          <a:lstStyle/>
          <a:p>
            <a:pPr marL="0" indent="0">
              <a:spcBef>
                <a:spcPts val="600"/>
              </a:spcBef>
              <a:buNone/>
            </a:pPr>
            <a:r>
              <a:rPr lang="en-US" sz="2400" b="1"/>
              <a:t>Did not work as well for younger women</a:t>
            </a:r>
            <a:endParaRPr sz="2400" b="1"/>
          </a:p>
        </p:txBody>
      </p:sp>
      <p:sp>
        <p:nvSpPr>
          <p:cNvPr id="149" name="Google Shape;149;p23"/>
          <p:cNvSpPr txBox="1">
            <a:spLocks noGrp="1"/>
          </p:cNvSpPr>
          <p:nvPr>
            <p:ph type="body" idx="3"/>
          </p:nvPr>
        </p:nvSpPr>
        <p:spPr>
          <a:xfrm>
            <a:off x="6610361" y="3974820"/>
            <a:ext cx="2947693" cy="2883180"/>
          </a:xfrm>
          <a:prstGeom prst="rect">
            <a:avLst/>
          </a:prstGeom>
        </p:spPr>
        <p:txBody>
          <a:bodyPr spcFirstLastPara="1" wrap="square" lIns="91425" tIns="91425" rIns="91425" bIns="91425" anchor="t" anchorCtr="0">
            <a:noAutofit/>
          </a:bodyPr>
          <a:lstStyle/>
          <a:p>
            <a:pPr marL="0" indent="0">
              <a:spcBef>
                <a:spcPts val="600"/>
              </a:spcBef>
              <a:buNone/>
            </a:pPr>
            <a:r>
              <a:rPr lang="en-US" sz="2400" b="1" dirty="0">
                <a:highlight>
                  <a:srgbClr val="00FFFF"/>
                </a:highlight>
              </a:rPr>
              <a:t>WHO recommended as an HIV prevention option for women. </a:t>
            </a:r>
            <a:r>
              <a:rPr lang="en-US" sz="2400" dirty="0">
                <a:highlight>
                  <a:srgbClr val="00FFFF"/>
                </a:highlight>
              </a:rPr>
              <a:t>Remains under review by multiple regulatory authorities. </a:t>
            </a:r>
          </a:p>
        </p:txBody>
      </p:sp>
      <p:sp>
        <p:nvSpPr>
          <p:cNvPr id="150" name="Google Shape;150;p23"/>
          <p:cNvSpPr txBox="1">
            <a:spLocks noGrp="1"/>
          </p:cNvSpPr>
          <p:nvPr>
            <p:ph type="title"/>
          </p:nvPr>
        </p:nvSpPr>
        <p:spPr>
          <a:xfrm>
            <a:off x="350729" y="168450"/>
            <a:ext cx="8814546" cy="973500"/>
          </a:xfrm>
          <a:prstGeom prst="rect">
            <a:avLst/>
          </a:prstGeom>
        </p:spPr>
        <p:txBody>
          <a:bodyPr spcFirstLastPara="1" wrap="square" lIns="91425" tIns="91425" rIns="91425" bIns="91425" anchor="ctr" anchorCtr="0">
            <a:noAutofit/>
          </a:bodyPr>
          <a:lstStyle/>
          <a:p>
            <a:pPr lvl="0" algn="ctr"/>
            <a:r>
              <a:rPr lang="en-US" sz="3200"/>
              <a:t>More about the dapivirine ring…</a:t>
            </a:r>
            <a:endParaRPr sz="3200"/>
          </a:p>
        </p:txBody>
      </p:sp>
      <p:sp>
        <p:nvSpPr>
          <p:cNvPr id="7" name="Google Shape;210;p30">
            <a:extLst>
              <a:ext uri="{FF2B5EF4-FFF2-40B4-BE49-F238E27FC236}">
                <a16:creationId xmlns:a16="http://schemas.microsoft.com/office/drawing/2014/main" id="{C2462BA2-0ABD-4628-B237-49558F120CCB}"/>
              </a:ext>
            </a:extLst>
          </p:cNvPr>
          <p:cNvSpPr txBox="1">
            <a:spLocks/>
          </p:cNvSpPr>
          <p:nvPr/>
        </p:nvSpPr>
        <p:spPr>
          <a:xfrm>
            <a:off x="1964630" y="1322430"/>
            <a:ext cx="6420217" cy="7640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r>
              <a:rPr lang="en-US" b="0">
                <a:solidFill>
                  <a:schemeClr val="accent6">
                    <a:lumMod val="75000"/>
                  </a:schemeClr>
                </a:solidFill>
              </a:rPr>
              <a:t>The ring contains an ARV drug called </a:t>
            </a:r>
            <a:r>
              <a:rPr lang="en-US">
                <a:solidFill>
                  <a:schemeClr val="accent6">
                    <a:lumMod val="75000"/>
                  </a:schemeClr>
                </a:solidFill>
              </a:rPr>
              <a:t>dapivirine.</a:t>
            </a:r>
          </a:p>
        </p:txBody>
      </p:sp>
      <p:grpSp>
        <p:nvGrpSpPr>
          <p:cNvPr id="8" name="Group 7">
            <a:extLst>
              <a:ext uri="{FF2B5EF4-FFF2-40B4-BE49-F238E27FC236}">
                <a16:creationId xmlns:a16="http://schemas.microsoft.com/office/drawing/2014/main" id="{C5FE10DE-63CE-4BA3-8B2C-E173AE59B6E5}"/>
              </a:ext>
            </a:extLst>
          </p:cNvPr>
          <p:cNvGrpSpPr/>
          <p:nvPr/>
        </p:nvGrpSpPr>
        <p:grpSpPr>
          <a:xfrm>
            <a:off x="1110769" y="2356622"/>
            <a:ext cx="1554123" cy="1458815"/>
            <a:chOff x="5309117" y="3116424"/>
            <a:chExt cx="2659225" cy="2467265"/>
          </a:xfrm>
        </p:grpSpPr>
        <p:pic>
          <p:nvPicPr>
            <p:cNvPr id="9" name="Picture 8" descr="A close up of a piece of paper&#10;&#10;Description generated with high confidence">
              <a:extLst>
                <a:ext uri="{FF2B5EF4-FFF2-40B4-BE49-F238E27FC236}">
                  <a16:creationId xmlns:a16="http://schemas.microsoft.com/office/drawing/2014/main" id="{A132176F-793D-469E-996A-8C885F48F9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3763" y="3184819"/>
              <a:ext cx="2584579" cy="23182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Google Shape;130;p21">
              <a:extLst>
                <a:ext uri="{FF2B5EF4-FFF2-40B4-BE49-F238E27FC236}">
                  <a16:creationId xmlns:a16="http://schemas.microsoft.com/office/drawing/2014/main" id="{603461F7-E6A1-487A-B393-3C7D14AECA09}"/>
                </a:ext>
              </a:extLst>
            </p:cNvPr>
            <p:cNvSpPr/>
            <p:nvPr/>
          </p:nvSpPr>
          <p:spPr>
            <a:xfrm>
              <a:off x="5309117" y="3116424"/>
              <a:ext cx="2659225" cy="2467265"/>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grpSp>
      <p:pic>
        <p:nvPicPr>
          <p:cNvPr id="3" name="Picture 2" descr="A close up of a logo&#10;&#10;Description generated with very high confidence">
            <a:extLst>
              <a:ext uri="{FF2B5EF4-FFF2-40B4-BE49-F238E27FC236}">
                <a16:creationId xmlns:a16="http://schemas.microsoft.com/office/drawing/2014/main" id="{A0A58711-7D73-4755-8DD4-7B340825DB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37720" y="2307285"/>
            <a:ext cx="1492977" cy="14467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 drawing of a cartoon character&#10;&#10;Description generated with high confidence">
            <a:extLst>
              <a:ext uri="{FF2B5EF4-FFF2-40B4-BE49-F238E27FC236}">
                <a16:creationId xmlns:a16="http://schemas.microsoft.com/office/drawing/2014/main" id="{6D9A6E63-7DDF-4371-BF9D-D07E012C85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95034" y="2238635"/>
            <a:ext cx="1367125" cy="15768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5048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388307" y="168450"/>
            <a:ext cx="8776968" cy="973500"/>
          </a:xfrm>
          <a:prstGeom prst="rect">
            <a:avLst/>
          </a:prstGeom>
        </p:spPr>
        <p:txBody>
          <a:bodyPr spcFirstLastPara="1" wrap="square" lIns="91425" tIns="91425" rIns="91425" bIns="91425" anchor="ctr" anchorCtr="0">
            <a:noAutofit/>
          </a:bodyPr>
          <a:lstStyle/>
          <a:p>
            <a:pPr algn="ctr"/>
            <a:r>
              <a:rPr lang="en-US" sz="3200"/>
              <a:t>How is the ring used?</a:t>
            </a:r>
            <a:endParaRPr sz="3200"/>
          </a:p>
        </p:txBody>
      </p:sp>
      <p:sp>
        <p:nvSpPr>
          <p:cNvPr id="175" name="Google Shape;175;p26"/>
          <p:cNvSpPr txBox="1">
            <a:spLocks noGrp="1"/>
          </p:cNvSpPr>
          <p:nvPr>
            <p:ph type="sldNum" idx="12"/>
          </p:nvPr>
        </p:nvSpPr>
        <p:spPr>
          <a:xfrm>
            <a:off x="4678650" y="6333134"/>
            <a:ext cx="548700" cy="525000"/>
          </a:xfrm>
          <a:prstGeom prst="rect">
            <a:avLst/>
          </a:prstGeom>
        </p:spPr>
        <p:txBody>
          <a:bodyPr spcFirstLastPara="1" wrap="square" lIns="91425" tIns="91425" rIns="91425" bIns="91425" anchor="t" anchorCtr="0">
            <a:noAutofit/>
          </a:bodyPr>
          <a:lstStyle/>
          <a:p>
            <a:fld id="{00000000-1234-1234-1234-123412341234}" type="slidenum">
              <a:rPr lang="en"/>
              <a:pPr/>
              <a:t>15</a:t>
            </a:fld>
            <a:endParaRPr/>
          </a:p>
        </p:txBody>
      </p:sp>
      <p:pic>
        <p:nvPicPr>
          <p:cNvPr id="3" name="Picture 2" descr="A close up of text on a white background&#10;&#10;Description generated with high confidence">
            <a:extLst>
              <a:ext uri="{FF2B5EF4-FFF2-40B4-BE49-F238E27FC236}">
                <a16:creationId xmlns:a16="http://schemas.microsoft.com/office/drawing/2014/main" id="{1FD54583-50BE-4D6B-8445-522376A1C1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5522" y="1672306"/>
            <a:ext cx="4158458" cy="2614728"/>
          </a:xfrm>
          <a:prstGeom prst="rect">
            <a:avLst/>
          </a:prstGeom>
          <a:ln>
            <a:noFill/>
          </a:ln>
          <a:effectLst>
            <a:softEdge rad="112500"/>
          </a:effectLst>
        </p:spPr>
      </p:pic>
      <p:pic>
        <p:nvPicPr>
          <p:cNvPr id="5" name="Picture 4" descr="A close up of a sign&#10;&#10;Description generated with high confidence">
            <a:extLst>
              <a:ext uri="{FF2B5EF4-FFF2-40B4-BE49-F238E27FC236}">
                <a16:creationId xmlns:a16="http://schemas.microsoft.com/office/drawing/2014/main" id="{AAD221FA-99C3-46D8-9CB0-27376488C1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79875" y="1440018"/>
            <a:ext cx="2599791" cy="2220492"/>
          </a:xfrm>
          <a:prstGeom prst="rect">
            <a:avLst/>
          </a:prstGeom>
          <a:ln>
            <a:noFill/>
          </a:ln>
          <a:effectLst>
            <a:softEdge rad="112500"/>
          </a:effectLst>
        </p:spPr>
      </p:pic>
      <p:pic>
        <p:nvPicPr>
          <p:cNvPr id="7" name="Picture 6" descr="A picture containing person, outdoor, text&#10;&#10;Description generated with very high confidence">
            <a:extLst>
              <a:ext uri="{FF2B5EF4-FFF2-40B4-BE49-F238E27FC236}">
                <a16:creationId xmlns:a16="http://schemas.microsoft.com/office/drawing/2014/main" id="{81D5BB37-07D7-45BB-B6AF-B8C9CE2EF7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41625" y="4190866"/>
            <a:ext cx="4698227" cy="2498685"/>
          </a:xfrm>
          <a:prstGeom prst="rect">
            <a:avLst/>
          </a:prstGeom>
          <a:ln>
            <a:noFill/>
          </a:ln>
          <a:effectLst>
            <a:softEdge rad="112500"/>
          </a:effectLst>
        </p:spPr>
      </p:pic>
      <p:sp>
        <p:nvSpPr>
          <p:cNvPr id="14" name="Google Shape;171;p26">
            <a:extLst>
              <a:ext uri="{FF2B5EF4-FFF2-40B4-BE49-F238E27FC236}">
                <a16:creationId xmlns:a16="http://schemas.microsoft.com/office/drawing/2014/main" id="{85609133-A676-477B-A15E-CE1B87C25946}"/>
              </a:ext>
            </a:extLst>
          </p:cNvPr>
          <p:cNvSpPr/>
          <p:nvPr/>
        </p:nvSpPr>
        <p:spPr>
          <a:xfrm>
            <a:off x="7165257" y="4237444"/>
            <a:ext cx="2214408" cy="1382255"/>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srgbClr val="FFFFFF"/>
                </a:solidFill>
                <a:latin typeface="Source Sans Pro"/>
                <a:ea typeface="Source Sans Pro"/>
                <a:cs typeface="Source Sans Pro"/>
                <a:sym typeface="Source Sans Pro"/>
              </a:rPr>
              <a:t>Staff will teach how to insert and remove </a:t>
            </a:r>
          </a:p>
        </p:txBody>
      </p:sp>
      <p:sp>
        <p:nvSpPr>
          <p:cNvPr id="15" name="Google Shape;171;p26">
            <a:extLst>
              <a:ext uri="{FF2B5EF4-FFF2-40B4-BE49-F238E27FC236}">
                <a16:creationId xmlns:a16="http://schemas.microsoft.com/office/drawing/2014/main" id="{FE7E2602-EDF9-4E92-A470-06D4D6D1085E}"/>
              </a:ext>
            </a:extLst>
          </p:cNvPr>
          <p:cNvSpPr/>
          <p:nvPr/>
        </p:nvSpPr>
        <p:spPr>
          <a:xfrm>
            <a:off x="515251" y="5464098"/>
            <a:ext cx="2341320" cy="1202814"/>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000">
                <a:solidFill>
                  <a:schemeClr val="bg1"/>
                </a:solidFill>
                <a:latin typeface="Source Sans Pro"/>
                <a:ea typeface="Source Sans Pro"/>
                <a:cs typeface="Source Sans Pro"/>
                <a:sym typeface="Source Sans Pro"/>
              </a:rPr>
              <a:t>Soft and flexible;</a:t>
            </a:r>
          </a:p>
          <a:p>
            <a:pPr lvl="0" algn="ctr"/>
            <a:r>
              <a:rPr lang="en-US" sz="2000">
                <a:solidFill>
                  <a:schemeClr val="bg1"/>
                </a:solidFill>
                <a:latin typeface="Source Sans Pro"/>
                <a:ea typeface="Source Sans Pro"/>
                <a:cs typeface="Source Sans Pro"/>
                <a:sym typeface="Source Sans Pro"/>
              </a:rPr>
              <a:t>Inserted with your finger.</a:t>
            </a:r>
          </a:p>
        </p:txBody>
      </p:sp>
      <p:sp>
        <p:nvSpPr>
          <p:cNvPr id="171" name="Google Shape;171;p26"/>
          <p:cNvSpPr/>
          <p:nvPr/>
        </p:nvSpPr>
        <p:spPr>
          <a:xfrm>
            <a:off x="4525834" y="2258018"/>
            <a:ext cx="2354424" cy="1639764"/>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en-US" sz="2000">
                <a:solidFill>
                  <a:srgbClr val="FFFFFF"/>
                </a:solidFill>
                <a:latin typeface="Source Sans Pro"/>
                <a:ea typeface="Source Sans Pro"/>
                <a:cs typeface="Source Sans Pro"/>
                <a:sym typeface="Source Sans Pro"/>
              </a:rPr>
              <a:t>Left in place the whole month, then replaced</a:t>
            </a:r>
          </a:p>
        </p:txBody>
      </p:sp>
    </p:spTree>
    <p:extLst>
      <p:ext uri="{BB962C8B-B14F-4D97-AF65-F5344CB8AC3E}">
        <p14:creationId xmlns:p14="http://schemas.microsoft.com/office/powerpoint/2010/main" val="264490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22" name="Picture 21">
            <a:extLst>
              <a:ext uri="{FF2B5EF4-FFF2-40B4-BE49-F238E27FC236}">
                <a16:creationId xmlns:a16="http://schemas.microsoft.com/office/drawing/2014/main" id="{E401BFD1-E845-4EC3-AB4B-AE2D84C5C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63" y="3823406"/>
            <a:ext cx="2366820" cy="2505274"/>
          </a:xfrm>
          <a:prstGeom prst="rect">
            <a:avLst/>
          </a:prstGeom>
        </p:spPr>
      </p:pic>
      <p:sp>
        <p:nvSpPr>
          <p:cNvPr id="312" name="Google Shape;312;p39"/>
          <p:cNvSpPr txBox="1">
            <a:spLocks noGrp="1"/>
          </p:cNvSpPr>
          <p:nvPr>
            <p:ph type="title"/>
          </p:nvPr>
        </p:nvSpPr>
        <p:spPr>
          <a:xfrm>
            <a:off x="350729" y="168450"/>
            <a:ext cx="8814546" cy="973500"/>
          </a:xfrm>
          <a:prstGeom prst="rect">
            <a:avLst/>
          </a:prstGeom>
        </p:spPr>
        <p:txBody>
          <a:bodyPr spcFirstLastPara="1" wrap="square" lIns="91425" tIns="91425" rIns="91425" bIns="91425" anchor="ctr" anchorCtr="0">
            <a:noAutofit/>
          </a:bodyPr>
          <a:lstStyle/>
          <a:p>
            <a:pPr algn="ctr"/>
            <a:r>
              <a:rPr lang="en-US" sz="3200"/>
              <a:t> </a:t>
            </a:r>
            <a:br>
              <a:rPr lang="en-US" sz="3200"/>
            </a:br>
            <a:r>
              <a:rPr lang="en-US" sz="3200"/>
              <a:t>What are the side effects of the ring?</a:t>
            </a:r>
            <a:br>
              <a:rPr lang="en-US" sz="3200"/>
            </a:br>
            <a:endParaRPr sz="3200"/>
          </a:p>
        </p:txBody>
      </p:sp>
      <p:graphicFrame>
        <p:nvGraphicFramePr>
          <p:cNvPr id="4" name="Chart 3">
            <a:extLst>
              <a:ext uri="{FF2B5EF4-FFF2-40B4-BE49-F238E27FC236}">
                <a16:creationId xmlns:a16="http://schemas.microsoft.com/office/drawing/2014/main" id="{19C79C84-4EEF-4436-B0BF-38694B47BE07}"/>
              </a:ext>
            </a:extLst>
          </p:cNvPr>
          <p:cNvGraphicFramePr/>
          <p:nvPr>
            <p:extLst>
              <p:ext uri="{D42A27DB-BD31-4B8C-83A1-F6EECF244321}">
                <p14:modId xmlns:p14="http://schemas.microsoft.com/office/powerpoint/2010/main" val="2346712024"/>
              </p:ext>
            </p:extLst>
          </p:nvPr>
        </p:nvGraphicFramePr>
        <p:xfrm>
          <a:off x="2314576" y="1430425"/>
          <a:ext cx="5084968" cy="3446375"/>
        </p:xfrm>
        <a:graphic>
          <a:graphicData uri="http://schemas.openxmlformats.org/drawingml/2006/chart">
            <c:chart xmlns:c="http://schemas.openxmlformats.org/drawingml/2006/chart" xmlns:r="http://schemas.openxmlformats.org/officeDocument/2006/relationships" r:id="rId4"/>
          </a:graphicData>
        </a:graphic>
      </p:graphicFrame>
      <p:sp>
        <p:nvSpPr>
          <p:cNvPr id="12" name="Google Shape;165;p25">
            <a:extLst>
              <a:ext uri="{FF2B5EF4-FFF2-40B4-BE49-F238E27FC236}">
                <a16:creationId xmlns:a16="http://schemas.microsoft.com/office/drawing/2014/main" id="{7EB25F0D-FB58-4D3E-92CE-F29774F2C389}"/>
              </a:ext>
            </a:extLst>
          </p:cNvPr>
          <p:cNvSpPr/>
          <p:nvPr/>
        </p:nvSpPr>
        <p:spPr>
          <a:xfrm>
            <a:off x="6434303" y="1508794"/>
            <a:ext cx="3038903" cy="1701019"/>
          </a:xfrm>
          <a:prstGeom prst="wedgeRectCallout">
            <a:avLst>
              <a:gd name="adj1" fmla="val -77708"/>
              <a:gd name="adj2" fmla="val 29547"/>
            </a:avLst>
          </a:prstGeom>
          <a:solidFill>
            <a:srgbClr val="2F3848">
              <a:alpha val="71540"/>
            </a:srgbClr>
          </a:solidFill>
          <a:ln w="635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400" b="1">
                <a:solidFill>
                  <a:srgbClr val="FD8E80"/>
                </a:solidFill>
                <a:latin typeface="Source Sans Pro"/>
                <a:ea typeface="Source Sans Pro"/>
                <a:cs typeface="Source Sans Pro"/>
                <a:sym typeface="Source Sans Pro"/>
              </a:rPr>
              <a:t>Some</a:t>
            </a:r>
          </a:p>
          <a:p>
            <a:pPr lvl="0" algn="ctr"/>
            <a:r>
              <a:rPr lang="en-US" sz="2000">
                <a:solidFill>
                  <a:srgbClr val="FFFFFF"/>
                </a:solidFill>
                <a:latin typeface="Source Sans Pro"/>
                <a:ea typeface="Source Sans Pro"/>
                <a:cs typeface="Source Sans Pro"/>
                <a:sym typeface="Source Sans Pro"/>
              </a:rPr>
              <a:t>Mild side effects such as vaginal discomfort or discharge</a:t>
            </a:r>
          </a:p>
        </p:txBody>
      </p:sp>
      <p:sp>
        <p:nvSpPr>
          <p:cNvPr id="13" name="Google Shape;165;p25">
            <a:extLst>
              <a:ext uri="{FF2B5EF4-FFF2-40B4-BE49-F238E27FC236}">
                <a16:creationId xmlns:a16="http://schemas.microsoft.com/office/drawing/2014/main" id="{53F819D2-FA19-41BF-8BBE-B801C1C5648A}"/>
              </a:ext>
            </a:extLst>
          </p:cNvPr>
          <p:cNvSpPr/>
          <p:nvPr/>
        </p:nvSpPr>
        <p:spPr>
          <a:xfrm>
            <a:off x="906441" y="1948308"/>
            <a:ext cx="2370942" cy="1284982"/>
          </a:xfrm>
          <a:prstGeom prst="wedgeRectCallout">
            <a:avLst>
              <a:gd name="adj1" fmla="val 69968"/>
              <a:gd name="adj2" fmla="val -5554"/>
            </a:avLst>
          </a:prstGeom>
          <a:solidFill>
            <a:srgbClr val="2F3848">
              <a:alpha val="71540"/>
            </a:srgbClr>
          </a:solidFill>
          <a:ln w="635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400" b="1">
                <a:solidFill>
                  <a:srgbClr val="FD8E80"/>
                </a:solidFill>
                <a:latin typeface="Source Sans Pro"/>
                <a:ea typeface="Source Sans Pro"/>
                <a:cs typeface="Source Sans Pro"/>
                <a:sym typeface="Source Sans Pro"/>
              </a:rPr>
              <a:t>Most</a:t>
            </a:r>
          </a:p>
          <a:p>
            <a:pPr algn="ctr"/>
            <a:r>
              <a:rPr lang="en-US" sz="2000">
                <a:solidFill>
                  <a:srgbClr val="FFFFFF"/>
                </a:solidFill>
                <a:latin typeface="Source Sans Pro"/>
                <a:ea typeface="Source Sans Pro"/>
                <a:cs typeface="Source Sans Pro"/>
                <a:sym typeface="Source Sans Pro"/>
              </a:rPr>
              <a:t>Few to no side effects</a:t>
            </a:r>
          </a:p>
        </p:txBody>
      </p:sp>
      <p:sp>
        <p:nvSpPr>
          <p:cNvPr id="14" name="Google Shape;165;p25">
            <a:extLst>
              <a:ext uri="{FF2B5EF4-FFF2-40B4-BE49-F238E27FC236}">
                <a16:creationId xmlns:a16="http://schemas.microsoft.com/office/drawing/2014/main" id="{C9A48B8B-7341-4423-AB3A-B2F569865B90}"/>
              </a:ext>
            </a:extLst>
          </p:cNvPr>
          <p:cNvSpPr/>
          <p:nvPr/>
        </p:nvSpPr>
        <p:spPr>
          <a:xfrm>
            <a:off x="6252129" y="3769581"/>
            <a:ext cx="2913146" cy="1214795"/>
          </a:xfrm>
          <a:prstGeom prst="wedgeRectCallout">
            <a:avLst>
              <a:gd name="adj1" fmla="val -72065"/>
              <a:gd name="adj2" fmla="val -68893"/>
            </a:avLst>
          </a:prstGeom>
          <a:solidFill>
            <a:srgbClr val="2F3848">
              <a:alpha val="71540"/>
            </a:srgbClr>
          </a:solidFill>
          <a:ln w="635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000" b="1">
                <a:solidFill>
                  <a:srgbClr val="FD8E80"/>
                </a:solidFill>
                <a:latin typeface="Source Sans Pro"/>
                <a:ea typeface="Source Sans Pro"/>
                <a:cs typeface="Source Sans Pro"/>
                <a:sym typeface="Source Sans Pro"/>
              </a:rPr>
              <a:t>Very Rare</a:t>
            </a:r>
          </a:p>
          <a:p>
            <a:pPr algn="ctr"/>
            <a:r>
              <a:rPr lang="en-US" sz="2000">
                <a:solidFill>
                  <a:srgbClr val="FFFFFF"/>
                </a:solidFill>
                <a:latin typeface="Source Sans Pro"/>
                <a:ea typeface="Source Sans Pro"/>
                <a:cs typeface="Source Sans Pro"/>
                <a:sym typeface="Source Sans Pro"/>
              </a:rPr>
              <a:t>Allergic reaction, Toxic Shock Syndrome </a:t>
            </a:r>
          </a:p>
        </p:txBody>
      </p:sp>
      <p:sp>
        <p:nvSpPr>
          <p:cNvPr id="15" name="Google Shape;313;p39">
            <a:extLst>
              <a:ext uri="{FF2B5EF4-FFF2-40B4-BE49-F238E27FC236}">
                <a16:creationId xmlns:a16="http://schemas.microsoft.com/office/drawing/2014/main" id="{271C42BB-E0C1-4A71-BD43-DE4466DCDAC2}"/>
              </a:ext>
            </a:extLst>
          </p:cNvPr>
          <p:cNvSpPr txBox="1">
            <a:spLocks/>
          </p:cNvSpPr>
          <p:nvPr/>
        </p:nvSpPr>
        <p:spPr>
          <a:xfrm>
            <a:off x="3335027" y="5524127"/>
            <a:ext cx="6332506" cy="9713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buNone/>
            </a:pPr>
            <a:r>
              <a:rPr lang="en-US" sz="2000" i="1">
                <a:solidFill>
                  <a:srgbClr val="45818E"/>
                </a:solidFill>
              </a:rPr>
              <a:t>May be different during pregnancy or breastfeeding.  </a:t>
            </a:r>
          </a:p>
          <a:p>
            <a:pPr marL="0" indent="0">
              <a:buNone/>
            </a:pPr>
            <a:r>
              <a:rPr lang="en-US" sz="2000" b="1" i="1">
                <a:solidFill>
                  <a:srgbClr val="45818E"/>
                </a:solidFill>
              </a:rPr>
              <a:t>Staff will counsel on issues or concerns!</a:t>
            </a:r>
          </a:p>
        </p:txBody>
      </p:sp>
      <p:sp>
        <p:nvSpPr>
          <p:cNvPr id="20" name="Google Shape;165;p25">
            <a:extLst>
              <a:ext uri="{FF2B5EF4-FFF2-40B4-BE49-F238E27FC236}">
                <a16:creationId xmlns:a16="http://schemas.microsoft.com/office/drawing/2014/main" id="{35D21769-B31D-4520-8C41-818C61EB57C0}"/>
              </a:ext>
            </a:extLst>
          </p:cNvPr>
          <p:cNvSpPr/>
          <p:nvPr/>
        </p:nvSpPr>
        <p:spPr>
          <a:xfrm>
            <a:off x="906441" y="3827860"/>
            <a:ext cx="2370942" cy="2579055"/>
          </a:xfrm>
          <a:prstGeom prst="wedgeRectCallout">
            <a:avLst>
              <a:gd name="adj1" fmla="val 46356"/>
              <a:gd name="adj2" fmla="val -12816"/>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endParaRPr sz="180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5409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98AA-4C53-4CFF-86F5-78D1B51D9CF4}"/>
              </a:ext>
            </a:extLst>
          </p:cNvPr>
          <p:cNvSpPr>
            <a:spLocks noGrp="1"/>
          </p:cNvSpPr>
          <p:nvPr>
            <p:ph type="title"/>
          </p:nvPr>
        </p:nvSpPr>
        <p:spPr>
          <a:xfrm>
            <a:off x="388307" y="168450"/>
            <a:ext cx="9127991" cy="973500"/>
          </a:xfrm>
        </p:spPr>
        <p:txBody>
          <a:bodyPr/>
          <a:lstStyle/>
          <a:p>
            <a:pPr algn="ctr"/>
            <a:r>
              <a:rPr lang="en-US" sz="3200"/>
              <a:t>What does research show so far?</a:t>
            </a:r>
          </a:p>
        </p:txBody>
      </p:sp>
      <p:sp>
        <p:nvSpPr>
          <p:cNvPr id="3" name="Text Placeholder 2">
            <a:extLst>
              <a:ext uri="{FF2B5EF4-FFF2-40B4-BE49-F238E27FC236}">
                <a16:creationId xmlns:a16="http://schemas.microsoft.com/office/drawing/2014/main" id="{DED4433D-5663-48F1-A2E7-B6F4F3662750}"/>
              </a:ext>
            </a:extLst>
          </p:cNvPr>
          <p:cNvSpPr>
            <a:spLocks noGrp="1"/>
          </p:cNvSpPr>
          <p:nvPr>
            <p:ph type="body" idx="1"/>
          </p:nvPr>
        </p:nvSpPr>
        <p:spPr>
          <a:xfrm>
            <a:off x="232158" y="5050489"/>
            <a:ext cx="4321915" cy="5102355"/>
          </a:xfrm>
        </p:spPr>
        <p:txBody>
          <a:bodyPr/>
          <a:lstStyle/>
          <a:p>
            <a:pPr marL="82550" indent="0" algn="ctr">
              <a:buNone/>
            </a:pPr>
            <a:r>
              <a:rPr lang="en-US" sz="2800"/>
              <a:t>Comfort with the ring increases with experience</a:t>
            </a:r>
          </a:p>
        </p:txBody>
      </p:sp>
      <p:sp>
        <p:nvSpPr>
          <p:cNvPr id="4" name="Text Placeholder 3">
            <a:extLst>
              <a:ext uri="{FF2B5EF4-FFF2-40B4-BE49-F238E27FC236}">
                <a16:creationId xmlns:a16="http://schemas.microsoft.com/office/drawing/2014/main" id="{65375A93-5132-44CD-BD93-84237A418BB1}"/>
              </a:ext>
            </a:extLst>
          </p:cNvPr>
          <p:cNvSpPr>
            <a:spLocks noGrp="1"/>
          </p:cNvSpPr>
          <p:nvPr>
            <p:ph type="body" idx="2"/>
          </p:nvPr>
        </p:nvSpPr>
        <p:spPr>
          <a:xfrm>
            <a:off x="5323448" y="2286436"/>
            <a:ext cx="4582552" cy="4571564"/>
          </a:xfrm>
        </p:spPr>
        <p:txBody>
          <a:bodyPr/>
          <a:lstStyle/>
          <a:p>
            <a:pPr marL="82550" indent="0">
              <a:buNone/>
            </a:pPr>
            <a:r>
              <a:rPr lang="en-US" sz="2800"/>
              <a:t>No increased risk of vaginal infections, cervical cancer</a:t>
            </a:r>
          </a:p>
        </p:txBody>
      </p:sp>
      <p:pic>
        <p:nvPicPr>
          <p:cNvPr id="2050" name="Picture 2" descr="https://mtnstopshiv.org/sites/default/files/2018-03/ic_flipchart_-_how_to_use_the_ring.jpg">
            <a:extLst>
              <a:ext uri="{FF2B5EF4-FFF2-40B4-BE49-F238E27FC236}">
                <a16:creationId xmlns:a16="http://schemas.microsoft.com/office/drawing/2014/main" id="{E71C26D9-9490-4AF0-B01C-FB5AB73972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74337" y="1998392"/>
            <a:ext cx="2808315" cy="22688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 name="Graphic 20" descr="Arrow: Counter-clockwise curve">
            <a:extLst>
              <a:ext uri="{FF2B5EF4-FFF2-40B4-BE49-F238E27FC236}">
                <a16:creationId xmlns:a16="http://schemas.microsoft.com/office/drawing/2014/main" id="{E74C60A3-E4A6-450A-AC97-ABA093A0C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654771" y="3105823"/>
            <a:ext cx="2795939" cy="2795939"/>
          </a:xfrm>
          <a:prstGeom prst="rect">
            <a:avLst/>
          </a:prstGeom>
        </p:spPr>
      </p:pic>
      <p:pic>
        <p:nvPicPr>
          <p:cNvPr id="1026" name="Picture 2" descr="Image result for healthy reproductive system">
            <a:extLst>
              <a:ext uri="{FF2B5EF4-FFF2-40B4-BE49-F238E27FC236}">
                <a16:creationId xmlns:a16="http://schemas.microsoft.com/office/drawing/2014/main" id="{DA723CAD-F523-4954-B678-68C03812C50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29014" y="4058030"/>
            <a:ext cx="2371420" cy="198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6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393405" y="168219"/>
            <a:ext cx="8898085" cy="973500"/>
          </a:xfrm>
          <a:prstGeom prst="rect">
            <a:avLst/>
          </a:prstGeom>
        </p:spPr>
        <p:txBody>
          <a:bodyPr spcFirstLastPara="1" wrap="square" lIns="91425" tIns="91425" rIns="91425" bIns="91425" anchor="ctr" anchorCtr="0">
            <a:noAutofit/>
          </a:bodyPr>
          <a:lstStyle/>
          <a:p>
            <a:pPr algn="ctr"/>
            <a:r>
              <a:rPr lang="en-US" sz="3200"/>
              <a:t>What is already known about the safety? </a:t>
            </a:r>
          </a:p>
        </p:txBody>
      </p:sp>
      <p:sp>
        <p:nvSpPr>
          <p:cNvPr id="7" name="Google Shape;208;p30">
            <a:extLst>
              <a:ext uri="{FF2B5EF4-FFF2-40B4-BE49-F238E27FC236}">
                <a16:creationId xmlns:a16="http://schemas.microsoft.com/office/drawing/2014/main" id="{A5496798-BA06-4FAD-988D-4946D8413C1F}"/>
              </a:ext>
            </a:extLst>
          </p:cNvPr>
          <p:cNvSpPr txBox="1">
            <a:spLocks/>
          </p:cNvSpPr>
          <p:nvPr/>
        </p:nvSpPr>
        <p:spPr>
          <a:xfrm>
            <a:off x="806024" y="959735"/>
            <a:ext cx="7772400"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endParaRPr lang="en">
              <a:solidFill>
                <a:srgbClr val="E06666"/>
              </a:solidFill>
            </a:endParaRPr>
          </a:p>
        </p:txBody>
      </p:sp>
      <p:sp>
        <p:nvSpPr>
          <p:cNvPr id="9" name="Google Shape;210;p30">
            <a:extLst>
              <a:ext uri="{FF2B5EF4-FFF2-40B4-BE49-F238E27FC236}">
                <a16:creationId xmlns:a16="http://schemas.microsoft.com/office/drawing/2014/main" id="{C456DE03-014B-49A9-8CF3-E8FD18C301CA}"/>
              </a:ext>
            </a:extLst>
          </p:cNvPr>
          <p:cNvSpPr txBox="1">
            <a:spLocks/>
          </p:cNvSpPr>
          <p:nvPr/>
        </p:nvSpPr>
        <p:spPr>
          <a:xfrm>
            <a:off x="401026" y="4090454"/>
            <a:ext cx="5981944" cy="15512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dirty="0">
                <a:solidFill>
                  <a:srgbClr val="45818E"/>
                </a:solidFill>
              </a:rPr>
              <a:t>DELIVER will provide needed information on women who use the ring at different stages of pregnancy.</a:t>
            </a:r>
            <a:endParaRPr lang="en" dirty="0">
              <a:solidFill>
                <a:srgbClr val="45818E"/>
              </a:solidFill>
            </a:endParaRPr>
          </a:p>
        </p:txBody>
      </p:sp>
      <p:sp>
        <p:nvSpPr>
          <p:cNvPr id="11" name="Google Shape;212;p30">
            <a:extLst>
              <a:ext uri="{FF2B5EF4-FFF2-40B4-BE49-F238E27FC236}">
                <a16:creationId xmlns:a16="http://schemas.microsoft.com/office/drawing/2014/main" id="{D87F653B-D711-4A20-9E76-C4C57A0965DA}"/>
              </a:ext>
            </a:extLst>
          </p:cNvPr>
          <p:cNvSpPr txBox="1">
            <a:spLocks/>
          </p:cNvSpPr>
          <p:nvPr/>
        </p:nvSpPr>
        <p:spPr>
          <a:xfrm>
            <a:off x="-191308" y="2005251"/>
            <a:ext cx="7772400"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endParaRPr lang="en-US">
              <a:solidFill>
                <a:srgbClr val="E06666"/>
              </a:solidFill>
            </a:endParaRPr>
          </a:p>
        </p:txBody>
      </p:sp>
      <p:sp>
        <p:nvSpPr>
          <p:cNvPr id="12" name="Google Shape;213;p30">
            <a:extLst>
              <a:ext uri="{FF2B5EF4-FFF2-40B4-BE49-F238E27FC236}">
                <a16:creationId xmlns:a16="http://schemas.microsoft.com/office/drawing/2014/main" id="{A298C85B-D58B-441F-B0C8-57EFAAB7485B}"/>
              </a:ext>
            </a:extLst>
          </p:cNvPr>
          <p:cNvSpPr txBox="1">
            <a:spLocks/>
          </p:cNvSpPr>
          <p:nvPr/>
        </p:nvSpPr>
        <p:spPr>
          <a:xfrm>
            <a:off x="437831" y="2382588"/>
            <a:ext cx="6170400" cy="3537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342900" indent="-342900">
              <a:buSzPct val="100000"/>
              <a:buFont typeface="Wingdings" panose="05000000000000000000" pitchFamily="2" charset="2"/>
              <a:buChar char="§"/>
            </a:pPr>
            <a:r>
              <a:rPr lang="en-US" sz="2800" dirty="0"/>
              <a:t>No increase in negative pregnancy outcomes</a:t>
            </a:r>
          </a:p>
          <a:p>
            <a:pPr marL="342900" indent="-342900">
              <a:buSzPct val="100000"/>
              <a:buFont typeface="Wingdings" panose="05000000000000000000" pitchFamily="2" charset="2"/>
              <a:buChar char="§"/>
            </a:pPr>
            <a:r>
              <a:rPr lang="en-US" sz="2800" dirty="0"/>
              <a:t>No increase in birth defects</a:t>
            </a:r>
          </a:p>
          <a:p>
            <a:pPr marL="0" indent="0">
              <a:buNone/>
            </a:pPr>
            <a:endParaRPr lang="en-US" sz="2000" b="1" dirty="0"/>
          </a:p>
        </p:txBody>
      </p:sp>
      <p:sp>
        <p:nvSpPr>
          <p:cNvPr id="14" name="Google Shape;213;p30">
            <a:extLst>
              <a:ext uri="{FF2B5EF4-FFF2-40B4-BE49-F238E27FC236}">
                <a16:creationId xmlns:a16="http://schemas.microsoft.com/office/drawing/2014/main" id="{766008EE-DC36-4188-8379-3DA29F16B2AA}"/>
              </a:ext>
            </a:extLst>
          </p:cNvPr>
          <p:cNvSpPr txBox="1">
            <a:spLocks/>
          </p:cNvSpPr>
          <p:nvPr/>
        </p:nvSpPr>
        <p:spPr>
          <a:xfrm>
            <a:off x="401026" y="1390520"/>
            <a:ext cx="7820974" cy="61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buNone/>
            </a:pPr>
            <a:r>
              <a:rPr lang="en-US" sz="2800" b="1" dirty="0"/>
              <a:t>Women in previous ring studies stopped using the ring once their pregnancy became known.</a:t>
            </a:r>
          </a:p>
        </p:txBody>
      </p:sp>
      <p:grpSp>
        <p:nvGrpSpPr>
          <p:cNvPr id="5" name="Group 4">
            <a:extLst>
              <a:ext uri="{FF2B5EF4-FFF2-40B4-BE49-F238E27FC236}">
                <a16:creationId xmlns:a16="http://schemas.microsoft.com/office/drawing/2014/main" id="{76E53F84-6C3A-41F6-AA0E-D826ECF6941B}"/>
              </a:ext>
            </a:extLst>
          </p:cNvPr>
          <p:cNvGrpSpPr/>
          <p:nvPr/>
        </p:nvGrpSpPr>
        <p:grpSpPr>
          <a:xfrm>
            <a:off x="6382970" y="2594479"/>
            <a:ext cx="2995040" cy="2779011"/>
            <a:chOff x="561080" y="3753502"/>
            <a:chExt cx="2673764" cy="2692454"/>
          </a:xfrm>
        </p:grpSpPr>
        <p:pic>
          <p:nvPicPr>
            <p:cNvPr id="13" name="Google Shape;306;p38">
              <a:extLst>
                <a:ext uri="{FF2B5EF4-FFF2-40B4-BE49-F238E27FC236}">
                  <a16:creationId xmlns:a16="http://schemas.microsoft.com/office/drawing/2014/main" id="{DE7BC007-3071-4C24-9105-16ABB65757C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1080" y="3772192"/>
              <a:ext cx="2659242" cy="2673764"/>
            </a:xfrm>
            <a:prstGeom prst="wedgeRectCallout">
              <a:avLst>
                <a:gd name="adj1" fmla="val 45356"/>
                <a:gd name="adj2" fmla="val -34346"/>
              </a:avLst>
            </a:prstGeom>
            <a:noFill/>
            <a:ln w="114300" cap="flat" cmpd="sng">
              <a:solidFill>
                <a:srgbClr val="6CF3CE"/>
              </a:solidFill>
              <a:prstDash val="solid"/>
              <a:miter lim="8000"/>
              <a:headEnd type="none" w="sm" len="sm"/>
              <a:tailEnd type="none" w="sm" len="sm"/>
            </a:ln>
          </p:spPr>
        </p:pic>
        <p:pic>
          <p:nvPicPr>
            <p:cNvPr id="3" name="Picture 2" descr="A person sitting on a bed&#10;&#10;Description generated with high confidence">
              <a:extLst>
                <a:ext uri="{FF2B5EF4-FFF2-40B4-BE49-F238E27FC236}">
                  <a16:creationId xmlns:a16="http://schemas.microsoft.com/office/drawing/2014/main" id="{9218AD95-23EC-47C7-8059-00FF858D7C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080" y="3753502"/>
              <a:ext cx="2673764" cy="2673764"/>
            </a:xfrm>
            <a:prstGeom prst="rect">
              <a:avLst/>
            </a:prstGeom>
          </p:spPr>
        </p:pic>
      </p:grpSp>
      <p:sp>
        <p:nvSpPr>
          <p:cNvPr id="2" name="TextBox 1">
            <a:extLst>
              <a:ext uri="{FF2B5EF4-FFF2-40B4-BE49-F238E27FC236}">
                <a16:creationId xmlns:a16="http://schemas.microsoft.com/office/drawing/2014/main" id="{27C24ABF-059C-4E3A-A15C-9C262FD34F55}"/>
              </a:ext>
            </a:extLst>
          </p:cNvPr>
          <p:cNvSpPr txBox="1"/>
          <p:nvPr/>
        </p:nvSpPr>
        <p:spPr>
          <a:xfrm>
            <a:off x="1192992" y="5690934"/>
            <a:ext cx="8434416" cy="830997"/>
          </a:xfrm>
          <a:prstGeom prst="rect">
            <a:avLst/>
          </a:prstGeom>
          <a:noFill/>
        </p:spPr>
        <p:txBody>
          <a:bodyPr wrap="square" rtlCol="0">
            <a:spAutoFit/>
          </a:bodyPr>
          <a:lstStyle/>
          <a:p>
            <a:pPr>
              <a:spcBef>
                <a:spcPts val="600"/>
              </a:spcBef>
              <a:buClr>
                <a:srgbClr val="2F3848"/>
              </a:buClr>
              <a:buSzPct val="100000"/>
            </a:pPr>
            <a:r>
              <a:rPr lang="en-US" sz="2400" dirty="0">
                <a:solidFill>
                  <a:srgbClr val="2F3848"/>
                </a:solidFill>
                <a:highlight>
                  <a:srgbClr val="00FFFF"/>
                </a:highlight>
                <a:latin typeface="Source Sans Pro"/>
                <a:ea typeface="Source Sans Pro"/>
                <a:sym typeface="Source Sans Pro"/>
              </a:rPr>
              <a:t>The first group of women enrolled in DELIVER have completed follow-up and no safety concerns were identified. </a:t>
            </a:r>
          </a:p>
        </p:txBody>
      </p:sp>
      <p:pic>
        <p:nvPicPr>
          <p:cNvPr id="6" name="Graphic 5" descr="Thumbs up sign with solid fill">
            <a:extLst>
              <a:ext uri="{FF2B5EF4-FFF2-40B4-BE49-F238E27FC236}">
                <a16:creationId xmlns:a16="http://schemas.microsoft.com/office/drawing/2014/main" id="{D1F33E9E-5214-4B98-8E4C-B62C6A3A2F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592" y="5641707"/>
            <a:ext cx="914400" cy="914400"/>
          </a:xfrm>
          <a:prstGeom prst="rect">
            <a:avLst/>
          </a:prstGeom>
        </p:spPr>
      </p:pic>
    </p:spTree>
    <p:extLst>
      <p:ext uri="{BB962C8B-B14F-4D97-AF65-F5344CB8AC3E}">
        <p14:creationId xmlns:p14="http://schemas.microsoft.com/office/powerpoint/2010/main" val="154563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8" name="Picture 17" descr="A close up of a sign&#10;&#10;Description generated with very high confidence">
            <a:extLst>
              <a:ext uri="{FF2B5EF4-FFF2-40B4-BE49-F238E27FC236}">
                <a16:creationId xmlns:a16="http://schemas.microsoft.com/office/drawing/2014/main" id="{0DAB7CB9-19B4-460D-89C7-D14D880539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4035" y="4869938"/>
            <a:ext cx="1873957" cy="1799357"/>
          </a:xfrm>
          <a:prstGeom prst="rect">
            <a:avLst/>
          </a:prstGeom>
        </p:spPr>
      </p:pic>
      <p:sp>
        <p:nvSpPr>
          <p:cNvPr id="174" name="Google Shape;174;p26"/>
          <p:cNvSpPr txBox="1">
            <a:spLocks noGrp="1"/>
          </p:cNvSpPr>
          <p:nvPr>
            <p:ph type="title"/>
          </p:nvPr>
        </p:nvSpPr>
        <p:spPr>
          <a:xfrm>
            <a:off x="400833" y="168219"/>
            <a:ext cx="8968635" cy="973500"/>
          </a:xfrm>
          <a:prstGeom prst="rect">
            <a:avLst/>
          </a:prstGeom>
        </p:spPr>
        <p:txBody>
          <a:bodyPr spcFirstLastPara="1" wrap="square" lIns="91425" tIns="91425" rIns="91425" bIns="91425" anchor="ctr" anchorCtr="0">
            <a:noAutofit/>
          </a:bodyPr>
          <a:lstStyle/>
          <a:p>
            <a:pPr algn="ctr"/>
            <a:r>
              <a:rPr lang="en-US" sz="3200"/>
              <a:t>What is already known about the safety? </a:t>
            </a:r>
          </a:p>
        </p:txBody>
      </p:sp>
      <p:sp>
        <p:nvSpPr>
          <p:cNvPr id="7" name="Google Shape;208;p30">
            <a:extLst>
              <a:ext uri="{FF2B5EF4-FFF2-40B4-BE49-F238E27FC236}">
                <a16:creationId xmlns:a16="http://schemas.microsoft.com/office/drawing/2014/main" id="{A5496798-BA06-4FAD-988D-4946D8413C1F}"/>
              </a:ext>
            </a:extLst>
          </p:cNvPr>
          <p:cNvSpPr txBox="1">
            <a:spLocks/>
          </p:cNvSpPr>
          <p:nvPr/>
        </p:nvSpPr>
        <p:spPr>
          <a:xfrm>
            <a:off x="684223" y="1314512"/>
            <a:ext cx="8968635"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2800">
                <a:solidFill>
                  <a:srgbClr val="E06666"/>
                </a:solidFill>
              </a:rPr>
              <a:t>B-Protected is the first study of the ring in breastfeeding women</a:t>
            </a:r>
            <a:endParaRPr lang="en" sz="2800">
              <a:solidFill>
                <a:srgbClr val="E06666"/>
              </a:solidFill>
            </a:endParaRPr>
          </a:p>
        </p:txBody>
      </p:sp>
      <p:sp>
        <p:nvSpPr>
          <p:cNvPr id="9" name="Google Shape;210;p30">
            <a:extLst>
              <a:ext uri="{FF2B5EF4-FFF2-40B4-BE49-F238E27FC236}">
                <a16:creationId xmlns:a16="http://schemas.microsoft.com/office/drawing/2014/main" id="{C456DE03-014B-49A9-8CF3-E8FD18C301CA}"/>
              </a:ext>
            </a:extLst>
          </p:cNvPr>
          <p:cNvSpPr txBox="1">
            <a:spLocks/>
          </p:cNvSpPr>
          <p:nvPr/>
        </p:nvSpPr>
        <p:spPr>
          <a:xfrm>
            <a:off x="2711290" y="5302135"/>
            <a:ext cx="6941568"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2800">
                <a:solidFill>
                  <a:srgbClr val="45818E"/>
                </a:solidFill>
              </a:rPr>
              <a:t>B-PROTECTED is being done to learn more</a:t>
            </a:r>
            <a:endParaRPr lang="en" sz="2800">
              <a:solidFill>
                <a:srgbClr val="45818E"/>
              </a:solidFill>
            </a:endParaRPr>
          </a:p>
        </p:txBody>
      </p:sp>
      <p:sp>
        <p:nvSpPr>
          <p:cNvPr id="11" name="Google Shape;212;p30">
            <a:extLst>
              <a:ext uri="{FF2B5EF4-FFF2-40B4-BE49-F238E27FC236}">
                <a16:creationId xmlns:a16="http://schemas.microsoft.com/office/drawing/2014/main" id="{D87F653B-D711-4A20-9E76-C4C57A0965DA}"/>
              </a:ext>
            </a:extLst>
          </p:cNvPr>
          <p:cNvSpPr txBox="1">
            <a:spLocks/>
          </p:cNvSpPr>
          <p:nvPr/>
        </p:nvSpPr>
        <p:spPr>
          <a:xfrm>
            <a:off x="684224" y="3068252"/>
            <a:ext cx="5612154"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b="0">
                <a:solidFill>
                  <a:schemeClr val="tx1"/>
                </a:solidFill>
              </a:rPr>
              <a:t>In a previous ring study, women who had already weaned their babies but were still making breastmilk enrolled.</a:t>
            </a:r>
          </a:p>
          <a:p>
            <a:pPr algn="l"/>
            <a:endParaRPr lang="en-US" sz="900">
              <a:solidFill>
                <a:schemeClr val="tx1"/>
              </a:solidFill>
            </a:endParaRPr>
          </a:p>
          <a:p>
            <a:pPr algn="l"/>
            <a:r>
              <a:rPr lang="en-US" sz="2000">
                <a:solidFill>
                  <a:schemeClr val="tx1"/>
                </a:solidFill>
              </a:rPr>
              <a:t>The study showed:</a:t>
            </a:r>
          </a:p>
          <a:p>
            <a:pPr marL="342900" lvl="5" indent="-342900" algn="l">
              <a:buFont typeface="Arial" panose="020B0604020202020204" pitchFamily="34" charset="0"/>
              <a:buChar char="•"/>
            </a:pPr>
            <a:r>
              <a:rPr lang="en-US" sz="2000">
                <a:solidFill>
                  <a:schemeClr val="tx1"/>
                </a:solidFill>
              </a:rPr>
              <a:t>No safety concerns </a:t>
            </a:r>
          </a:p>
          <a:p>
            <a:pPr marL="342900" lvl="5" indent="-342900" algn="l">
              <a:buFont typeface="Arial" panose="020B0604020202020204" pitchFamily="34" charset="0"/>
              <a:buChar char="•"/>
            </a:pPr>
            <a:r>
              <a:rPr lang="en-US" sz="2000">
                <a:solidFill>
                  <a:schemeClr val="tx1"/>
                </a:solidFill>
              </a:rPr>
              <a:t>Only very small amounts of dapivirine in breastmilk</a:t>
            </a:r>
          </a:p>
        </p:txBody>
      </p:sp>
      <p:grpSp>
        <p:nvGrpSpPr>
          <p:cNvPr id="16" name="Group 15">
            <a:extLst>
              <a:ext uri="{FF2B5EF4-FFF2-40B4-BE49-F238E27FC236}">
                <a16:creationId xmlns:a16="http://schemas.microsoft.com/office/drawing/2014/main" id="{F36D40B2-C50F-4364-B3AD-BA3E0E0C9686}"/>
              </a:ext>
            </a:extLst>
          </p:cNvPr>
          <p:cNvGrpSpPr/>
          <p:nvPr/>
        </p:nvGrpSpPr>
        <p:grpSpPr>
          <a:xfrm>
            <a:off x="6362724" y="2537405"/>
            <a:ext cx="2659242" cy="2686561"/>
            <a:chOff x="-2840455" y="3679540"/>
            <a:chExt cx="2659242" cy="2686561"/>
          </a:xfrm>
        </p:grpSpPr>
        <p:pic>
          <p:nvPicPr>
            <p:cNvPr id="13" name="Google Shape;306;p38">
              <a:extLst>
                <a:ext uri="{FF2B5EF4-FFF2-40B4-BE49-F238E27FC236}">
                  <a16:creationId xmlns:a16="http://schemas.microsoft.com/office/drawing/2014/main" id="{DE7BC007-3071-4C24-9105-16ABB65757C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40455" y="3679540"/>
              <a:ext cx="2659242" cy="2673764"/>
            </a:xfrm>
            <a:prstGeom prst="wedgeRectCallout">
              <a:avLst>
                <a:gd name="adj1" fmla="val 45356"/>
                <a:gd name="adj2" fmla="val -34346"/>
              </a:avLst>
            </a:prstGeom>
            <a:noFill/>
            <a:ln w="114300" cap="flat" cmpd="sng">
              <a:solidFill>
                <a:srgbClr val="6CF3CE"/>
              </a:solidFill>
              <a:prstDash val="solid"/>
              <a:miter lim="8000"/>
              <a:headEnd type="none" w="sm" len="sm"/>
              <a:tailEnd type="none" w="sm" len="sm"/>
            </a:ln>
          </p:spPr>
        </p:pic>
        <p:pic>
          <p:nvPicPr>
            <p:cNvPr id="15" name="Picture 14" descr="A close up of a womans face&#10;&#10;Description generated with high confidence">
              <a:extLst>
                <a:ext uri="{FF2B5EF4-FFF2-40B4-BE49-F238E27FC236}">
                  <a16:creationId xmlns:a16="http://schemas.microsoft.com/office/drawing/2014/main" id="{B9690326-2F2B-4D46-96ED-7F31EBD20B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0455" y="3712769"/>
              <a:ext cx="2659242" cy="2653332"/>
            </a:xfrm>
            <a:prstGeom prst="rect">
              <a:avLst/>
            </a:prstGeom>
          </p:spPr>
        </p:pic>
      </p:grpSp>
      <p:sp>
        <p:nvSpPr>
          <p:cNvPr id="2" name="Oval 1">
            <a:extLst>
              <a:ext uri="{FF2B5EF4-FFF2-40B4-BE49-F238E27FC236}">
                <a16:creationId xmlns:a16="http://schemas.microsoft.com/office/drawing/2014/main" id="{EE99EB90-AA9F-49A1-905F-89D7141E35CC}"/>
              </a:ext>
            </a:extLst>
          </p:cNvPr>
          <p:cNvSpPr/>
          <p:nvPr/>
        </p:nvSpPr>
        <p:spPr>
          <a:xfrm rot="17911381">
            <a:off x="7500916" y="4037712"/>
            <a:ext cx="54308" cy="97841"/>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44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600" b="1"/>
              <a:t>Overview and </a:t>
            </a:r>
          </a:p>
          <a:p>
            <a:pPr marL="0" indent="0" algn="ctr"/>
            <a:r>
              <a:rPr lang="en-US" sz="3600" b="1"/>
              <a:t>Study Rationale</a:t>
            </a:r>
            <a:endParaRPr sz="36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body" idx="1"/>
          </p:nvPr>
        </p:nvSpPr>
        <p:spPr>
          <a:xfrm>
            <a:off x="708938" y="4489180"/>
            <a:ext cx="2631900" cy="4533300"/>
          </a:xfrm>
          <a:prstGeom prst="rect">
            <a:avLst/>
          </a:prstGeom>
        </p:spPr>
        <p:txBody>
          <a:bodyPr spcFirstLastPara="1" wrap="square" lIns="91425" tIns="91425" rIns="91425" bIns="91425" anchor="t" anchorCtr="0">
            <a:noAutofit/>
          </a:bodyPr>
          <a:lstStyle/>
          <a:p>
            <a:pPr marL="0" indent="0">
              <a:buNone/>
            </a:pPr>
            <a:r>
              <a:rPr lang="en-US" sz="2800" b="1"/>
              <a:t>Approved for preventing HIV</a:t>
            </a:r>
          </a:p>
        </p:txBody>
      </p:sp>
      <p:sp>
        <p:nvSpPr>
          <p:cNvPr id="148" name="Google Shape;148;p23"/>
          <p:cNvSpPr txBox="1">
            <a:spLocks noGrp="1"/>
          </p:cNvSpPr>
          <p:nvPr>
            <p:ph type="body" idx="2"/>
          </p:nvPr>
        </p:nvSpPr>
        <p:spPr>
          <a:xfrm>
            <a:off x="3475710" y="4489180"/>
            <a:ext cx="2631900" cy="4533300"/>
          </a:xfrm>
          <a:prstGeom prst="rect">
            <a:avLst/>
          </a:prstGeom>
        </p:spPr>
        <p:txBody>
          <a:bodyPr spcFirstLastPara="1" wrap="square" lIns="91425" tIns="91425" rIns="91425" bIns="91425" anchor="t" anchorCtr="0">
            <a:noAutofit/>
          </a:bodyPr>
          <a:lstStyle/>
          <a:p>
            <a:pPr marL="0" indent="0">
              <a:spcBef>
                <a:spcPts val="600"/>
              </a:spcBef>
              <a:buNone/>
            </a:pPr>
            <a:r>
              <a:rPr lang="en-US" sz="2800" b="1"/>
              <a:t>Approved for HIV treatment</a:t>
            </a:r>
          </a:p>
        </p:txBody>
      </p:sp>
      <p:sp>
        <p:nvSpPr>
          <p:cNvPr id="149" name="Google Shape;149;p23"/>
          <p:cNvSpPr txBox="1">
            <a:spLocks noGrp="1"/>
          </p:cNvSpPr>
          <p:nvPr>
            <p:ph type="body" idx="3"/>
          </p:nvPr>
        </p:nvSpPr>
        <p:spPr>
          <a:xfrm>
            <a:off x="6242482" y="4489180"/>
            <a:ext cx="3215288" cy="4533300"/>
          </a:xfrm>
          <a:prstGeom prst="rect">
            <a:avLst/>
          </a:prstGeom>
        </p:spPr>
        <p:txBody>
          <a:bodyPr spcFirstLastPara="1" wrap="square" lIns="91425" tIns="91425" rIns="91425" bIns="91425" anchor="t" anchorCtr="0">
            <a:noAutofit/>
          </a:bodyPr>
          <a:lstStyle/>
          <a:p>
            <a:pPr marL="0" indent="0">
              <a:spcBef>
                <a:spcPts val="600"/>
              </a:spcBef>
              <a:buNone/>
            </a:pPr>
            <a:r>
              <a:rPr lang="en-US" sz="2800" b="1"/>
              <a:t>May be available in your community</a:t>
            </a:r>
          </a:p>
          <a:p>
            <a:pPr marL="0" indent="0">
              <a:spcBef>
                <a:spcPts val="600"/>
              </a:spcBef>
              <a:buNone/>
            </a:pPr>
            <a:endParaRPr/>
          </a:p>
        </p:txBody>
      </p:sp>
      <p:sp>
        <p:nvSpPr>
          <p:cNvPr id="150" name="Google Shape;150;p23"/>
          <p:cNvSpPr txBox="1">
            <a:spLocks noGrp="1"/>
          </p:cNvSpPr>
          <p:nvPr>
            <p:ph type="title"/>
          </p:nvPr>
        </p:nvSpPr>
        <p:spPr>
          <a:xfrm>
            <a:off x="375781" y="168450"/>
            <a:ext cx="8789494" cy="973500"/>
          </a:xfrm>
          <a:prstGeom prst="rect">
            <a:avLst/>
          </a:prstGeom>
        </p:spPr>
        <p:txBody>
          <a:bodyPr spcFirstLastPara="1" wrap="square" lIns="91425" tIns="91425" rIns="91425" bIns="91425" anchor="ctr" anchorCtr="0">
            <a:noAutofit/>
          </a:bodyPr>
          <a:lstStyle/>
          <a:p>
            <a:pPr lvl="0" algn="ctr"/>
            <a:r>
              <a:rPr lang="en-US" sz="4000"/>
              <a:t>More about oral Truvada…</a:t>
            </a:r>
            <a:endParaRPr sz="4000"/>
          </a:p>
        </p:txBody>
      </p:sp>
      <p:sp>
        <p:nvSpPr>
          <p:cNvPr id="7" name="Google Shape;210;p30">
            <a:extLst>
              <a:ext uri="{FF2B5EF4-FFF2-40B4-BE49-F238E27FC236}">
                <a16:creationId xmlns:a16="http://schemas.microsoft.com/office/drawing/2014/main" id="{C2462BA2-0ABD-4628-B237-49558F120CCB}"/>
              </a:ext>
            </a:extLst>
          </p:cNvPr>
          <p:cNvSpPr txBox="1">
            <a:spLocks/>
          </p:cNvSpPr>
          <p:nvPr/>
        </p:nvSpPr>
        <p:spPr>
          <a:xfrm>
            <a:off x="4053739" y="2478020"/>
            <a:ext cx="5111535" cy="7640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r>
              <a:rPr lang="en-US" sz="2800" b="0">
                <a:solidFill>
                  <a:schemeClr val="accent6"/>
                </a:solidFill>
              </a:rPr>
              <a:t>Truvada is a pill that contains two ARV drugs. </a:t>
            </a:r>
          </a:p>
          <a:p>
            <a:endParaRPr lang="en-US" sz="2800" b="0">
              <a:solidFill>
                <a:schemeClr val="accent6"/>
              </a:solidFill>
            </a:endParaRPr>
          </a:p>
          <a:p>
            <a:r>
              <a:rPr lang="en-US" sz="2800" b="0">
                <a:solidFill>
                  <a:schemeClr val="accent6"/>
                </a:solidFill>
              </a:rPr>
              <a:t>You may know it as </a:t>
            </a:r>
            <a:r>
              <a:rPr lang="en-US" sz="2800">
                <a:solidFill>
                  <a:schemeClr val="accent6"/>
                </a:solidFill>
              </a:rPr>
              <a:t>oral PrEP</a:t>
            </a:r>
          </a:p>
        </p:txBody>
      </p:sp>
      <p:grpSp>
        <p:nvGrpSpPr>
          <p:cNvPr id="11" name="Group 10">
            <a:extLst>
              <a:ext uri="{FF2B5EF4-FFF2-40B4-BE49-F238E27FC236}">
                <a16:creationId xmlns:a16="http://schemas.microsoft.com/office/drawing/2014/main" id="{40E74D76-04E1-428B-85A4-4927BC7E85CC}"/>
              </a:ext>
            </a:extLst>
          </p:cNvPr>
          <p:cNvGrpSpPr/>
          <p:nvPr/>
        </p:nvGrpSpPr>
        <p:grpSpPr>
          <a:xfrm>
            <a:off x="1535770" y="1873779"/>
            <a:ext cx="2391117" cy="2331096"/>
            <a:chOff x="1339847" y="1730697"/>
            <a:chExt cx="2830938" cy="2842371"/>
          </a:xfrm>
        </p:grpSpPr>
        <p:pic>
          <p:nvPicPr>
            <p:cNvPr id="12" name="Picture 11" descr="A close up of a logo&#10;&#10;Description generated with high confidence">
              <a:extLst>
                <a:ext uri="{FF2B5EF4-FFF2-40B4-BE49-F238E27FC236}">
                  <a16:creationId xmlns:a16="http://schemas.microsoft.com/office/drawing/2014/main" id="{CEA4F0C2-8BAF-4EE2-AD26-5672605E78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9847" y="1796570"/>
              <a:ext cx="2830938" cy="2776498"/>
            </a:xfrm>
            <a:prstGeom prst="rect">
              <a:avLst/>
            </a:prstGeom>
          </p:spPr>
        </p:pic>
        <p:sp>
          <p:nvSpPr>
            <p:cNvPr id="13" name="Google Shape;130;p21">
              <a:extLst>
                <a:ext uri="{FF2B5EF4-FFF2-40B4-BE49-F238E27FC236}">
                  <a16:creationId xmlns:a16="http://schemas.microsoft.com/office/drawing/2014/main" id="{4E758BD2-D180-4D2F-9C30-85F1FA291719}"/>
                </a:ext>
              </a:extLst>
            </p:cNvPr>
            <p:cNvSpPr/>
            <p:nvPr/>
          </p:nvSpPr>
          <p:spPr>
            <a:xfrm flipV="1">
              <a:off x="1339847" y="1730697"/>
              <a:ext cx="2830938" cy="2842369"/>
            </a:xfrm>
            <a:prstGeom prst="wedgeRectCallout">
              <a:avLst>
                <a:gd name="adj1" fmla="val 22315"/>
                <a:gd name="adj2" fmla="val 48487"/>
              </a:avLst>
            </a:prstGeom>
            <a:no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2094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408562" y="168450"/>
            <a:ext cx="8756713" cy="973500"/>
          </a:xfrm>
          <a:prstGeom prst="rect">
            <a:avLst/>
          </a:prstGeom>
        </p:spPr>
        <p:txBody>
          <a:bodyPr spcFirstLastPara="1" wrap="square" lIns="91425" tIns="91425" rIns="91425" bIns="91425" anchor="ctr" anchorCtr="0">
            <a:noAutofit/>
          </a:bodyPr>
          <a:lstStyle/>
          <a:p>
            <a:pPr algn="ctr"/>
            <a:r>
              <a:rPr lang="en-US" sz="3600"/>
              <a:t>How is Truvada used?</a:t>
            </a:r>
            <a:endParaRPr sz="3600"/>
          </a:p>
        </p:txBody>
      </p:sp>
      <p:pic>
        <p:nvPicPr>
          <p:cNvPr id="4" name="Picture 3">
            <a:extLst>
              <a:ext uri="{FF2B5EF4-FFF2-40B4-BE49-F238E27FC236}">
                <a16:creationId xmlns:a16="http://schemas.microsoft.com/office/drawing/2014/main" id="{77903FC6-3BAC-453A-99DB-F5022073E8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0891" y="2237207"/>
            <a:ext cx="2304219" cy="2123444"/>
          </a:xfrm>
          <a:prstGeom prst="rect">
            <a:avLst/>
          </a:prstGeom>
          <a:ln>
            <a:noFill/>
          </a:ln>
          <a:effectLst>
            <a:softEdge rad="112500"/>
          </a:effectLst>
        </p:spPr>
      </p:pic>
      <p:pic>
        <p:nvPicPr>
          <p:cNvPr id="8" name="Picture 7">
            <a:extLst>
              <a:ext uri="{FF2B5EF4-FFF2-40B4-BE49-F238E27FC236}">
                <a16:creationId xmlns:a16="http://schemas.microsoft.com/office/drawing/2014/main" id="{F89446A2-ECDE-4E40-9F8A-F5411C7D12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198" y="1535178"/>
            <a:ext cx="3062334" cy="5037863"/>
          </a:xfrm>
          <a:prstGeom prst="rect">
            <a:avLst/>
          </a:prstGeom>
          <a:ln>
            <a:noFill/>
          </a:ln>
          <a:effectLst>
            <a:softEdge rad="112500"/>
          </a:effectLst>
        </p:spPr>
      </p:pic>
      <p:pic>
        <p:nvPicPr>
          <p:cNvPr id="10" name="Picture 9">
            <a:extLst>
              <a:ext uri="{FF2B5EF4-FFF2-40B4-BE49-F238E27FC236}">
                <a16:creationId xmlns:a16="http://schemas.microsoft.com/office/drawing/2014/main" id="{85D6F5ED-355C-453E-AAD6-3FE9ABD4B4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2412" y="1570362"/>
            <a:ext cx="3131068" cy="4548289"/>
          </a:xfrm>
          <a:prstGeom prst="rect">
            <a:avLst/>
          </a:prstGeom>
          <a:ln>
            <a:noFill/>
          </a:ln>
          <a:effectLst>
            <a:softEdge rad="112500"/>
          </a:effectLst>
        </p:spPr>
      </p:pic>
      <p:sp>
        <p:nvSpPr>
          <p:cNvPr id="14" name="Google Shape;171;p26">
            <a:extLst>
              <a:ext uri="{FF2B5EF4-FFF2-40B4-BE49-F238E27FC236}">
                <a16:creationId xmlns:a16="http://schemas.microsoft.com/office/drawing/2014/main" id="{85609133-A676-477B-A15E-CE1B87C25946}"/>
              </a:ext>
            </a:extLst>
          </p:cNvPr>
          <p:cNvSpPr/>
          <p:nvPr/>
        </p:nvSpPr>
        <p:spPr>
          <a:xfrm>
            <a:off x="4648449" y="5296976"/>
            <a:ext cx="4587152" cy="1382255"/>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en-US" sz="2400">
                <a:solidFill>
                  <a:srgbClr val="FFFFFF"/>
                </a:solidFill>
                <a:latin typeface="Source Sans Pro"/>
                <a:ea typeface="Source Sans Pro"/>
                <a:cs typeface="Source Sans Pro"/>
                <a:sym typeface="Source Sans Pro"/>
              </a:rPr>
              <a:t>Staff will share pill taking tips</a:t>
            </a:r>
          </a:p>
        </p:txBody>
      </p:sp>
      <p:sp>
        <p:nvSpPr>
          <p:cNvPr id="15" name="Google Shape;171;p26">
            <a:extLst>
              <a:ext uri="{FF2B5EF4-FFF2-40B4-BE49-F238E27FC236}">
                <a16:creationId xmlns:a16="http://schemas.microsoft.com/office/drawing/2014/main" id="{FE7E2602-EDF9-4E92-A470-06D4D6D1085E}"/>
              </a:ext>
            </a:extLst>
          </p:cNvPr>
          <p:cNvSpPr/>
          <p:nvPr/>
        </p:nvSpPr>
        <p:spPr>
          <a:xfrm>
            <a:off x="2969562" y="4046892"/>
            <a:ext cx="2037835" cy="1349919"/>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000">
                <a:solidFill>
                  <a:schemeClr val="bg1"/>
                </a:solidFill>
                <a:latin typeface="Source Sans Pro"/>
                <a:ea typeface="Source Sans Pro"/>
                <a:cs typeface="Source Sans Pro"/>
                <a:sym typeface="Source Sans Pro"/>
              </a:rPr>
              <a:t>Taken around the same time every day</a:t>
            </a:r>
          </a:p>
        </p:txBody>
      </p:sp>
      <p:sp>
        <p:nvSpPr>
          <p:cNvPr id="171" name="Google Shape;171;p26"/>
          <p:cNvSpPr/>
          <p:nvPr/>
        </p:nvSpPr>
        <p:spPr>
          <a:xfrm>
            <a:off x="5227349" y="1226424"/>
            <a:ext cx="2152775" cy="1084180"/>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en-US" sz="2400">
                <a:solidFill>
                  <a:srgbClr val="FFFFFF"/>
                </a:solidFill>
                <a:latin typeface="Source Sans Pro"/>
                <a:ea typeface="Source Sans Pro"/>
                <a:cs typeface="Source Sans Pro"/>
                <a:sym typeface="Source Sans Pro"/>
              </a:rPr>
              <a:t>Pill taken by mouth</a:t>
            </a:r>
          </a:p>
        </p:txBody>
      </p:sp>
    </p:spTree>
    <p:extLst>
      <p:ext uri="{BB962C8B-B14F-4D97-AF65-F5344CB8AC3E}">
        <p14:creationId xmlns:p14="http://schemas.microsoft.com/office/powerpoint/2010/main" val="224268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18" name="Picture 17" descr="A close up of a logo&#10;&#10;Description generated with very high confidence">
            <a:extLst>
              <a:ext uri="{FF2B5EF4-FFF2-40B4-BE49-F238E27FC236}">
                <a16:creationId xmlns:a16="http://schemas.microsoft.com/office/drawing/2014/main" id="{601D05A8-F2A9-4C17-B383-59F48DDD92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5012" y="4147583"/>
            <a:ext cx="1594598" cy="1227550"/>
          </a:xfrm>
          <a:prstGeom prst="rect">
            <a:avLst/>
          </a:prstGeom>
        </p:spPr>
      </p:pic>
      <p:sp>
        <p:nvSpPr>
          <p:cNvPr id="312" name="Google Shape;312;p39"/>
          <p:cNvSpPr txBox="1">
            <a:spLocks noGrp="1"/>
          </p:cNvSpPr>
          <p:nvPr>
            <p:ph type="title"/>
          </p:nvPr>
        </p:nvSpPr>
        <p:spPr>
          <a:xfrm>
            <a:off x="1049867" y="168450"/>
            <a:ext cx="8115408" cy="973500"/>
          </a:xfrm>
          <a:prstGeom prst="rect">
            <a:avLst/>
          </a:prstGeom>
        </p:spPr>
        <p:txBody>
          <a:bodyPr spcFirstLastPara="1" wrap="square" lIns="91425" tIns="91425" rIns="91425" bIns="91425" anchor="ctr" anchorCtr="0">
            <a:noAutofit/>
          </a:bodyPr>
          <a:lstStyle/>
          <a:p>
            <a:r>
              <a:rPr lang="en-US" sz="3200"/>
              <a:t> </a:t>
            </a:r>
            <a:br>
              <a:rPr lang="en-US" sz="3200"/>
            </a:br>
            <a:r>
              <a:rPr lang="en-US" sz="3200"/>
              <a:t>What are the side effects of oral Truvada?</a:t>
            </a:r>
            <a:br>
              <a:rPr lang="en-US" sz="3200"/>
            </a:br>
            <a:endParaRPr sz="3200"/>
          </a:p>
        </p:txBody>
      </p:sp>
      <p:graphicFrame>
        <p:nvGraphicFramePr>
          <p:cNvPr id="4" name="Chart 3">
            <a:extLst>
              <a:ext uri="{FF2B5EF4-FFF2-40B4-BE49-F238E27FC236}">
                <a16:creationId xmlns:a16="http://schemas.microsoft.com/office/drawing/2014/main" id="{19C79C84-4EEF-4436-B0BF-38694B47BE07}"/>
              </a:ext>
            </a:extLst>
          </p:cNvPr>
          <p:cNvGraphicFramePr/>
          <p:nvPr/>
        </p:nvGraphicFramePr>
        <p:xfrm>
          <a:off x="3783512" y="1945485"/>
          <a:ext cx="2657708" cy="2377494"/>
        </p:xfrm>
        <a:graphic>
          <a:graphicData uri="http://schemas.openxmlformats.org/drawingml/2006/chart">
            <c:chart xmlns:c="http://schemas.openxmlformats.org/drawingml/2006/chart" xmlns:r="http://schemas.openxmlformats.org/officeDocument/2006/relationships" r:id="rId4"/>
          </a:graphicData>
        </a:graphic>
      </p:graphicFrame>
      <p:sp>
        <p:nvSpPr>
          <p:cNvPr id="13" name="Google Shape;165;p25">
            <a:extLst>
              <a:ext uri="{FF2B5EF4-FFF2-40B4-BE49-F238E27FC236}">
                <a16:creationId xmlns:a16="http://schemas.microsoft.com/office/drawing/2014/main" id="{53F819D2-FA19-41BF-8BBE-B801C1C5648A}"/>
              </a:ext>
            </a:extLst>
          </p:cNvPr>
          <p:cNvSpPr/>
          <p:nvPr/>
        </p:nvSpPr>
        <p:spPr>
          <a:xfrm>
            <a:off x="777497" y="1737034"/>
            <a:ext cx="2448731" cy="1642064"/>
          </a:xfrm>
          <a:prstGeom prst="wedgeRectCallout">
            <a:avLst>
              <a:gd name="adj1" fmla="val 70840"/>
              <a:gd name="adj2" fmla="val -2316"/>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000" b="1">
                <a:solidFill>
                  <a:srgbClr val="FD8E80"/>
                </a:solidFill>
                <a:latin typeface="Source Sans Pro"/>
                <a:ea typeface="Source Sans Pro"/>
                <a:cs typeface="Source Sans Pro"/>
                <a:sym typeface="Source Sans Pro"/>
              </a:rPr>
              <a:t>Most</a:t>
            </a:r>
          </a:p>
          <a:p>
            <a:pPr algn="ctr"/>
            <a:r>
              <a:rPr lang="en-US" sz="2000">
                <a:solidFill>
                  <a:srgbClr val="FFFFFF"/>
                </a:solidFill>
                <a:latin typeface="Source Sans Pro"/>
                <a:ea typeface="Source Sans Pro"/>
                <a:cs typeface="Source Sans Pro"/>
                <a:sym typeface="Source Sans Pro"/>
              </a:rPr>
              <a:t>Side effects are mild and go away shortly after starting use</a:t>
            </a:r>
          </a:p>
        </p:txBody>
      </p:sp>
      <p:sp>
        <p:nvSpPr>
          <p:cNvPr id="14" name="Google Shape;165;p25">
            <a:extLst>
              <a:ext uri="{FF2B5EF4-FFF2-40B4-BE49-F238E27FC236}">
                <a16:creationId xmlns:a16="http://schemas.microsoft.com/office/drawing/2014/main" id="{C9A48B8B-7341-4423-AB3A-B2F569865B90}"/>
              </a:ext>
            </a:extLst>
          </p:cNvPr>
          <p:cNvSpPr/>
          <p:nvPr/>
        </p:nvSpPr>
        <p:spPr>
          <a:xfrm>
            <a:off x="758853" y="3757234"/>
            <a:ext cx="2551429" cy="1982490"/>
          </a:xfrm>
          <a:prstGeom prst="wedgeRectCallout">
            <a:avLst>
              <a:gd name="adj1" fmla="val -15970"/>
              <a:gd name="adj2" fmla="val 24809"/>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2000" b="1">
                <a:solidFill>
                  <a:srgbClr val="FD8E80"/>
                </a:solidFill>
                <a:latin typeface="Source Sans Pro"/>
                <a:ea typeface="Source Sans Pro"/>
                <a:cs typeface="Source Sans Pro"/>
                <a:sym typeface="Source Sans Pro"/>
              </a:rPr>
              <a:t>Rare</a:t>
            </a:r>
          </a:p>
          <a:p>
            <a:pPr algn="ctr"/>
            <a:r>
              <a:rPr lang="en-US" sz="2000">
                <a:solidFill>
                  <a:srgbClr val="FFFFFF"/>
                </a:solidFill>
                <a:latin typeface="Source Sans Pro"/>
                <a:ea typeface="Source Sans Pro"/>
                <a:cs typeface="Source Sans Pro"/>
                <a:sym typeface="Source Sans Pro"/>
              </a:rPr>
              <a:t>Serious side effects include rash, kidney damage, bone pain, allergic reaction</a:t>
            </a:r>
          </a:p>
        </p:txBody>
      </p:sp>
      <p:sp>
        <p:nvSpPr>
          <p:cNvPr id="15" name="Google Shape;313;p39">
            <a:extLst>
              <a:ext uri="{FF2B5EF4-FFF2-40B4-BE49-F238E27FC236}">
                <a16:creationId xmlns:a16="http://schemas.microsoft.com/office/drawing/2014/main" id="{271C42BB-E0C1-4A71-BD43-DE4466DCDAC2}"/>
              </a:ext>
            </a:extLst>
          </p:cNvPr>
          <p:cNvSpPr txBox="1">
            <a:spLocks/>
          </p:cNvSpPr>
          <p:nvPr/>
        </p:nvSpPr>
        <p:spPr>
          <a:xfrm>
            <a:off x="382787" y="6068754"/>
            <a:ext cx="9226534" cy="789245"/>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400" b="1" i="1">
                <a:solidFill>
                  <a:srgbClr val="45818E"/>
                </a:solidFill>
              </a:rPr>
              <a:t>Staff will monitor your health and counsel on issues or concerns!</a:t>
            </a:r>
          </a:p>
          <a:p>
            <a:pPr marL="0" indent="0">
              <a:buNone/>
            </a:pPr>
            <a:endParaRPr lang="en-US" sz="1800" b="1" i="1">
              <a:solidFill>
                <a:srgbClr val="45818E"/>
              </a:solidFill>
            </a:endParaRPr>
          </a:p>
        </p:txBody>
      </p:sp>
      <p:sp>
        <p:nvSpPr>
          <p:cNvPr id="12" name="Google Shape;165;p25">
            <a:extLst>
              <a:ext uri="{FF2B5EF4-FFF2-40B4-BE49-F238E27FC236}">
                <a16:creationId xmlns:a16="http://schemas.microsoft.com/office/drawing/2014/main" id="{7EB25F0D-FB58-4D3E-92CE-F29774F2C389}"/>
              </a:ext>
            </a:extLst>
          </p:cNvPr>
          <p:cNvSpPr/>
          <p:nvPr/>
        </p:nvSpPr>
        <p:spPr>
          <a:xfrm>
            <a:off x="3644074" y="4147584"/>
            <a:ext cx="2738729" cy="1592140"/>
          </a:xfrm>
          <a:prstGeom prst="wedgeRectCallout">
            <a:avLst>
              <a:gd name="adj1" fmla="val 65277"/>
              <a:gd name="adj2" fmla="val -7628"/>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r>
              <a:rPr lang="en-US" sz="1800" b="1">
                <a:solidFill>
                  <a:srgbClr val="FD8E80"/>
                </a:solidFill>
                <a:latin typeface="Source Sans Pro"/>
                <a:ea typeface="Source Sans Pro"/>
                <a:cs typeface="Source Sans Pro"/>
                <a:sym typeface="Source Sans Pro"/>
              </a:rPr>
              <a:t>Hepatitis B</a:t>
            </a:r>
          </a:p>
          <a:p>
            <a:pPr lvl="0" algn="ctr"/>
            <a:r>
              <a:rPr lang="en-US" sz="1800">
                <a:solidFill>
                  <a:srgbClr val="FFFFFF"/>
                </a:solidFill>
                <a:latin typeface="Source Sans Pro"/>
                <a:ea typeface="Source Sans Pro"/>
                <a:cs typeface="Source Sans Pro"/>
                <a:sym typeface="Source Sans Pro"/>
              </a:rPr>
              <a:t>People with Hepatitis B who suddenly stop using Truvada may get worse</a:t>
            </a:r>
          </a:p>
        </p:txBody>
      </p:sp>
      <p:grpSp>
        <p:nvGrpSpPr>
          <p:cNvPr id="2" name="Group 1">
            <a:extLst>
              <a:ext uri="{FF2B5EF4-FFF2-40B4-BE49-F238E27FC236}">
                <a16:creationId xmlns:a16="http://schemas.microsoft.com/office/drawing/2014/main" id="{E0AE2D5F-3371-47EC-8D67-4882C3F1E44C}"/>
              </a:ext>
            </a:extLst>
          </p:cNvPr>
          <p:cNvGrpSpPr/>
          <p:nvPr/>
        </p:nvGrpSpPr>
        <p:grpSpPr>
          <a:xfrm>
            <a:off x="5719302" y="1342307"/>
            <a:ext cx="3494426" cy="2627802"/>
            <a:chOff x="669594" y="3530832"/>
            <a:chExt cx="3494426" cy="2627802"/>
          </a:xfrm>
        </p:grpSpPr>
        <p:pic>
          <p:nvPicPr>
            <p:cNvPr id="21" name="chart">
              <a:extLst>
                <a:ext uri="{FF2B5EF4-FFF2-40B4-BE49-F238E27FC236}">
                  <a16:creationId xmlns:a16="http://schemas.microsoft.com/office/drawing/2014/main" id="{C15E0FD0-3187-4ACA-936B-FC6C389CC28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821622" y="3530832"/>
              <a:ext cx="1342398" cy="1441039"/>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5A734D57-3473-4871-BC66-ED8EFC8FDB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06312" y="4753881"/>
              <a:ext cx="2657708" cy="140475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86729614-F896-4181-819C-FCA7DDC2DD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25304" y="3530833"/>
              <a:ext cx="1163998" cy="1340794"/>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EF2FF9F5-C2EC-4AE1-A430-184564077AE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69594" y="3533636"/>
              <a:ext cx="1121309" cy="1310931"/>
            </a:xfrm>
            <a:prstGeom prst="rect">
              <a:avLst/>
            </a:prstGeom>
          </p:spPr>
        </p:pic>
        <p:pic>
          <p:nvPicPr>
            <p:cNvPr id="19" name="Picture 18">
              <a:extLst>
                <a:ext uri="{FF2B5EF4-FFF2-40B4-BE49-F238E27FC236}">
                  <a16:creationId xmlns:a16="http://schemas.microsoft.com/office/drawing/2014/main" id="{DE1616A9-8634-4D77-8F9A-66AACD054AF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3455" y="4844567"/>
              <a:ext cx="950269" cy="1310931"/>
            </a:xfrm>
            <a:prstGeom prst="rect">
              <a:avLst/>
            </a:prstGeom>
          </p:spPr>
        </p:pic>
      </p:grpSp>
      <p:grpSp>
        <p:nvGrpSpPr>
          <p:cNvPr id="23" name="Group 22">
            <a:extLst>
              <a:ext uri="{FF2B5EF4-FFF2-40B4-BE49-F238E27FC236}">
                <a16:creationId xmlns:a16="http://schemas.microsoft.com/office/drawing/2014/main" id="{F2E70A2B-E64D-4AD3-8E8E-5E27072D9154}"/>
              </a:ext>
            </a:extLst>
          </p:cNvPr>
          <p:cNvGrpSpPr/>
          <p:nvPr/>
        </p:nvGrpSpPr>
        <p:grpSpPr>
          <a:xfrm>
            <a:off x="3743994" y="1403905"/>
            <a:ext cx="1998331" cy="2049566"/>
            <a:chOff x="4216926" y="1632579"/>
            <a:chExt cx="1998331" cy="2049566"/>
          </a:xfrm>
        </p:grpSpPr>
        <p:pic>
          <p:nvPicPr>
            <p:cNvPr id="25" name="Picture 24">
              <a:extLst>
                <a:ext uri="{FF2B5EF4-FFF2-40B4-BE49-F238E27FC236}">
                  <a16:creationId xmlns:a16="http://schemas.microsoft.com/office/drawing/2014/main" id="{9FF412F0-163C-433D-A2EC-ECE1D67D185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216926" y="1632579"/>
              <a:ext cx="1998331" cy="2049566"/>
            </a:xfrm>
            <a:prstGeom prst="rect">
              <a:avLst/>
            </a:prstGeom>
            <a:ln>
              <a:noFill/>
            </a:ln>
            <a:effectLst>
              <a:softEdge rad="112500"/>
            </a:effectLst>
          </p:spPr>
        </p:pic>
        <p:cxnSp>
          <p:nvCxnSpPr>
            <p:cNvPr id="3" name="Straight Arrow Connector 2">
              <a:extLst>
                <a:ext uri="{FF2B5EF4-FFF2-40B4-BE49-F238E27FC236}">
                  <a16:creationId xmlns:a16="http://schemas.microsoft.com/office/drawing/2014/main" id="{5AE29527-29C6-4EBF-BE19-895F9C60ED98}"/>
                </a:ext>
              </a:extLst>
            </p:cNvPr>
            <p:cNvCxnSpPr>
              <a:cxnSpLocks/>
            </p:cNvCxnSpPr>
            <p:nvPr/>
          </p:nvCxnSpPr>
          <p:spPr>
            <a:xfrm>
              <a:off x="4876627" y="2254448"/>
              <a:ext cx="592359" cy="107191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70983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350730" y="168219"/>
            <a:ext cx="9144000" cy="973500"/>
          </a:xfrm>
          <a:prstGeom prst="rect">
            <a:avLst/>
          </a:prstGeom>
        </p:spPr>
        <p:txBody>
          <a:bodyPr spcFirstLastPara="1" wrap="square" lIns="91425" tIns="91425" rIns="91425" bIns="91425" anchor="ctr" anchorCtr="0">
            <a:noAutofit/>
          </a:bodyPr>
          <a:lstStyle/>
          <a:p>
            <a:pPr algn="ctr"/>
            <a:r>
              <a:rPr lang="en-US" sz="3200"/>
              <a:t>What is already known about the safety?</a:t>
            </a:r>
          </a:p>
        </p:txBody>
      </p:sp>
      <p:sp>
        <p:nvSpPr>
          <p:cNvPr id="11" name="Google Shape;212;p30">
            <a:extLst>
              <a:ext uri="{FF2B5EF4-FFF2-40B4-BE49-F238E27FC236}">
                <a16:creationId xmlns:a16="http://schemas.microsoft.com/office/drawing/2014/main" id="{D87F653B-D711-4A20-9E76-C4C57A0965DA}"/>
              </a:ext>
            </a:extLst>
          </p:cNvPr>
          <p:cNvSpPr txBox="1">
            <a:spLocks/>
          </p:cNvSpPr>
          <p:nvPr/>
        </p:nvSpPr>
        <p:spPr>
          <a:xfrm>
            <a:off x="1623279" y="1440428"/>
            <a:ext cx="6659441"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3200">
                <a:solidFill>
                  <a:srgbClr val="E06666"/>
                </a:solidFill>
              </a:rPr>
              <a:t>Truvada is used for HIV treatment when pregnant or breastfeeding</a:t>
            </a:r>
          </a:p>
        </p:txBody>
      </p:sp>
      <p:grpSp>
        <p:nvGrpSpPr>
          <p:cNvPr id="10" name="Group 9">
            <a:extLst>
              <a:ext uri="{FF2B5EF4-FFF2-40B4-BE49-F238E27FC236}">
                <a16:creationId xmlns:a16="http://schemas.microsoft.com/office/drawing/2014/main" id="{CD5BABB9-8A13-404A-8F64-C28F8654EFE1}"/>
              </a:ext>
            </a:extLst>
          </p:cNvPr>
          <p:cNvGrpSpPr/>
          <p:nvPr/>
        </p:nvGrpSpPr>
        <p:grpSpPr>
          <a:xfrm>
            <a:off x="623438" y="3190585"/>
            <a:ext cx="2689064" cy="2771804"/>
            <a:chOff x="157111" y="4062722"/>
            <a:chExt cx="2667259" cy="2673764"/>
          </a:xfrm>
        </p:grpSpPr>
        <p:pic>
          <p:nvPicPr>
            <p:cNvPr id="13" name="Google Shape;306;p38">
              <a:extLst>
                <a:ext uri="{FF2B5EF4-FFF2-40B4-BE49-F238E27FC236}">
                  <a16:creationId xmlns:a16="http://schemas.microsoft.com/office/drawing/2014/main" id="{DE7BC007-3071-4C24-9105-16ABB65757C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5128" y="4062722"/>
              <a:ext cx="2659242" cy="2673764"/>
            </a:xfrm>
            <a:prstGeom prst="wedgeRectCallout">
              <a:avLst>
                <a:gd name="adj1" fmla="val 45356"/>
                <a:gd name="adj2" fmla="val -34346"/>
              </a:avLst>
            </a:prstGeom>
            <a:noFill/>
            <a:ln w="114300" cap="flat" cmpd="sng">
              <a:solidFill>
                <a:srgbClr val="6CF3CE"/>
              </a:solidFill>
              <a:prstDash val="solid"/>
              <a:miter lim="8000"/>
              <a:headEnd type="none" w="sm" len="sm"/>
              <a:tailEnd type="none" w="sm" len="sm"/>
            </a:ln>
          </p:spPr>
        </p:pic>
        <p:pic>
          <p:nvPicPr>
            <p:cNvPr id="6" name="Picture 5" descr="A close up of a womans face&#10;&#10;Description generated with high confidence">
              <a:extLst>
                <a:ext uri="{FF2B5EF4-FFF2-40B4-BE49-F238E27FC236}">
                  <a16:creationId xmlns:a16="http://schemas.microsoft.com/office/drawing/2014/main" id="{6F345782-C9CE-4DEE-B883-9B714CEFF84D}"/>
                </a:ext>
              </a:extLst>
            </p:cNvPr>
            <p:cNvPicPr>
              <a:picLocks noChangeAspect="1"/>
            </p:cNvPicPr>
            <p:nvPr/>
          </p:nvPicPr>
          <p:blipFill>
            <a:blip r:embed="rId4"/>
            <a:stretch>
              <a:fillRect/>
            </a:stretch>
          </p:blipFill>
          <p:spPr>
            <a:xfrm>
              <a:off x="157111" y="4072938"/>
              <a:ext cx="2659242" cy="2653332"/>
            </a:xfrm>
            <a:prstGeom prst="rect">
              <a:avLst/>
            </a:prstGeom>
          </p:spPr>
        </p:pic>
      </p:grpSp>
      <p:sp>
        <p:nvSpPr>
          <p:cNvPr id="21" name="Google Shape;212;p30">
            <a:extLst>
              <a:ext uri="{FF2B5EF4-FFF2-40B4-BE49-F238E27FC236}">
                <a16:creationId xmlns:a16="http://schemas.microsoft.com/office/drawing/2014/main" id="{BEE2433D-0C48-465C-BD88-F97B89BE7AC0}"/>
              </a:ext>
            </a:extLst>
          </p:cNvPr>
          <p:cNvSpPr txBox="1">
            <a:spLocks/>
          </p:cNvSpPr>
          <p:nvPr/>
        </p:nvSpPr>
        <p:spPr>
          <a:xfrm>
            <a:off x="3746671" y="2947262"/>
            <a:ext cx="6131903"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pPr algn="l"/>
            <a:r>
              <a:rPr lang="en-US" sz="3200">
                <a:solidFill>
                  <a:srgbClr val="E06666"/>
                </a:solidFill>
              </a:rPr>
              <a:t>Studies in breastfeeding women with Truvada used as PrEP</a:t>
            </a:r>
          </a:p>
        </p:txBody>
      </p:sp>
      <p:sp>
        <p:nvSpPr>
          <p:cNvPr id="23" name="Google Shape;213;p30">
            <a:extLst>
              <a:ext uri="{FF2B5EF4-FFF2-40B4-BE49-F238E27FC236}">
                <a16:creationId xmlns:a16="http://schemas.microsoft.com/office/drawing/2014/main" id="{323D8FA3-0ECA-4791-BA56-D6EEDDFD53E6}"/>
              </a:ext>
            </a:extLst>
          </p:cNvPr>
          <p:cNvSpPr txBox="1">
            <a:spLocks/>
          </p:cNvSpPr>
          <p:nvPr/>
        </p:nvSpPr>
        <p:spPr>
          <a:xfrm>
            <a:off x="3598348" y="4060776"/>
            <a:ext cx="5990303" cy="61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285750" indent="-285750">
              <a:buSzPct val="100000"/>
              <a:buFont typeface="Wingdings" panose="05000000000000000000" pitchFamily="2" charset="2"/>
              <a:buChar char="§"/>
            </a:pPr>
            <a:r>
              <a:rPr lang="en-US" sz="2800" b="1"/>
              <a:t>No safety issues identified to date</a:t>
            </a:r>
          </a:p>
          <a:p>
            <a:pPr marL="285750" indent="-285750">
              <a:buSzPct val="100000"/>
              <a:buFont typeface="Wingdings" panose="05000000000000000000" pitchFamily="2" charset="2"/>
              <a:buChar char="§"/>
            </a:pPr>
            <a:r>
              <a:rPr lang="en-US" sz="2800" b="1"/>
              <a:t>Babies exposed to very low levels through breastmilk </a:t>
            </a:r>
            <a:endParaRPr lang="en-US" sz="2000" b="1"/>
          </a:p>
        </p:txBody>
      </p:sp>
    </p:spTree>
    <p:extLst>
      <p:ext uri="{BB962C8B-B14F-4D97-AF65-F5344CB8AC3E}">
        <p14:creationId xmlns:p14="http://schemas.microsoft.com/office/powerpoint/2010/main" val="3829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6"/>
          <p:cNvSpPr txBox="1">
            <a:spLocks noGrp="1"/>
          </p:cNvSpPr>
          <p:nvPr>
            <p:ph type="title"/>
          </p:nvPr>
        </p:nvSpPr>
        <p:spPr>
          <a:xfrm>
            <a:off x="765476" y="168219"/>
            <a:ext cx="8526014" cy="973500"/>
          </a:xfrm>
          <a:prstGeom prst="rect">
            <a:avLst/>
          </a:prstGeom>
        </p:spPr>
        <p:txBody>
          <a:bodyPr spcFirstLastPara="1" wrap="square" lIns="91425" tIns="91425" rIns="91425" bIns="91425" anchor="ctr" anchorCtr="0">
            <a:noAutofit/>
          </a:bodyPr>
          <a:lstStyle/>
          <a:p>
            <a:pPr algn="ctr"/>
            <a:r>
              <a:rPr lang="en-US" sz="3200"/>
              <a:t>What is already known about the safety?</a:t>
            </a:r>
          </a:p>
        </p:txBody>
      </p:sp>
      <p:sp>
        <p:nvSpPr>
          <p:cNvPr id="9" name="Google Shape;210;p30">
            <a:extLst>
              <a:ext uri="{FF2B5EF4-FFF2-40B4-BE49-F238E27FC236}">
                <a16:creationId xmlns:a16="http://schemas.microsoft.com/office/drawing/2014/main" id="{C456DE03-014B-49A9-8CF3-E8FD18C301CA}"/>
              </a:ext>
            </a:extLst>
          </p:cNvPr>
          <p:cNvSpPr txBox="1">
            <a:spLocks/>
          </p:cNvSpPr>
          <p:nvPr/>
        </p:nvSpPr>
        <p:spPr>
          <a:xfrm>
            <a:off x="863934" y="5371768"/>
            <a:ext cx="8768581" cy="11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2pPr>
            <a:lvl3pPr marR="0" lvl="2"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3pPr>
            <a:lvl4pPr marR="0" lvl="3"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4pPr>
            <a:lvl5pPr marR="0" lvl="4"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5pPr>
            <a:lvl6pPr marR="0" lvl="5"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6pPr>
            <a:lvl7pPr marR="0" lvl="6"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7pPr>
            <a:lvl8pPr marR="0" lvl="7"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8pPr>
            <a:lvl9pPr marR="0" lvl="8" algn="ctr"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9pPr>
          </a:lstStyle>
          <a:p>
            <a:r>
              <a:rPr lang="en-US">
                <a:solidFill>
                  <a:srgbClr val="E06666"/>
                </a:solidFill>
              </a:rPr>
              <a:t>DELIVER and B-PROTECTED will provide needed information on women who use Truvada while pregnant and breastfeeding.</a:t>
            </a:r>
            <a:endParaRPr lang="en">
              <a:solidFill>
                <a:srgbClr val="E06666"/>
              </a:solidFill>
            </a:endParaRPr>
          </a:p>
        </p:txBody>
      </p:sp>
      <p:sp>
        <p:nvSpPr>
          <p:cNvPr id="12" name="Google Shape;213;p30">
            <a:extLst>
              <a:ext uri="{FF2B5EF4-FFF2-40B4-BE49-F238E27FC236}">
                <a16:creationId xmlns:a16="http://schemas.microsoft.com/office/drawing/2014/main" id="{A298C85B-D58B-441F-B0C8-57EFAAB7485B}"/>
              </a:ext>
            </a:extLst>
          </p:cNvPr>
          <p:cNvSpPr txBox="1">
            <a:spLocks/>
          </p:cNvSpPr>
          <p:nvPr/>
        </p:nvSpPr>
        <p:spPr>
          <a:xfrm>
            <a:off x="6067454" y="1484759"/>
            <a:ext cx="3224036" cy="6302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SzPct val="100000"/>
              <a:buNone/>
            </a:pPr>
            <a:r>
              <a:rPr lang="en-US" sz="2400" b="1" dirty="0"/>
              <a:t>WHO recommends  Truvada for pregnant and breastfeeding women who are at high risk of HIV</a:t>
            </a:r>
          </a:p>
          <a:p>
            <a:pPr marL="0" indent="0" algn="ctr">
              <a:buNone/>
            </a:pPr>
            <a:endParaRPr lang="en-US" sz="2000" b="1" dirty="0"/>
          </a:p>
        </p:txBody>
      </p:sp>
      <p:grpSp>
        <p:nvGrpSpPr>
          <p:cNvPr id="4" name="Group 3">
            <a:extLst>
              <a:ext uri="{FF2B5EF4-FFF2-40B4-BE49-F238E27FC236}">
                <a16:creationId xmlns:a16="http://schemas.microsoft.com/office/drawing/2014/main" id="{F6437DEB-99F7-40A6-B919-0A422B46D436}"/>
              </a:ext>
            </a:extLst>
          </p:cNvPr>
          <p:cNvGrpSpPr/>
          <p:nvPr/>
        </p:nvGrpSpPr>
        <p:grpSpPr>
          <a:xfrm>
            <a:off x="6982789" y="3638259"/>
            <a:ext cx="1726799" cy="1293477"/>
            <a:chOff x="7252073" y="3725462"/>
            <a:chExt cx="1726799" cy="1293477"/>
          </a:xfrm>
        </p:grpSpPr>
        <p:pic>
          <p:nvPicPr>
            <p:cNvPr id="2050" name="Picture 2" descr="Image result for world health organization">
              <a:extLst>
                <a:ext uri="{FF2B5EF4-FFF2-40B4-BE49-F238E27FC236}">
                  <a16:creationId xmlns:a16="http://schemas.microsoft.com/office/drawing/2014/main" id="{33F425DF-5DFF-4F00-8760-DE1B62FBC90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2073" y="3844472"/>
              <a:ext cx="1174467" cy="11744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heck mark">
              <a:extLst>
                <a:ext uri="{FF2B5EF4-FFF2-40B4-BE49-F238E27FC236}">
                  <a16:creationId xmlns:a16="http://schemas.microsoft.com/office/drawing/2014/main" id="{D7B22F3F-CF17-41AB-B588-B39A194A364C}"/>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802930" y="3725462"/>
              <a:ext cx="1175942" cy="8917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A1851F77-EB0A-46EB-8656-2145E75B7949}"/>
              </a:ext>
            </a:extLst>
          </p:cNvPr>
          <p:cNvGrpSpPr/>
          <p:nvPr/>
        </p:nvGrpSpPr>
        <p:grpSpPr>
          <a:xfrm>
            <a:off x="1085899" y="1754495"/>
            <a:ext cx="4393855" cy="3349010"/>
            <a:chOff x="574757" y="1805962"/>
            <a:chExt cx="4393855" cy="3349010"/>
          </a:xfrm>
        </p:grpSpPr>
        <p:pic>
          <p:nvPicPr>
            <p:cNvPr id="11" name="Google Shape;306;p38">
              <a:extLst>
                <a:ext uri="{FF2B5EF4-FFF2-40B4-BE49-F238E27FC236}">
                  <a16:creationId xmlns:a16="http://schemas.microsoft.com/office/drawing/2014/main" id="{705DD010-40EF-4FC1-B7FF-62A683B618A8}"/>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74757" y="1829161"/>
              <a:ext cx="4393854" cy="3325811"/>
            </a:xfrm>
            <a:prstGeom prst="wedgeRectCallout">
              <a:avLst>
                <a:gd name="adj1" fmla="val 45356"/>
                <a:gd name="adj2" fmla="val -34346"/>
              </a:avLst>
            </a:prstGeom>
            <a:noFill/>
            <a:ln w="114300" cap="flat" cmpd="sng">
              <a:solidFill>
                <a:srgbClr val="6CF3CE"/>
              </a:solidFill>
              <a:prstDash val="solid"/>
              <a:miter lim="8000"/>
              <a:headEnd type="none" w="sm" len="sm"/>
              <a:tailEnd type="none" w="sm" len="sm"/>
            </a:ln>
          </p:spPr>
        </p:pic>
        <p:pic>
          <p:nvPicPr>
            <p:cNvPr id="3" name="Picture 2" descr="A person posing for the camera&#10;&#10;Description generated with very high confidence">
              <a:extLst>
                <a:ext uri="{FF2B5EF4-FFF2-40B4-BE49-F238E27FC236}">
                  <a16:creationId xmlns:a16="http://schemas.microsoft.com/office/drawing/2014/main" id="{5E6ED770-BC27-4784-AD76-5FD0D08A5EF6}"/>
                </a:ext>
              </a:extLst>
            </p:cNvPr>
            <p:cNvPicPr>
              <a:picLocks noChangeAspect="1"/>
            </p:cNvPicPr>
            <p:nvPr/>
          </p:nvPicPr>
          <p:blipFill>
            <a:blip r:embed="rId7"/>
            <a:stretch>
              <a:fillRect/>
            </a:stretch>
          </p:blipFill>
          <p:spPr>
            <a:xfrm>
              <a:off x="574757" y="1805962"/>
              <a:ext cx="4393855" cy="3325811"/>
            </a:xfrm>
            <a:prstGeom prst="rect">
              <a:avLst/>
            </a:prstGeom>
          </p:spPr>
        </p:pic>
      </p:grpSp>
    </p:spTree>
    <p:extLst>
      <p:ext uri="{BB962C8B-B14F-4D97-AF65-F5344CB8AC3E}">
        <p14:creationId xmlns:p14="http://schemas.microsoft.com/office/powerpoint/2010/main" val="36482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600"/>
              <a:t>Other HIV Prevention Options</a:t>
            </a:r>
          </a:p>
        </p:txBody>
      </p:sp>
    </p:spTree>
    <p:extLst>
      <p:ext uri="{BB962C8B-B14F-4D97-AF65-F5344CB8AC3E}">
        <p14:creationId xmlns:p14="http://schemas.microsoft.com/office/powerpoint/2010/main" val="192867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66B9-2601-40AB-B8D4-46B4565574CA}"/>
              </a:ext>
            </a:extLst>
          </p:cNvPr>
          <p:cNvSpPr>
            <a:spLocks noGrp="1"/>
          </p:cNvSpPr>
          <p:nvPr>
            <p:ph type="title"/>
          </p:nvPr>
        </p:nvSpPr>
        <p:spPr>
          <a:xfrm>
            <a:off x="361507" y="168450"/>
            <a:ext cx="9154791" cy="973500"/>
          </a:xfrm>
        </p:spPr>
        <p:txBody>
          <a:bodyPr/>
          <a:lstStyle/>
          <a:p>
            <a:pPr algn="ctr"/>
            <a:r>
              <a:rPr lang="en-US" sz="3200"/>
              <a:t>Options for HIV Prevention </a:t>
            </a:r>
          </a:p>
        </p:txBody>
      </p:sp>
      <p:sp>
        <p:nvSpPr>
          <p:cNvPr id="3" name="Text Placeholder 2">
            <a:extLst>
              <a:ext uri="{FF2B5EF4-FFF2-40B4-BE49-F238E27FC236}">
                <a16:creationId xmlns:a16="http://schemas.microsoft.com/office/drawing/2014/main" id="{8D620E4D-91D5-4C69-A27B-BA858FCE5D59}"/>
              </a:ext>
            </a:extLst>
          </p:cNvPr>
          <p:cNvSpPr>
            <a:spLocks noGrp="1"/>
          </p:cNvSpPr>
          <p:nvPr>
            <p:ph type="body" idx="4294967295"/>
          </p:nvPr>
        </p:nvSpPr>
        <p:spPr>
          <a:xfrm>
            <a:off x="1072770" y="5133629"/>
            <a:ext cx="8354886" cy="1586215"/>
          </a:xfrm>
        </p:spPr>
        <p:txBody>
          <a:bodyPr/>
          <a:lstStyle/>
          <a:p>
            <a:pPr marL="20637" indent="0" algn="ctr">
              <a:buNone/>
            </a:pPr>
            <a:r>
              <a:rPr lang="en-US"/>
              <a:t>There are many things you can do to reduce your and your partner’s risk of HIV</a:t>
            </a:r>
            <a:r>
              <a:rPr lang="en-ZA" sz="1800"/>
              <a:t> . </a:t>
            </a:r>
            <a:endParaRPr lang="en-US"/>
          </a:p>
        </p:txBody>
      </p:sp>
      <p:pic>
        <p:nvPicPr>
          <p:cNvPr id="6" name="Picture 5" descr="A person sitting on a bed&#10;&#10;Description generated with high confidence">
            <a:extLst>
              <a:ext uri="{FF2B5EF4-FFF2-40B4-BE49-F238E27FC236}">
                <a16:creationId xmlns:a16="http://schemas.microsoft.com/office/drawing/2014/main" id="{E1B4F6AA-9DE8-4DAA-801C-EC40F43624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1588" y="1308761"/>
            <a:ext cx="5382823" cy="3824868"/>
          </a:xfrm>
          <a:prstGeom prst="rect">
            <a:avLst/>
          </a:prstGeom>
        </p:spPr>
      </p:pic>
    </p:spTree>
    <p:extLst>
      <p:ext uri="{BB962C8B-B14F-4D97-AF65-F5344CB8AC3E}">
        <p14:creationId xmlns:p14="http://schemas.microsoft.com/office/powerpoint/2010/main" val="73847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16AF-1C59-4E74-937C-E7A981E3608D}"/>
              </a:ext>
            </a:extLst>
          </p:cNvPr>
          <p:cNvSpPr>
            <a:spLocks noGrp="1"/>
          </p:cNvSpPr>
          <p:nvPr>
            <p:ph type="title"/>
          </p:nvPr>
        </p:nvSpPr>
        <p:spPr>
          <a:xfrm>
            <a:off x="404037" y="168450"/>
            <a:ext cx="9112261" cy="973500"/>
          </a:xfrm>
        </p:spPr>
        <p:txBody>
          <a:bodyPr/>
          <a:lstStyle/>
          <a:p>
            <a:pPr algn="ctr"/>
            <a:r>
              <a:rPr lang="en-US" sz="2800"/>
              <a:t>Condoms: Internal (Female) and External (Male)</a:t>
            </a:r>
          </a:p>
        </p:txBody>
      </p:sp>
      <p:pic>
        <p:nvPicPr>
          <p:cNvPr id="8" name="Picture 7" descr="A group of people posing for a photo&#10;&#10;Description generated with very high confidence">
            <a:extLst>
              <a:ext uri="{FF2B5EF4-FFF2-40B4-BE49-F238E27FC236}">
                <a16:creationId xmlns:a16="http://schemas.microsoft.com/office/drawing/2014/main" id="{EA6A2719-87C3-460B-8455-CC980AB558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61"/>
          <a:stretch/>
        </p:blipFill>
        <p:spPr>
          <a:xfrm>
            <a:off x="4306245" y="3429000"/>
            <a:ext cx="5210054" cy="25039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Google Shape;171;p26">
            <a:extLst>
              <a:ext uri="{FF2B5EF4-FFF2-40B4-BE49-F238E27FC236}">
                <a16:creationId xmlns:a16="http://schemas.microsoft.com/office/drawing/2014/main" id="{C1A5CDAA-AA3E-4F3C-A34A-C7E0261C8250}"/>
              </a:ext>
            </a:extLst>
          </p:cNvPr>
          <p:cNvSpPr>
            <a:spLocks noGrp="1"/>
          </p:cNvSpPr>
          <p:nvPr>
            <p:ph type="body" idx="1"/>
          </p:nvPr>
        </p:nvSpPr>
        <p:spPr>
          <a:xfrm>
            <a:off x="241584" y="1449598"/>
            <a:ext cx="6053708" cy="2069926"/>
          </a:xfrm>
          <a:prstGeom prst="ellipse">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20637" indent="0">
              <a:buNone/>
            </a:pPr>
            <a:r>
              <a:rPr lang="en-US" sz="2800">
                <a:solidFill>
                  <a:schemeClr val="bg1"/>
                </a:solidFill>
              </a:rPr>
              <a:t>Use a condom</a:t>
            </a:r>
            <a:r>
              <a:rPr lang="en-ZA" sz="2800">
                <a:solidFill>
                  <a:schemeClr val="bg1"/>
                </a:solidFill>
              </a:rPr>
              <a:t> </a:t>
            </a:r>
            <a:r>
              <a:rPr lang="en-US" sz="2800">
                <a:solidFill>
                  <a:schemeClr val="bg1"/>
                </a:solidFill>
              </a:rPr>
              <a:t>correctly every time you have sex. </a:t>
            </a:r>
            <a:r>
              <a:rPr lang="en-ZA" sz="2800">
                <a:solidFill>
                  <a:schemeClr val="bg1"/>
                </a:solidFill>
              </a:rPr>
              <a:t> </a:t>
            </a:r>
            <a:endParaRPr lang="en-US" sz="2800">
              <a:solidFill>
                <a:schemeClr val="bg1"/>
              </a:solidFill>
            </a:endParaRPr>
          </a:p>
        </p:txBody>
      </p:sp>
      <p:grpSp>
        <p:nvGrpSpPr>
          <p:cNvPr id="4" name="Group 3">
            <a:extLst>
              <a:ext uri="{FF2B5EF4-FFF2-40B4-BE49-F238E27FC236}">
                <a16:creationId xmlns:a16="http://schemas.microsoft.com/office/drawing/2014/main" id="{EF435326-857F-4A0E-8575-C9B0C2030FD5}"/>
              </a:ext>
            </a:extLst>
          </p:cNvPr>
          <p:cNvGrpSpPr/>
          <p:nvPr/>
        </p:nvGrpSpPr>
        <p:grpSpPr>
          <a:xfrm>
            <a:off x="1348104" y="3973028"/>
            <a:ext cx="2498377" cy="2360106"/>
            <a:chOff x="1348104" y="3973028"/>
            <a:chExt cx="2498377" cy="2360106"/>
          </a:xfrm>
        </p:grpSpPr>
        <p:pic>
          <p:nvPicPr>
            <p:cNvPr id="13" name="Picture 12" descr="A close up of a piece of paper&#10;&#10;Description generated with high confidence">
              <a:extLst>
                <a:ext uri="{FF2B5EF4-FFF2-40B4-BE49-F238E27FC236}">
                  <a16:creationId xmlns:a16="http://schemas.microsoft.com/office/drawing/2014/main" id="{4A4AFB11-99A6-43B3-A40F-D27DC7E5F0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48104" y="3973028"/>
              <a:ext cx="2498377" cy="2360106"/>
            </a:xfrm>
            <a:prstGeom prst="rect">
              <a:avLst/>
            </a:prstGeom>
            <a:ln>
              <a:noFill/>
            </a:ln>
            <a:effectLst>
              <a:softEdge rad="112500"/>
            </a:effectLst>
          </p:spPr>
        </p:pic>
        <p:pic>
          <p:nvPicPr>
            <p:cNvPr id="6" name="Picture 5" descr="A close up of a piece of paper&#10;&#10;Description generated with high confidence">
              <a:extLst>
                <a:ext uri="{FF2B5EF4-FFF2-40B4-BE49-F238E27FC236}">
                  <a16:creationId xmlns:a16="http://schemas.microsoft.com/office/drawing/2014/main" id="{BC841B40-CCE1-4228-B9A7-B3162A5D9F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01541" y="4963981"/>
              <a:ext cx="1203158" cy="319109"/>
            </a:xfrm>
            <a:prstGeom prst="rect">
              <a:avLst/>
            </a:prstGeom>
            <a:ln>
              <a:noFill/>
            </a:ln>
            <a:effectLst/>
          </p:spPr>
        </p:pic>
      </p:grpSp>
    </p:spTree>
    <p:extLst>
      <p:ext uri="{BB962C8B-B14F-4D97-AF65-F5344CB8AC3E}">
        <p14:creationId xmlns:p14="http://schemas.microsoft.com/office/powerpoint/2010/main" val="2099558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1720-1B38-4CEB-A56E-FA53BF80D50B}"/>
              </a:ext>
            </a:extLst>
          </p:cNvPr>
          <p:cNvSpPr>
            <a:spLocks noGrp="1"/>
          </p:cNvSpPr>
          <p:nvPr>
            <p:ph type="title"/>
          </p:nvPr>
        </p:nvSpPr>
        <p:spPr>
          <a:xfrm>
            <a:off x="372140" y="168450"/>
            <a:ext cx="9144158" cy="973500"/>
          </a:xfrm>
        </p:spPr>
        <p:txBody>
          <a:bodyPr/>
          <a:lstStyle/>
          <a:p>
            <a:pPr algn="ctr"/>
            <a:r>
              <a:rPr lang="en-ZA" sz="3600"/>
              <a:t>Limit Number of Sexual Partners</a:t>
            </a:r>
            <a:endParaRPr lang="en-US" sz="3600"/>
          </a:p>
        </p:txBody>
      </p:sp>
      <p:pic>
        <p:nvPicPr>
          <p:cNvPr id="11" name="Picture 10">
            <a:extLst>
              <a:ext uri="{FF2B5EF4-FFF2-40B4-BE49-F238E27FC236}">
                <a16:creationId xmlns:a16="http://schemas.microsoft.com/office/drawing/2014/main" id="{C6FE27B7-53CB-4B69-91F1-04DF2F589E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216" y="3147791"/>
            <a:ext cx="2862907" cy="3328962"/>
          </a:xfrm>
          <a:prstGeom prst="ellipse">
            <a:avLst/>
          </a:prstGeom>
          <a:ln>
            <a:noFill/>
          </a:ln>
          <a:effectLst>
            <a:softEdge rad="112500"/>
          </a:effectLst>
        </p:spPr>
      </p:pic>
      <p:pic>
        <p:nvPicPr>
          <p:cNvPr id="48" name="Picture 47">
            <a:extLst>
              <a:ext uri="{FF2B5EF4-FFF2-40B4-BE49-F238E27FC236}">
                <a16:creationId xmlns:a16="http://schemas.microsoft.com/office/drawing/2014/main" id="{95583859-98B9-4704-B40E-51728E677FEC}"/>
              </a:ext>
            </a:extLst>
          </p:cNvPr>
          <p:cNvPicPr>
            <a:picLocks noChangeAspect="1"/>
          </p:cNvPicPr>
          <p:nvPr/>
        </p:nvPicPr>
        <p:blipFill>
          <a:blip r:embed="rId4"/>
          <a:stretch>
            <a:fillRect/>
          </a:stretch>
        </p:blipFill>
        <p:spPr>
          <a:xfrm>
            <a:off x="5263284" y="1519996"/>
            <a:ext cx="1219200" cy="1228725"/>
          </a:xfrm>
          <a:prstGeom prst="ellipse">
            <a:avLst/>
          </a:prstGeom>
        </p:spPr>
      </p:pic>
      <p:pic>
        <p:nvPicPr>
          <p:cNvPr id="50" name="Picture 49">
            <a:extLst>
              <a:ext uri="{FF2B5EF4-FFF2-40B4-BE49-F238E27FC236}">
                <a16:creationId xmlns:a16="http://schemas.microsoft.com/office/drawing/2014/main" id="{40F16F33-FD1D-4BD5-B1A5-BFBFB5CC07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427"/>
          <a:stretch/>
        </p:blipFill>
        <p:spPr>
          <a:xfrm>
            <a:off x="2475474" y="3593070"/>
            <a:ext cx="1219199" cy="1259173"/>
          </a:xfrm>
          <a:prstGeom prst="ellipse">
            <a:avLst/>
          </a:prstGeom>
        </p:spPr>
      </p:pic>
      <p:pic>
        <p:nvPicPr>
          <p:cNvPr id="51" name="Picture 50">
            <a:extLst>
              <a:ext uri="{FF2B5EF4-FFF2-40B4-BE49-F238E27FC236}">
                <a16:creationId xmlns:a16="http://schemas.microsoft.com/office/drawing/2014/main" id="{140F32E1-ADE6-4815-9355-FE31D176877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907"/>
          <a:stretch/>
        </p:blipFill>
        <p:spPr>
          <a:xfrm>
            <a:off x="2527020" y="1571426"/>
            <a:ext cx="1219200" cy="1229193"/>
          </a:xfrm>
          <a:prstGeom prst="ellipse">
            <a:avLst/>
          </a:prstGeom>
        </p:spPr>
      </p:pic>
      <p:pic>
        <p:nvPicPr>
          <p:cNvPr id="52" name="Picture 51">
            <a:extLst>
              <a:ext uri="{FF2B5EF4-FFF2-40B4-BE49-F238E27FC236}">
                <a16:creationId xmlns:a16="http://schemas.microsoft.com/office/drawing/2014/main" id="{9D88F2B5-5B4C-4BD5-B932-592D153427E8}"/>
              </a:ext>
            </a:extLst>
          </p:cNvPr>
          <p:cNvPicPr>
            <a:picLocks noChangeAspect="1"/>
          </p:cNvPicPr>
          <p:nvPr/>
        </p:nvPicPr>
        <p:blipFill>
          <a:blip r:embed="rId7"/>
          <a:stretch>
            <a:fillRect/>
          </a:stretch>
        </p:blipFill>
        <p:spPr>
          <a:xfrm>
            <a:off x="1705337" y="2579984"/>
            <a:ext cx="1200150" cy="1219200"/>
          </a:xfrm>
          <a:prstGeom prst="ellipse">
            <a:avLst/>
          </a:prstGeom>
        </p:spPr>
      </p:pic>
      <p:pic>
        <p:nvPicPr>
          <p:cNvPr id="54" name="Picture 53">
            <a:extLst>
              <a:ext uri="{FF2B5EF4-FFF2-40B4-BE49-F238E27FC236}">
                <a16:creationId xmlns:a16="http://schemas.microsoft.com/office/drawing/2014/main" id="{C04F7745-1365-42CC-AD99-82C689CD1AB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631" r="4136"/>
          <a:stretch/>
        </p:blipFill>
        <p:spPr>
          <a:xfrm>
            <a:off x="6750858" y="3707793"/>
            <a:ext cx="1181101" cy="1238250"/>
          </a:xfrm>
          <a:prstGeom prst="ellipse">
            <a:avLst/>
          </a:prstGeom>
        </p:spPr>
      </p:pic>
      <p:pic>
        <p:nvPicPr>
          <p:cNvPr id="55" name="Picture 54">
            <a:extLst>
              <a:ext uri="{FF2B5EF4-FFF2-40B4-BE49-F238E27FC236}">
                <a16:creationId xmlns:a16="http://schemas.microsoft.com/office/drawing/2014/main" id="{63CB6827-74C4-4466-AE25-B0D103C0F57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4478"/>
          <a:stretch/>
        </p:blipFill>
        <p:spPr>
          <a:xfrm>
            <a:off x="1061492" y="4222656"/>
            <a:ext cx="1219200" cy="1162050"/>
          </a:xfrm>
          <a:prstGeom prst="ellipse">
            <a:avLst/>
          </a:prstGeom>
        </p:spPr>
      </p:pic>
      <p:pic>
        <p:nvPicPr>
          <p:cNvPr id="57" name="Picture 56">
            <a:extLst>
              <a:ext uri="{FF2B5EF4-FFF2-40B4-BE49-F238E27FC236}">
                <a16:creationId xmlns:a16="http://schemas.microsoft.com/office/drawing/2014/main" id="{6EDC8DC2-2FED-47B1-9D19-38463B072394}"/>
              </a:ext>
            </a:extLst>
          </p:cNvPr>
          <p:cNvPicPr>
            <a:picLocks noChangeAspect="1"/>
          </p:cNvPicPr>
          <p:nvPr/>
        </p:nvPicPr>
        <p:blipFill>
          <a:blip r:embed="rId10"/>
          <a:stretch>
            <a:fillRect/>
          </a:stretch>
        </p:blipFill>
        <p:spPr>
          <a:xfrm>
            <a:off x="6649848" y="1349538"/>
            <a:ext cx="1181100" cy="1143000"/>
          </a:xfrm>
          <a:prstGeom prst="ellipse">
            <a:avLst/>
          </a:prstGeom>
        </p:spPr>
      </p:pic>
      <p:pic>
        <p:nvPicPr>
          <p:cNvPr id="59" name="Picture 58">
            <a:extLst>
              <a:ext uri="{FF2B5EF4-FFF2-40B4-BE49-F238E27FC236}">
                <a16:creationId xmlns:a16="http://schemas.microsoft.com/office/drawing/2014/main" id="{F92858A2-904A-4348-8682-A5CE3B215A4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4686"/>
          <a:stretch/>
        </p:blipFill>
        <p:spPr>
          <a:xfrm>
            <a:off x="6141258" y="2533428"/>
            <a:ext cx="1219200" cy="1228725"/>
          </a:xfrm>
          <a:prstGeom prst="ellipse">
            <a:avLst/>
          </a:prstGeom>
        </p:spPr>
      </p:pic>
      <p:pic>
        <p:nvPicPr>
          <p:cNvPr id="61" name="Picture 60">
            <a:extLst>
              <a:ext uri="{FF2B5EF4-FFF2-40B4-BE49-F238E27FC236}">
                <a16:creationId xmlns:a16="http://schemas.microsoft.com/office/drawing/2014/main" id="{9D538945-8021-404C-8C7F-C69CE406085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4074" t="2985" b="1"/>
          <a:stretch/>
        </p:blipFill>
        <p:spPr>
          <a:xfrm>
            <a:off x="7931959" y="3143028"/>
            <a:ext cx="1233487" cy="1238250"/>
          </a:xfrm>
          <a:prstGeom prst="ellipse">
            <a:avLst/>
          </a:prstGeom>
        </p:spPr>
      </p:pic>
      <p:pic>
        <p:nvPicPr>
          <p:cNvPr id="62" name="Picture 61">
            <a:extLst>
              <a:ext uri="{FF2B5EF4-FFF2-40B4-BE49-F238E27FC236}">
                <a16:creationId xmlns:a16="http://schemas.microsoft.com/office/drawing/2014/main" id="{2B6B22E3-E27F-43F5-8E64-F8B5DB58D4E2}"/>
              </a:ext>
            </a:extLst>
          </p:cNvPr>
          <p:cNvPicPr>
            <a:picLocks noChangeAspect="1"/>
          </p:cNvPicPr>
          <p:nvPr/>
        </p:nvPicPr>
        <p:blipFill>
          <a:blip r:embed="rId13"/>
          <a:stretch>
            <a:fillRect/>
          </a:stretch>
        </p:blipFill>
        <p:spPr>
          <a:xfrm>
            <a:off x="255004" y="3126768"/>
            <a:ext cx="1219200" cy="1200150"/>
          </a:xfrm>
          <a:prstGeom prst="ellipse">
            <a:avLst/>
          </a:prstGeom>
        </p:spPr>
      </p:pic>
      <p:pic>
        <p:nvPicPr>
          <p:cNvPr id="63" name="Picture 62">
            <a:extLst>
              <a:ext uri="{FF2B5EF4-FFF2-40B4-BE49-F238E27FC236}">
                <a16:creationId xmlns:a16="http://schemas.microsoft.com/office/drawing/2014/main" id="{BF947391-CD78-48CA-BA45-4C41D4B1026C}"/>
              </a:ext>
            </a:extLst>
          </p:cNvPr>
          <p:cNvPicPr>
            <a:picLocks noChangeAspect="1"/>
          </p:cNvPicPr>
          <p:nvPr/>
        </p:nvPicPr>
        <p:blipFill>
          <a:blip r:embed="rId14"/>
          <a:stretch>
            <a:fillRect/>
          </a:stretch>
        </p:blipFill>
        <p:spPr>
          <a:xfrm>
            <a:off x="8268523" y="1938115"/>
            <a:ext cx="1247775" cy="1190625"/>
          </a:xfrm>
          <a:prstGeom prst="ellipse">
            <a:avLst/>
          </a:prstGeom>
        </p:spPr>
      </p:pic>
      <p:pic>
        <p:nvPicPr>
          <p:cNvPr id="65" name="Picture 64">
            <a:extLst>
              <a:ext uri="{FF2B5EF4-FFF2-40B4-BE49-F238E27FC236}">
                <a16:creationId xmlns:a16="http://schemas.microsoft.com/office/drawing/2014/main" id="{12867837-8DA6-4442-B009-3F2B828C9F8C}"/>
              </a:ext>
            </a:extLst>
          </p:cNvPr>
          <p:cNvPicPr>
            <a:picLocks noChangeAspect="1"/>
          </p:cNvPicPr>
          <p:nvPr/>
        </p:nvPicPr>
        <p:blipFill>
          <a:blip r:embed="rId15"/>
          <a:stretch>
            <a:fillRect/>
          </a:stretch>
        </p:blipFill>
        <p:spPr>
          <a:xfrm>
            <a:off x="797272" y="1585948"/>
            <a:ext cx="1228725" cy="1200150"/>
          </a:xfrm>
          <a:prstGeom prst="ellipse">
            <a:avLst/>
          </a:prstGeom>
        </p:spPr>
      </p:pic>
      <p:cxnSp>
        <p:nvCxnSpPr>
          <p:cNvPr id="66" name="Straight Connector 65">
            <a:extLst>
              <a:ext uri="{FF2B5EF4-FFF2-40B4-BE49-F238E27FC236}">
                <a16:creationId xmlns:a16="http://schemas.microsoft.com/office/drawing/2014/main" id="{F83BE3E5-3B3A-48A2-8A3B-7CC2429C0818}"/>
              </a:ext>
            </a:extLst>
          </p:cNvPr>
          <p:cNvCxnSpPr>
            <a:cxnSpLocks/>
            <a:endCxn id="52" idx="5"/>
          </p:cNvCxnSpPr>
          <p:nvPr/>
        </p:nvCxnSpPr>
        <p:spPr>
          <a:xfrm flipH="1" flipV="1">
            <a:off x="2729729" y="3620636"/>
            <a:ext cx="49820" cy="112930"/>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68" name="Straight Connector 67">
            <a:extLst>
              <a:ext uri="{FF2B5EF4-FFF2-40B4-BE49-F238E27FC236}">
                <a16:creationId xmlns:a16="http://schemas.microsoft.com/office/drawing/2014/main" id="{5A8EF660-F45E-45BB-B1FF-471FE3694EAA}"/>
              </a:ext>
            </a:extLst>
          </p:cNvPr>
          <p:cNvCxnSpPr>
            <a:cxnSpLocks/>
          </p:cNvCxnSpPr>
          <p:nvPr/>
        </p:nvCxnSpPr>
        <p:spPr>
          <a:xfrm flipH="1">
            <a:off x="2305412" y="4528778"/>
            <a:ext cx="223957" cy="62857"/>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0" name="Straight Connector 69">
            <a:extLst>
              <a:ext uri="{FF2B5EF4-FFF2-40B4-BE49-F238E27FC236}">
                <a16:creationId xmlns:a16="http://schemas.microsoft.com/office/drawing/2014/main" id="{B9239D6B-5E29-4AF5-AC01-A069263310E0}"/>
              </a:ext>
            </a:extLst>
          </p:cNvPr>
          <p:cNvCxnSpPr>
            <a:cxnSpLocks/>
            <a:endCxn id="65" idx="5"/>
          </p:cNvCxnSpPr>
          <p:nvPr/>
        </p:nvCxnSpPr>
        <p:spPr>
          <a:xfrm flipH="1" flipV="1">
            <a:off x="1846054" y="2610340"/>
            <a:ext cx="52174" cy="125696"/>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2" name="Straight Connector 71">
            <a:extLst>
              <a:ext uri="{FF2B5EF4-FFF2-40B4-BE49-F238E27FC236}">
                <a16:creationId xmlns:a16="http://schemas.microsoft.com/office/drawing/2014/main" id="{DD5BAE38-3B35-4EBB-B551-C0D11D173E19}"/>
              </a:ext>
            </a:extLst>
          </p:cNvPr>
          <p:cNvCxnSpPr>
            <a:cxnSpLocks/>
          </p:cNvCxnSpPr>
          <p:nvPr/>
        </p:nvCxnSpPr>
        <p:spPr>
          <a:xfrm flipH="1">
            <a:off x="2806293" y="2724079"/>
            <a:ext cx="97679" cy="139397"/>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4" name="Straight Connector 73">
            <a:extLst>
              <a:ext uri="{FF2B5EF4-FFF2-40B4-BE49-F238E27FC236}">
                <a16:creationId xmlns:a16="http://schemas.microsoft.com/office/drawing/2014/main" id="{46F56E4E-2D50-42FD-BD43-2C9AECEBE2E0}"/>
              </a:ext>
            </a:extLst>
          </p:cNvPr>
          <p:cNvCxnSpPr>
            <a:cxnSpLocks/>
            <a:endCxn id="62" idx="5"/>
          </p:cNvCxnSpPr>
          <p:nvPr/>
        </p:nvCxnSpPr>
        <p:spPr>
          <a:xfrm flipH="1" flipV="1">
            <a:off x="1295656" y="4151160"/>
            <a:ext cx="64604" cy="191802"/>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7" name="Straight Connector 76">
            <a:extLst>
              <a:ext uri="{FF2B5EF4-FFF2-40B4-BE49-F238E27FC236}">
                <a16:creationId xmlns:a16="http://schemas.microsoft.com/office/drawing/2014/main" id="{D05EB585-DE21-4E93-8CAE-C608AED3ED11}"/>
              </a:ext>
            </a:extLst>
          </p:cNvPr>
          <p:cNvCxnSpPr>
            <a:cxnSpLocks/>
          </p:cNvCxnSpPr>
          <p:nvPr/>
        </p:nvCxnSpPr>
        <p:spPr>
          <a:xfrm flipH="1">
            <a:off x="6584312" y="4585979"/>
            <a:ext cx="265894" cy="94305"/>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9" name="Straight Connector 78">
            <a:extLst>
              <a:ext uri="{FF2B5EF4-FFF2-40B4-BE49-F238E27FC236}">
                <a16:creationId xmlns:a16="http://schemas.microsoft.com/office/drawing/2014/main" id="{451DE93F-F06D-4BCE-ACD2-4CE3A72A3B58}"/>
              </a:ext>
            </a:extLst>
          </p:cNvPr>
          <p:cNvCxnSpPr>
            <a:cxnSpLocks/>
          </p:cNvCxnSpPr>
          <p:nvPr/>
        </p:nvCxnSpPr>
        <p:spPr>
          <a:xfrm flipH="1" flipV="1">
            <a:off x="3622481" y="4473220"/>
            <a:ext cx="248677" cy="55558"/>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2" name="Straight Connector 81">
            <a:extLst>
              <a:ext uri="{FF2B5EF4-FFF2-40B4-BE49-F238E27FC236}">
                <a16:creationId xmlns:a16="http://schemas.microsoft.com/office/drawing/2014/main" id="{6DBAA4EA-2090-41E5-9D10-DFFDDB8A9237}"/>
              </a:ext>
            </a:extLst>
          </p:cNvPr>
          <p:cNvCxnSpPr>
            <a:cxnSpLocks/>
          </p:cNvCxnSpPr>
          <p:nvPr/>
        </p:nvCxnSpPr>
        <p:spPr>
          <a:xfrm flipH="1">
            <a:off x="7931959" y="4054642"/>
            <a:ext cx="132735" cy="96519"/>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200DA180-55B8-417A-8EBA-77EB1210F6F6}"/>
              </a:ext>
            </a:extLst>
          </p:cNvPr>
          <p:cNvCxnSpPr>
            <a:cxnSpLocks/>
          </p:cNvCxnSpPr>
          <p:nvPr/>
        </p:nvCxnSpPr>
        <p:spPr>
          <a:xfrm flipH="1">
            <a:off x="8783053" y="3096291"/>
            <a:ext cx="104709" cy="93293"/>
          </a:xfrm>
          <a:prstGeom prst="line">
            <a:avLst/>
          </a:prstGeom>
          <a:ln w="60325">
            <a:solidFill>
              <a:schemeClr val="tx1"/>
            </a:solidFill>
          </a:ln>
        </p:spPr>
        <p:style>
          <a:lnRef idx="1">
            <a:schemeClr val="accent5"/>
          </a:lnRef>
          <a:fillRef idx="0">
            <a:schemeClr val="accent5"/>
          </a:fillRef>
          <a:effectRef idx="0">
            <a:schemeClr val="accent5"/>
          </a:effectRef>
          <a:fontRef idx="minor">
            <a:schemeClr val="tx1"/>
          </a:fontRef>
        </p:style>
      </p:cxnSp>
      <p:sp>
        <p:nvSpPr>
          <p:cNvPr id="89" name="Oval 88">
            <a:extLst>
              <a:ext uri="{FF2B5EF4-FFF2-40B4-BE49-F238E27FC236}">
                <a16:creationId xmlns:a16="http://schemas.microsoft.com/office/drawing/2014/main" id="{4CDE30D7-0417-4BEE-B6FF-8B788D534565}"/>
              </a:ext>
            </a:extLst>
          </p:cNvPr>
          <p:cNvSpPr/>
          <p:nvPr/>
        </p:nvSpPr>
        <p:spPr>
          <a:xfrm>
            <a:off x="6735636" y="1424574"/>
            <a:ext cx="1009523" cy="973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2FDA2BE3-9D6F-451E-82D5-C648DC4A87DB}"/>
              </a:ext>
            </a:extLst>
          </p:cNvPr>
          <p:cNvSpPr/>
          <p:nvPr/>
        </p:nvSpPr>
        <p:spPr>
          <a:xfrm>
            <a:off x="5368122" y="1636840"/>
            <a:ext cx="1009523" cy="973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AB5AF4F-E3AC-411D-AF9A-81329AA04762}"/>
              </a:ext>
            </a:extLst>
          </p:cNvPr>
          <p:cNvSpPr/>
          <p:nvPr/>
        </p:nvSpPr>
        <p:spPr>
          <a:xfrm>
            <a:off x="6238562" y="2656187"/>
            <a:ext cx="1009523" cy="973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a:extLst>
              <a:ext uri="{FF2B5EF4-FFF2-40B4-BE49-F238E27FC236}">
                <a16:creationId xmlns:a16="http://schemas.microsoft.com/office/drawing/2014/main" id="{B07B19D4-5BD9-46D9-96BA-C44EFD986428}"/>
              </a:ext>
            </a:extLst>
          </p:cNvPr>
          <p:cNvCxnSpPr>
            <a:stCxn id="57" idx="2"/>
          </p:cNvCxnSpPr>
          <p:nvPr/>
        </p:nvCxnSpPr>
        <p:spPr>
          <a:xfrm flipH="1">
            <a:off x="6482484" y="1921038"/>
            <a:ext cx="167364" cy="17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CEB5E95-4108-492A-96A3-6EE7B44CA12E}"/>
              </a:ext>
            </a:extLst>
          </p:cNvPr>
          <p:cNvCxnSpPr>
            <a:cxnSpLocks/>
          </p:cNvCxnSpPr>
          <p:nvPr/>
        </p:nvCxnSpPr>
        <p:spPr>
          <a:xfrm>
            <a:off x="6113975" y="2721119"/>
            <a:ext cx="150029" cy="160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C8EABC4-0252-4281-8227-DA9D9AAE0EDF}"/>
              </a:ext>
            </a:extLst>
          </p:cNvPr>
          <p:cNvCxnSpPr>
            <a:cxnSpLocks/>
            <a:stCxn id="59" idx="3"/>
          </p:cNvCxnSpPr>
          <p:nvPr/>
        </p:nvCxnSpPr>
        <p:spPr>
          <a:xfrm flipH="1">
            <a:off x="5842794" y="3582210"/>
            <a:ext cx="477012" cy="3294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84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3639-70BC-450B-A3CF-D69B8D01623D}"/>
              </a:ext>
            </a:extLst>
          </p:cNvPr>
          <p:cNvSpPr>
            <a:spLocks noGrp="1"/>
          </p:cNvSpPr>
          <p:nvPr>
            <p:ph type="title"/>
          </p:nvPr>
        </p:nvSpPr>
        <p:spPr>
          <a:xfrm>
            <a:off x="372140" y="168450"/>
            <a:ext cx="9144158" cy="973500"/>
          </a:xfrm>
        </p:spPr>
        <p:txBody>
          <a:bodyPr/>
          <a:lstStyle/>
          <a:p>
            <a:pPr algn="ctr"/>
            <a:r>
              <a:rPr lang="en-US" sz="3600"/>
              <a:t>HIV and STI Testing</a:t>
            </a:r>
          </a:p>
        </p:txBody>
      </p:sp>
      <p:pic>
        <p:nvPicPr>
          <p:cNvPr id="10" name="Picture 9" descr="A picture containing person, indoor, wall, clothing&#10;&#10;Description generated with very high confidence">
            <a:extLst>
              <a:ext uri="{FF2B5EF4-FFF2-40B4-BE49-F238E27FC236}">
                <a16:creationId xmlns:a16="http://schemas.microsoft.com/office/drawing/2014/main" id="{1DAA0196-ABB0-46B8-8C83-0B88E63B67FB}"/>
              </a:ext>
            </a:extLst>
          </p:cNvPr>
          <p:cNvPicPr>
            <a:picLocks noChangeAspect="1"/>
          </p:cNvPicPr>
          <p:nvPr/>
        </p:nvPicPr>
        <p:blipFill>
          <a:blip r:embed="rId3"/>
          <a:stretch>
            <a:fillRect/>
          </a:stretch>
        </p:blipFill>
        <p:spPr>
          <a:xfrm>
            <a:off x="5405400" y="1816273"/>
            <a:ext cx="3760504" cy="3969785"/>
          </a:xfrm>
          <a:prstGeom prst="rect">
            <a:avLst/>
          </a:prstGeom>
          <a:ln>
            <a:noFill/>
          </a:ln>
          <a:effectLst>
            <a:softEdge rad="112500"/>
          </a:effectLst>
        </p:spPr>
      </p:pic>
      <p:sp>
        <p:nvSpPr>
          <p:cNvPr id="11" name="Rectangle 10">
            <a:extLst>
              <a:ext uri="{FF2B5EF4-FFF2-40B4-BE49-F238E27FC236}">
                <a16:creationId xmlns:a16="http://schemas.microsoft.com/office/drawing/2014/main" id="{1928BE28-C784-42E0-A1D5-E423691A4F5E}"/>
              </a:ext>
            </a:extLst>
          </p:cNvPr>
          <p:cNvSpPr/>
          <p:nvPr/>
        </p:nvSpPr>
        <p:spPr>
          <a:xfrm>
            <a:off x="772030" y="1816273"/>
            <a:ext cx="4633370" cy="413262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3200">
                <a:latin typeface="Source Sans Pro" panose="020B0503030403020204" pitchFamily="34" charset="0"/>
                <a:ea typeface="Source Sans Pro" panose="020B0503030403020204" pitchFamily="34" charset="0"/>
              </a:rPr>
              <a:t>Talk to your partner about HIV and STI testing and get tested regularly.</a:t>
            </a:r>
          </a:p>
          <a:p>
            <a:pPr marL="61595" lvl="0" indent="0">
              <a:buNone/>
            </a:pPr>
            <a:endParaRPr lang="en-US" sz="2800">
              <a:cs typeface="Arial"/>
            </a:endParaRPr>
          </a:p>
        </p:txBody>
      </p:sp>
    </p:spTree>
    <p:extLst>
      <p:ext uri="{BB962C8B-B14F-4D97-AF65-F5344CB8AC3E}">
        <p14:creationId xmlns:p14="http://schemas.microsoft.com/office/powerpoint/2010/main" val="315510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9"/>
          <p:cNvSpPr txBox="1">
            <a:spLocks noGrp="1"/>
          </p:cNvSpPr>
          <p:nvPr>
            <p:ph type="sldNum" idx="12"/>
          </p:nvPr>
        </p:nvSpPr>
        <p:spPr>
          <a:prstGeom prst="rect">
            <a:avLst/>
          </a:prstGeom>
        </p:spPr>
        <p:txBody>
          <a:bodyPr spcFirstLastPara="1" wrap="square" lIns="74283" tIns="74283" rIns="74283" bIns="74283" anchor="t" anchorCtr="0">
            <a:noAutofit/>
          </a:bodyPr>
          <a:lstStyle/>
          <a:p>
            <a:fld id="{00000000-1234-1234-1234-123412341234}" type="slidenum">
              <a:rPr lang="en"/>
              <a:pPr/>
              <a:t>3</a:t>
            </a:fld>
            <a:endParaRPr/>
          </a:p>
        </p:txBody>
      </p:sp>
      <p:pic>
        <p:nvPicPr>
          <p:cNvPr id="14" name="Picture 13" descr="A picture containing person, outdoor, yellow, standing&#10;&#10;Description generated with very high confidence">
            <a:extLst>
              <a:ext uri="{FF2B5EF4-FFF2-40B4-BE49-F238E27FC236}">
                <a16:creationId xmlns:a16="http://schemas.microsoft.com/office/drawing/2014/main" id="{59902877-49F6-47E5-B0C4-FDB2B1A7A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369" y="127190"/>
            <a:ext cx="9587260" cy="6603619"/>
          </a:xfrm>
          <a:prstGeom prst="rect">
            <a:avLst/>
          </a:prstGeom>
        </p:spPr>
      </p:pic>
      <p:sp>
        <p:nvSpPr>
          <p:cNvPr id="12" name="Rectangle 11">
            <a:extLst>
              <a:ext uri="{FF2B5EF4-FFF2-40B4-BE49-F238E27FC236}">
                <a16:creationId xmlns:a16="http://schemas.microsoft.com/office/drawing/2014/main" id="{68BE909C-C723-466C-85F8-014B29BBC765}"/>
              </a:ext>
            </a:extLst>
          </p:cNvPr>
          <p:cNvSpPr/>
          <p:nvPr/>
        </p:nvSpPr>
        <p:spPr>
          <a:xfrm>
            <a:off x="5975681" y="127190"/>
            <a:ext cx="3871704" cy="1200329"/>
          </a:xfrm>
          <a:prstGeom prst="rect">
            <a:avLst/>
          </a:prstGeom>
        </p:spPr>
        <p:txBody>
          <a:bodyPr wrap="square">
            <a:spAutoFit/>
          </a:bodyPr>
          <a:lstStyle/>
          <a:p>
            <a:pPr algn="ctr"/>
            <a:r>
              <a:rPr lang="en-US" sz="2400" b="1">
                <a:solidFill>
                  <a:schemeClr val="bg1"/>
                </a:solidFill>
                <a:latin typeface="Source Sans Pro" panose="020B0503030403020204" pitchFamily="34" charset="0"/>
                <a:ea typeface="Source Sans Pro" panose="020B0503030403020204" pitchFamily="34" charset="0"/>
              </a:rPr>
              <a:t>Women need and deserve options for HIV prevention during all phases of life.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A323-AB05-4737-8B72-5409C498BBCB}"/>
              </a:ext>
            </a:extLst>
          </p:cNvPr>
          <p:cNvSpPr>
            <a:spLocks noGrp="1"/>
          </p:cNvSpPr>
          <p:nvPr>
            <p:ph type="title"/>
          </p:nvPr>
        </p:nvSpPr>
        <p:spPr>
          <a:xfrm>
            <a:off x="361507" y="168450"/>
            <a:ext cx="9154791" cy="973500"/>
          </a:xfrm>
        </p:spPr>
        <p:txBody>
          <a:bodyPr/>
          <a:lstStyle/>
          <a:p>
            <a:pPr algn="ctr"/>
            <a:r>
              <a:rPr lang="en-ZA" sz="3600"/>
              <a:t>Voluntary Male Circumcision  </a:t>
            </a:r>
            <a:endParaRPr lang="en-US" sz="3600"/>
          </a:p>
        </p:txBody>
      </p:sp>
      <p:sp>
        <p:nvSpPr>
          <p:cNvPr id="3" name="Text Placeholder 2">
            <a:extLst>
              <a:ext uri="{FF2B5EF4-FFF2-40B4-BE49-F238E27FC236}">
                <a16:creationId xmlns:a16="http://schemas.microsoft.com/office/drawing/2014/main" id="{EC8C6E45-3157-4AAE-9D1B-3708D2CF1D03}"/>
              </a:ext>
            </a:extLst>
          </p:cNvPr>
          <p:cNvSpPr>
            <a:spLocks noGrp="1"/>
          </p:cNvSpPr>
          <p:nvPr>
            <p:ph type="body" idx="1"/>
          </p:nvPr>
        </p:nvSpPr>
        <p:spPr>
          <a:xfrm>
            <a:off x="2105110" y="1811741"/>
            <a:ext cx="5828524" cy="1468677"/>
          </a:xfrm>
        </p:spPr>
        <p:txBody>
          <a:bodyPr/>
          <a:lstStyle/>
          <a:p>
            <a:pPr marL="61912" indent="0">
              <a:buNone/>
            </a:pPr>
            <a:r>
              <a:rPr lang="en-ZA" sz="2800">
                <a:solidFill>
                  <a:schemeClr val="tx1"/>
                </a:solidFill>
              </a:rPr>
              <a:t>Circumcised men are less likely to get HIV than uncircumcised men.</a:t>
            </a:r>
            <a:endParaRPr lang="en-US" sz="2800">
              <a:solidFill>
                <a:schemeClr val="tx1"/>
              </a:solidFill>
            </a:endParaRPr>
          </a:p>
        </p:txBody>
      </p:sp>
      <p:pic>
        <p:nvPicPr>
          <p:cNvPr id="8" name="Picture 7">
            <a:extLst>
              <a:ext uri="{FF2B5EF4-FFF2-40B4-BE49-F238E27FC236}">
                <a16:creationId xmlns:a16="http://schemas.microsoft.com/office/drawing/2014/main" id="{44F55488-96FD-4BBD-AD1C-6043157794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3458" y="3429000"/>
            <a:ext cx="2511011" cy="2355567"/>
          </a:xfrm>
          <a:prstGeom prst="rect">
            <a:avLst/>
          </a:prstGeom>
          <a:blipFill>
            <a:blip r:embed="rId4"/>
            <a:tile tx="0" ty="0" sx="100000" sy="100000" flip="none" algn="tl"/>
          </a:blipFill>
        </p:spPr>
      </p:pic>
      <p:pic>
        <p:nvPicPr>
          <p:cNvPr id="9" name="Picture 8">
            <a:extLst>
              <a:ext uri="{FF2B5EF4-FFF2-40B4-BE49-F238E27FC236}">
                <a16:creationId xmlns:a16="http://schemas.microsoft.com/office/drawing/2014/main" id="{9CC3D2F8-324A-45D3-85BB-20FA58B52D6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17501" y="3384182"/>
            <a:ext cx="2438400" cy="2331868"/>
          </a:xfrm>
          <a:prstGeom prst="rect">
            <a:avLst/>
          </a:prstGeom>
        </p:spPr>
      </p:pic>
      <p:sp>
        <p:nvSpPr>
          <p:cNvPr id="10" name="Arrow: Right 9">
            <a:extLst>
              <a:ext uri="{FF2B5EF4-FFF2-40B4-BE49-F238E27FC236}">
                <a16:creationId xmlns:a16="http://schemas.microsoft.com/office/drawing/2014/main" id="{F0AF6F0C-A2F7-49CA-8EF0-B6927C30AACB}"/>
              </a:ext>
            </a:extLst>
          </p:cNvPr>
          <p:cNvSpPr/>
          <p:nvPr/>
        </p:nvSpPr>
        <p:spPr>
          <a:xfrm>
            <a:off x="4101408" y="4471792"/>
            <a:ext cx="1835929" cy="30062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22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FD3F-6654-49FA-8D32-4E5C13E9CB49}"/>
              </a:ext>
            </a:extLst>
          </p:cNvPr>
          <p:cNvSpPr>
            <a:spLocks noGrp="1"/>
          </p:cNvSpPr>
          <p:nvPr>
            <p:ph type="title"/>
          </p:nvPr>
        </p:nvSpPr>
        <p:spPr/>
        <p:txBody>
          <a:bodyPr/>
          <a:lstStyle/>
          <a:p>
            <a:pPr algn="ctr"/>
            <a:r>
              <a:rPr lang="en-ZA" sz="3600"/>
              <a:t>Treatment as Prevention</a:t>
            </a:r>
            <a:endParaRPr lang="en-US" sz="3600"/>
          </a:p>
        </p:txBody>
      </p:sp>
      <p:sp>
        <p:nvSpPr>
          <p:cNvPr id="5" name="Slide Number Placeholder 4">
            <a:extLst>
              <a:ext uri="{FF2B5EF4-FFF2-40B4-BE49-F238E27FC236}">
                <a16:creationId xmlns:a16="http://schemas.microsoft.com/office/drawing/2014/main" id="{DFDAFBC2-C334-4B83-ADF1-5D17ACB36AAC}"/>
              </a:ext>
            </a:extLst>
          </p:cNvPr>
          <p:cNvSpPr>
            <a:spLocks noGrp="1"/>
          </p:cNvSpPr>
          <p:nvPr>
            <p:ph type="sldNum" idx="12"/>
          </p:nvPr>
        </p:nvSpPr>
        <p:spPr/>
        <p:txBody>
          <a:bodyPr/>
          <a:lstStyle/>
          <a:p>
            <a:fld id="{00000000-1234-1234-1234-123412341234}" type="slidenum">
              <a:rPr lang="en" smtClean="0"/>
              <a:pPr/>
              <a:t>31</a:t>
            </a:fld>
            <a:endParaRPr lang="en"/>
          </a:p>
        </p:txBody>
      </p:sp>
      <p:grpSp>
        <p:nvGrpSpPr>
          <p:cNvPr id="12" name="Group 11">
            <a:extLst>
              <a:ext uri="{FF2B5EF4-FFF2-40B4-BE49-F238E27FC236}">
                <a16:creationId xmlns:a16="http://schemas.microsoft.com/office/drawing/2014/main" id="{E32779C5-3EE8-48FE-8CB2-D4CAF9BE3321}"/>
              </a:ext>
            </a:extLst>
          </p:cNvPr>
          <p:cNvGrpSpPr/>
          <p:nvPr/>
        </p:nvGrpSpPr>
        <p:grpSpPr>
          <a:xfrm>
            <a:off x="387424" y="1449182"/>
            <a:ext cx="4304170" cy="4939463"/>
            <a:chOff x="147492" y="476852"/>
            <a:chExt cx="3912666" cy="4939463"/>
          </a:xfrm>
        </p:grpSpPr>
        <p:pic>
          <p:nvPicPr>
            <p:cNvPr id="8" name="Picture 7" descr="A picture containing toiletry&#10;&#10;Description generated with high confidence">
              <a:extLst>
                <a:ext uri="{FF2B5EF4-FFF2-40B4-BE49-F238E27FC236}">
                  <a16:creationId xmlns:a16="http://schemas.microsoft.com/office/drawing/2014/main" id="{4F9FAD9C-A6E3-455C-A9E9-1B90F50532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7565" y="3257146"/>
              <a:ext cx="1917469" cy="2159169"/>
            </a:xfrm>
            <a:prstGeom prst="rect">
              <a:avLst/>
            </a:prstGeom>
          </p:spPr>
        </p:pic>
        <p:sp>
          <p:nvSpPr>
            <p:cNvPr id="10" name="Oval 9">
              <a:extLst>
                <a:ext uri="{FF2B5EF4-FFF2-40B4-BE49-F238E27FC236}">
                  <a16:creationId xmlns:a16="http://schemas.microsoft.com/office/drawing/2014/main" id="{11D01033-318B-4D6D-8836-568F8DB9B6EC}"/>
                </a:ext>
              </a:extLst>
            </p:cNvPr>
            <p:cNvSpPr/>
            <p:nvPr/>
          </p:nvSpPr>
          <p:spPr>
            <a:xfrm>
              <a:off x="147492" y="476852"/>
              <a:ext cx="3912666" cy="3014206"/>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2800">
                  <a:solidFill>
                    <a:schemeClr val="bg1"/>
                  </a:solidFill>
                  <a:latin typeface="Source Sans Pro" panose="020B0503030403020204" pitchFamily="34" charset="0"/>
                  <a:ea typeface="Source Sans Pro" panose="020B0503030403020204" pitchFamily="34" charset="0"/>
                  <a:cs typeface="Arial"/>
                </a:rPr>
                <a:t>HIV medicine can reduce the amount of HIV in the blood (viral suppression) </a:t>
              </a:r>
              <a:endParaRPr lang="en-ZA" sz="2800">
                <a:solidFill>
                  <a:schemeClr val="bg1"/>
                </a:solidFill>
                <a:latin typeface="Source Sans Pro" panose="020B0503030403020204" pitchFamily="34" charset="0"/>
                <a:ea typeface="Source Sans Pro" panose="020B0503030403020204" pitchFamily="34" charset="0"/>
              </a:endParaRPr>
            </a:p>
          </p:txBody>
        </p:sp>
      </p:grpSp>
      <p:pic>
        <p:nvPicPr>
          <p:cNvPr id="4" name="Picture 3">
            <a:extLst>
              <a:ext uri="{FF2B5EF4-FFF2-40B4-BE49-F238E27FC236}">
                <a16:creationId xmlns:a16="http://schemas.microsoft.com/office/drawing/2014/main" id="{78103CB0-EE02-4535-8E0B-AF88917CF5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7399" y="3622532"/>
            <a:ext cx="2092124" cy="2973102"/>
          </a:xfrm>
          <a:prstGeom prst="rect">
            <a:avLst/>
          </a:prstGeom>
        </p:spPr>
      </p:pic>
      <p:sp>
        <p:nvSpPr>
          <p:cNvPr id="11" name="Oval 10">
            <a:extLst>
              <a:ext uri="{FF2B5EF4-FFF2-40B4-BE49-F238E27FC236}">
                <a16:creationId xmlns:a16="http://schemas.microsoft.com/office/drawing/2014/main" id="{2E98B1EE-DA4E-497F-BDE0-BADB9E8BD736}"/>
              </a:ext>
            </a:extLst>
          </p:cNvPr>
          <p:cNvSpPr/>
          <p:nvPr/>
        </p:nvSpPr>
        <p:spPr>
          <a:xfrm>
            <a:off x="5765269" y="1449182"/>
            <a:ext cx="4030686" cy="3127986"/>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1912" lvl="0" indent="0" algn="ctr">
              <a:buNone/>
            </a:pPr>
            <a:endParaRPr lang="en-US" sz="2000">
              <a:solidFill>
                <a:schemeClr val="bg1"/>
              </a:solidFill>
              <a:latin typeface="Source Sans Pro" panose="020B0503030403020204" pitchFamily="34" charset="0"/>
              <a:ea typeface="Source Sans Pro" panose="020B0503030403020204" pitchFamily="34" charset="0"/>
            </a:endParaRPr>
          </a:p>
          <a:p>
            <a:pPr lvl="0" algn="ctr"/>
            <a:r>
              <a:rPr lang="en-ZA" sz="2800">
                <a:solidFill>
                  <a:schemeClr val="bg1"/>
                </a:solidFill>
                <a:latin typeface="Source Sans Pro" panose="020B0503030403020204" pitchFamily="34" charset="0"/>
                <a:ea typeface="Source Sans Pro" panose="020B0503030403020204" pitchFamily="34" charset="0"/>
              </a:rPr>
              <a:t>When a person with HIV is virally suppressed, transmission to other people is highly unlikely.  </a:t>
            </a:r>
            <a:endParaRPr lang="en-US" sz="2800">
              <a:solidFill>
                <a:schemeClr val="bg1"/>
              </a:solidFill>
              <a:latin typeface="Source Sans Pro" panose="020B0503030403020204" pitchFamily="34" charset="0"/>
              <a:ea typeface="Source Sans Pro" panose="020B0503030403020204" pitchFamily="34" charset="0"/>
            </a:endParaRPr>
          </a:p>
          <a:p>
            <a:pPr marL="61912" indent="0">
              <a:buNone/>
            </a:pPr>
            <a:endParaRPr lang="en-US">
              <a:solidFill>
                <a:schemeClr val="bg1"/>
              </a:solidFill>
            </a:endParaRPr>
          </a:p>
        </p:txBody>
      </p:sp>
    </p:spTree>
    <p:extLst>
      <p:ext uri="{BB962C8B-B14F-4D97-AF65-F5344CB8AC3E}">
        <p14:creationId xmlns:p14="http://schemas.microsoft.com/office/powerpoint/2010/main" val="299956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600"/>
              <a:t>HIV and Pregnancy/Breastfeeding</a:t>
            </a:r>
          </a:p>
        </p:txBody>
      </p:sp>
    </p:spTree>
    <p:extLst>
      <p:ext uri="{BB962C8B-B14F-4D97-AF65-F5344CB8AC3E}">
        <p14:creationId xmlns:p14="http://schemas.microsoft.com/office/powerpoint/2010/main" val="3572212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posing for the camera&#10;&#10;Description generated with very high confidence">
            <a:extLst>
              <a:ext uri="{FF2B5EF4-FFF2-40B4-BE49-F238E27FC236}">
                <a16:creationId xmlns:a16="http://schemas.microsoft.com/office/drawing/2014/main" id="{0C041445-2A69-4217-94EB-A880E2E715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114" y="1141951"/>
            <a:ext cx="9855920" cy="5868450"/>
          </a:xfrm>
          <a:prstGeom prst="rect">
            <a:avLst/>
          </a:prstGeom>
        </p:spPr>
      </p:pic>
      <p:sp>
        <p:nvSpPr>
          <p:cNvPr id="3" name="Text Placeholder 2">
            <a:extLst>
              <a:ext uri="{FF2B5EF4-FFF2-40B4-BE49-F238E27FC236}">
                <a16:creationId xmlns:a16="http://schemas.microsoft.com/office/drawing/2014/main" id="{125E0155-8F77-4473-968B-4B70044D02EF}"/>
              </a:ext>
            </a:extLst>
          </p:cNvPr>
          <p:cNvSpPr>
            <a:spLocks noGrp="1"/>
          </p:cNvSpPr>
          <p:nvPr>
            <p:ph type="body" idx="1"/>
          </p:nvPr>
        </p:nvSpPr>
        <p:spPr>
          <a:xfrm>
            <a:off x="338082" y="1670265"/>
            <a:ext cx="2851225" cy="4967700"/>
          </a:xfrm>
        </p:spPr>
        <p:txBody>
          <a:bodyPr/>
          <a:lstStyle/>
          <a:p>
            <a:pPr marL="82550" indent="0">
              <a:buNone/>
            </a:pPr>
            <a:r>
              <a:rPr lang="en-US" sz="2800"/>
              <a:t>While most pregnancies do not have major complications, all pregnancies have risks. Some are serious. </a:t>
            </a:r>
          </a:p>
          <a:p>
            <a:pPr marL="82550" indent="0">
              <a:buNone/>
            </a:pPr>
            <a:r>
              <a:rPr lang="en-US" sz="3200"/>
              <a:t> </a:t>
            </a:r>
            <a:endParaRPr lang="en-US" sz="3200" strike="sngStrike">
              <a:solidFill>
                <a:srgbClr val="FF0000"/>
              </a:solidFill>
            </a:endParaRPr>
          </a:p>
          <a:p>
            <a:pPr marL="82550" indent="0">
              <a:buNone/>
            </a:pPr>
            <a:endParaRPr lang="en-US" sz="3200"/>
          </a:p>
        </p:txBody>
      </p:sp>
      <p:sp>
        <p:nvSpPr>
          <p:cNvPr id="5" name="Text Placeholder 4">
            <a:extLst>
              <a:ext uri="{FF2B5EF4-FFF2-40B4-BE49-F238E27FC236}">
                <a16:creationId xmlns:a16="http://schemas.microsoft.com/office/drawing/2014/main" id="{FD674303-377A-4A22-A26B-D218FC80D697}"/>
              </a:ext>
            </a:extLst>
          </p:cNvPr>
          <p:cNvSpPr>
            <a:spLocks noGrp="1"/>
          </p:cNvSpPr>
          <p:nvPr>
            <p:ph type="body" idx="2"/>
          </p:nvPr>
        </p:nvSpPr>
        <p:spPr>
          <a:xfrm>
            <a:off x="6170837" y="1141950"/>
            <a:ext cx="3966196" cy="1427317"/>
          </a:xfrm>
        </p:spPr>
        <p:txBody>
          <a:bodyPr/>
          <a:lstStyle/>
          <a:p>
            <a:pPr marL="82550" indent="0" algn="ctr">
              <a:spcBef>
                <a:spcPts val="0"/>
              </a:spcBef>
              <a:buClr>
                <a:srgbClr val="00C5B9"/>
              </a:buClr>
              <a:buSzPts val="2400"/>
              <a:buNone/>
            </a:pPr>
            <a:r>
              <a:rPr lang="en-US" sz="2800" b="1">
                <a:solidFill>
                  <a:srgbClr val="E06666"/>
                </a:solidFill>
              </a:rPr>
              <a:t>Women should continue routine antenatal care and notify staff of any concerns.</a:t>
            </a:r>
          </a:p>
          <a:p>
            <a:endParaRPr lang="en-US" sz="2400"/>
          </a:p>
        </p:txBody>
      </p:sp>
      <p:sp>
        <p:nvSpPr>
          <p:cNvPr id="4" name="Slide Number Placeholder 3">
            <a:extLst>
              <a:ext uri="{FF2B5EF4-FFF2-40B4-BE49-F238E27FC236}">
                <a16:creationId xmlns:a16="http://schemas.microsoft.com/office/drawing/2014/main" id="{6294701B-A097-436E-8179-CE48EAB14C10}"/>
              </a:ext>
            </a:extLst>
          </p:cNvPr>
          <p:cNvSpPr>
            <a:spLocks noGrp="1"/>
          </p:cNvSpPr>
          <p:nvPr>
            <p:ph type="sldNum" idx="12"/>
          </p:nvPr>
        </p:nvSpPr>
        <p:spPr/>
        <p:txBody>
          <a:bodyPr/>
          <a:lstStyle/>
          <a:p>
            <a:fld id="{00000000-1234-1234-1234-123412341234}" type="slidenum">
              <a:rPr lang="en" smtClean="0"/>
              <a:pPr/>
              <a:t>33</a:t>
            </a:fld>
            <a:endParaRPr lang="en"/>
          </a:p>
        </p:txBody>
      </p:sp>
      <p:sp>
        <p:nvSpPr>
          <p:cNvPr id="2" name="Title 1">
            <a:extLst>
              <a:ext uri="{FF2B5EF4-FFF2-40B4-BE49-F238E27FC236}">
                <a16:creationId xmlns:a16="http://schemas.microsoft.com/office/drawing/2014/main" id="{C8B992D4-E331-475D-9B85-3E20481A430F}"/>
              </a:ext>
            </a:extLst>
          </p:cNvPr>
          <p:cNvSpPr>
            <a:spLocks noGrp="1"/>
          </p:cNvSpPr>
          <p:nvPr>
            <p:ph type="title"/>
          </p:nvPr>
        </p:nvSpPr>
        <p:spPr/>
        <p:txBody>
          <a:bodyPr/>
          <a:lstStyle/>
          <a:p>
            <a:pPr algn="ctr"/>
            <a:r>
              <a:rPr lang="en-US" sz="3600"/>
              <a:t>What are the risks of pregnancy?</a:t>
            </a:r>
          </a:p>
        </p:txBody>
      </p:sp>
    </p:spTree>
    <p:extLst>
      <p:ext uri="{BB962C8B-B14F-4D97-AF65-F5344CB8AC3E}">
        <p14:creationId xmlns:p14="http://schemas.microsoft.com/office/powerpoint/2010/main" val="3816203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B21F-C2D1-4683-963D-599D88DF2ECA}"/>
              </a:ext>
            </a:extLst>
          </p:cNvPr>
          <p:cNvSpPr>
            <a:spLocks noGrp="1"/>
          </p:cNvSpPr>
          <p:nvPr>
            <p:ph type="title"/>
          </p:nvPr>
        </p:nvSpPr>
        <p:spPr>
          <a:xfrm>
            <a:off x="372533" y="168450"/>
            <a:ext cx="9143765" cy="973500"/>
          </a:xfrm>
        </p:spPr>
        <p:txBody>
          <a:bodyPr/>
          <a:lstStyle/>
          <a:p>
            <a:pPr algn="ctr"/>
            <a:r>
              <a:rPr lang="en-US" sz="3200"/>
              <a:t>What are some common issues during pregnancy?</a:t>
            </a:r>
          </a:p>
        </p:txBody>
      </p:sp>
      <p:sp>
        <p:nvSpPr>
          <p:cNvPr id="3" name="Text Placeholder 2">
            <a:extLst>
              <a:ext uri="{FF2B5EF4-FFF2-40B4-BE49-F238E27FC236}">
                <a16:creationId xmlns:a16="http://schemas.microsoft.com/office/drawing/2014/main" id="{467D2C71-9112-4E27-9613-145EF4E74438}"/>
              </a:ext>
            </a:extLst>
          </p:cNvPr>
          <p:cNvSpPr>
            <a:spLocks noGrp="1"/>
          </p:cNvSpPr>
          <p:nvPr>
            <p:ph type="body" idx="1"/>
          </p:nvPr>
        </p:nvSpPr>
        <p:spPr>
          <a:xfrm>
            <a:off x="530058" y="3767666"/>
            <a:ext cx="2851225" cy="4967700"/>
          </a:xfrm>
        </p:spPr>
        <p:txBody>
          <a:bodyPr/>
          <a:lstStyle/>
          <a:p>
            <a:pPr marL="82550" lvl="0" indent="0">
              <a:buNone/>
            </a:pPr>
            <a:endParaRPr lang="en-US"/>
          </a:p>
          <a:p>
            <a:pPr marL="82550" indent="0">
              <a:buNone/>
            </a:pPr>
            <a:endParaRPr lang="en-US"/>
          </a:p>
        </p:txBody>
      </p:sp>
      <p:pic>
        <p:nvPicPr>
          <p:cNvPr id="8" name="chart">
            <a:extLst>
              <a:ext uri="{FF2B5EF4-FFF2-40B4-BE49-F238E27FC236}">
                <a16:creationId xmlns:a16="http://schemas.microsoft.com/office/drawing/2014/main" id="{EF208E4A-1D4C-4DB6-9E20-EBBA98956A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42546" y="1953891"/>
            <a:ext cx="1827973" cy="1812062"/>
          </a:xfrm>
          <a:prstGeom prst="rect">
            <a:avLst/>
          </a:prstGeom>
          <a:ln>
            <a:noFill/>
          </a:ln>
          <a:effectLst>
            <a:outerShdw blurRad="292100" dist="139700" dir="2700000" algn="tl" rotWithShape="0">
              <a:srgbClr val="333333">
                <a:alpha val="65000"/>
              </a:srgbClr>
            </a:outerShdw>
          </a:effectLst>
        </p:spPr>
      </p:pic>
      <p:pic>
        <p:nvPicPr>
          <p:cNvPr id="9" name="Picture 8" descr="A close up of a logo&#10;&#10;Description generated with very high confidence">
            <a:extLst>
              <a:ext uri="{FF2B5EF4-FFF2-40B4-BE49-F238E27FC236}">
                <a16:creationId xmlns:a16="http://schemas.microsoft.com/office/drawing/2014/main" id="{D1FF93E1-3EEF-42A7-8071-D24B5EC8C0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88253" y="1919926"/>
            <a:ext cx="1827974" cy="1812062"/>
          </a:xfrm>
          <a:prstGeom prst="rect">
            <a:avLst/>
          </a:prstGeom>
          <a:ln>
            <a:noFill/>
          </a:ln>
          <a:effectLst>
            <a:outerShdw blurRad="292100" dist="139700" dir="2700000" algn="tl" rotWithShape="0">
              <a:srgbClr val="333333">
                <a:alpha val="65000"/>
              </a:srgbClr>
            </a:outerShdw>
          </a:effectLst>
        </p:spPr>
      </p:pic>
      <p:pic>
        <p:nvPicPr>
          <p:cNvPr id="10" name="Picture 9" descr="A close up of a logo&#10;&#10;Description generated with very high confidence">
            <a:extLst>
              <a:ext uri="{FF2B5EF4-FFF2-40B4-BE49-F238E27FC236}">
                <a16:creationId xmlns:a16="http://schemas.microsoft.com/office/drawing/2014/main" id="{FA0C910F-441F-421D-BF75-F775490FB8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24219" y="2016820"/>
            <a:ext cx="1463862" cy="1652239"/>
          </a:xfrm>
          <a:prstGeom prst="rect">
            <a:avLst/>
          </a:prstGeom>
          <a:ln>
            <a:noFill/>
          </a:ln>
          <a:effectLst>
            <a:outerShdw blurRad="292100" dist="139700" dir="2700000" algn="tl" rotWithShape="0">
              <a:srgbClr val="333333">
                <a:alpha val="65000"/>
              </a:srgbClr>
            </a:outerShdw>
          </a:effectLst>
        </p:spPr>
      </p:pic>
      <p:pic>
        <p:nvPicPr>
          <p:cNvPr id="11" name="Picture 10" descr="A close up of a logo&#10;&#10;Description generated with very high confidence">
            <a:extLst>
              <a:ext uri="{FF2B5EF4-FFF2-40B4-BE49-F238E27FC236}">
                <a16:creationId xmlns:a16="http://schemas.microsoft.com/office/drawing/2014/main" id="{7C606F07-D427-42EE-BC43-7124DF6C7DB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519416" y="1982857"/>
            <a:ext cx="1463862" cy="1657238"/>
          </a:xfrm>
          <a:prstGeom prst="rect">
            <a:avLst/>
          </a:prstGeom>
          <a:ln>
            <a:noFill/>
          </a:ln>
          <a:effectLst>
            <a:outerShdw blurRad="292100" dist="139700" dir="2700000" algn="tl" rotWithShape="0">
              <a:srgbClr val="333333">
                <a:alpha val="65000"/>
              </a:srgbClr>
            </a:outerShdw>
          </a:effectLst>
        </p:spPr>
      </p:pic>
      <p:sp>
        <p:nvSpPr>
          <p:cNvPr id="12" name="Text Placeholder 2">
            <a:extLst>
              <a:ext uri="{FF2B5EF4-FFF2-40B4-BE49-F238E27FC236}">
                <a16:creationId xmlns:a16="http://schemas.microsoft.com/office/drawing/2014/main" id="{81B00ACF-BD58-4654-90B1-E1491EBEF4E3}"/>
              </a:ext>
            </a:extLst>
          </p:cNvPr>
          <p:cNvSpPr txBox="1">
            <a:spLocks/>
          </p:cNvSpPr>
          <p:nvPr/>
        </p:nvSpPr>
        <p:spPr>
          <a:xfrm>
            <a:off x="338082" y="4326670"/>
            <a:ext cx="9037860" cy="165223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Some symptoms of pregnancy may be similar to side effects from the ring. Talk to study staff about any concerns you have.</a:t>
            </a:r>
          </a:p>
        </p:txBody>
      </p:sp>
    </p:spTree>
    <p:extLst>
      <p:ext uri="{BB962C8B-B14F-4D97-AF65-F5344CB8AC3E}">
        <p14:creationId xmlns:p14="http://schemas.microsoft.com/office/powerpoint/2010/main" val="2295917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66B9-2601-40AB-B8D4-46B4565574CA}"/>
              </a:ext>
            </a:extLst>
          </p:cNvPr>
          <p:cNvSpPr>
            <a:spLocks noGrp="1"/>
          </p:cNvSpPr>
          <p:nvPr>
            <p:ph type="title"/>
          </p:nvPr>
        </p:nvSpPr>
        <p:spPr>
          <a:xfrm>
            <a:off x="329609" y="175364"/>
            <a:ext cx="9186689" cy="914400"/>
          </a:xfrm>
        </p:spPr>
        <p:txBody>
          <a:bodyPr/>
          <a:lstStyle/>
          <a:p>
            <a:pPr algn="ctr"/>
            <a:r>
              <a:rPr lang="en-US"/>
              <a:t>Why should women be tested for STIs and HIV during pregnancy?</a:t>
            </a:r>
          </a:p>
        </p:txBody>
      </p:sp>
      <p:pic>
        <p:nvPicPr>
          <p:cNvPr id="6" name="Picture 5">
            <a:extLst>
              <a:ext uri="{FF2B5EF4-FFF2-40B4-BE49-F238E27FC236}">
                <a16:creationId xmlns:a16="http://schemas.microsoft.com/office/drawing/2014/main" id="{C96E25B1-E967-4FD0-93EB-53B50E709D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842" y="1515160"/>
            <a:ext cx="2630951" cy="1803571"/>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009C9CCD-9CA2-459C-9CE2-E2C7ACDA69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5523" y="2416945"/>
            <a:ext cx="2290775" cy="2290775"/>
          </a:xfrm>
          <a:prstGeom prst="rect">
            <a:avLst/>
          </a:prstGeom>
        </p:spPr>
      </p:pic>
      <p:sp>
        <p:nvSpPr>
          <p:cNvPr id="12" name="TextBox 11">
            <a:extLst>
              <a:ext uri="{FF2B5EF4-FFF2-40B4-BE49-F238E27FC236}">
                <a16:creationId xmlns:a16="http://schemas.microsoft.com/office/drawing/2014/main" id="{6770B1CD-0C99-44F0-B713-676A381D5818}"/>
              </a:ext>
            </a:extLst>
          </p:cNvPr>
          <p:cNvSpPr txBox="1"/>
          <p:nvPr/>
        </p:nvSpPr>
        <p:spPr>
          <a:xfrm>
            <a:off x="3532798" y="1597446"/>
            <a:ext cx="3575406" cy="830997"/>
          </a:xfrm>
          <a:prstGeom prst="rect">
            <a:avLst/>
          </a:prstGeom>
          <a:noFill/>
        </p:spPr>
        <p:txBody>
          <a:bodyPr wrap="square" rtlCol="0">
            <a:spAutoFit/>
          </a:bodyPr>
          <a:lstStyle/>
          <a:p>
            <a:pPr lvl="0"/>
            <a:r>
              <a:rPr lang="en-US" sz="2400">
                <a:latin typeface="Source Sans Pro" panose="020B0503030403020204" pitchFamily="34" charset="0"/>
                <a:ea typeface="Source Sans Pro" panose="020B0503030403020204" pitchFamily="34" charset="0"/>
              </a:rPr>
              <a:t>Having an STI can complicate pregnancy.</a:t>
            </a:r>
            <a:endParaRPr lang="en-US" sz="2400" strike="sngStrike">
              <a:solidFill>
                <a:srgbClr val="FF0000"/>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D74378EE-D7A3-43B6-8EC6-71874625ABD1}"/>
              </a:ext>
            </a:extLst>
          </p:cNvPr>
          <p:cNvSpPr txBox="1"/>
          <p:nvPr/>
        </p:nvSpPr>
        <p:spPr>
          <a:xfrm>
            <a:off x="3472813" y="3318731"/>
            <a:ext cx="3757411" cy="830997"/>
          </a:xfrm>
          <a:prstGeom prst="rect">
            <a:avLst/>
          </a:prstGeom>
          <a:noFill/>
        </p:spPr>
        <p:txBody>
          <a:bodyPr wrap="square" rtlCol="0">
            <a:spAutoFit/>
          </a:bodyPr>
          <a:lstStyle/>
          <a:p>
            <a:pPr lvl="0" algn="r"/>
            <a:r>
              <a:rPr lang="en-US" sz="2400">
                <a:latin typeface="Source Sans Pro" panose="020B0503030403020204" pitchFamily="34" charset="0"/>
                <a:ea typeface="Source Sans Pro" panose="020B0503030403020204" pitchFamily="34" charset="0"/>
              </a:rPr>
              <a:t>Having</a:t>
            </a:r>
            <a:r>
              <a:rPr lang="en-ZA" sz="2400">
                <a:latin typeface="Source Sans Pro" panose="020B0503030403020204" pitchFamily="34" charset="0"/>
                <a:ea typeface="Source Sans Pro" panose="020B0503030403020204" pitchFamily="34" charset="0"/>
              </a:rPr>
              <a:t> </a:t>
            </a:r>
            <a:r>
              <a:rPr lang="en-US" sz="2400">
                <a:latin typeface="Source Sans Pro" panose="020B0503030403020204" pitchFamily="34" charset="0"/>
                <a:ea typeface="Source Sans Pro" panose="020B0503030403020204" pitchFamily="34" charset="0"/>
              </a:rPr>
              <a:t>an STI can make it easier to get HIV.</a:t>
            </a:r>
          </a:p>
        </p:txBody>
      </p:sp>
      <p:sp>
        <p:nvSpPr>
          <p:cNvPr id="17" name="TextBox 16">
            <a:extLst>
              <a:ext uri="{FF2B5EF4-FFF2-40B4-BE49-F238E27FC236}">
                <a16:creationId xmlns:a16="http://schemas.microsoft.com/office/drawing/2014/main" id="{2A1301DF-9124-4FAF-AC2C-80D78C937AF0}"/>
              </a:ext>
            </a:extLst>
          </p:cNvPr>
          <p:cNvSpPr txBox="1"/>
          <p:nvPr/>
        </p:nvSpPr>
        <p:spPr>
          <a:xfrm>
            <a:off x="2646694" y="5090886"/>
            <a:ext cx="6569024" cy="1200329"/>
          </a:xfrm>
          <a:prstGeom prst="rect">
            <a:avLst/>
          </a:prstGeom>
          <a:noFill/>
        </p:spPr>
        <p:txBody>
          <a:bodyPr wrap="square" rtlCol="0">
            <a:spAutoFit/>
          </a:bodyPr>
          <a:lstStyle/>
          <a:p>
            <a:r>
              <a:rPr lang="en-US" sz="2400">
                <a:latin typeface="Source Sans Pro" panose="020B0503030403020204" pitchFamily="34" charset="0"/>
                <a:ea typeface="Source Sans Pro" panose="020B0503030403020204" pitchFamily="34" charset="0"/>
              </a:rPr>
              <a:t>Acute or recent HIV infection during pregnancy and breastfeeding is associated with a high risk of vertical transmission of HIV.  </a:t>
            </a:r>
            <a:r>
              <a:rPr lang="en-ZA" sz="2400">
                <a:latin typeface="Source Sans Pro" panose="020B0503030403020204" pitchFamily="34" charset="0"/>
                <a:ea typeface="Source Sans Pro" panose="020B0503030403020204" pitchFamily="34" charset="0"/>
              </a:rPr>
              <a:t> </a:t>
            </a:r>
            <a:endParaRPr lang="en-US" sz="2400">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20FEA149-04EC-49D3-A803-99F91A4BC9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1848" y="3929990"/>
            <a:ext cx="1549468" cy="2290776"/>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id="{A2F17569-A18D-4AB1-A9AA-D4B43A4BB7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7923" y="2569345"/>
            <a:ext cx="2290775" cy="2290775"/>
          </a:xfrm>
          <a:prstGeom prst="rect">
            <a:avLst/>
          </a:prstGeom>
        </p:spPr>
      </p:pic>
    </p:spTree>
    <p:extLst>
      <p:ext uri="{BB962C8B-B14F-4D97-AF65-F5344CB8AC3E}">
        <p14:creationId xmlns:p14="http://schemas.microsoft.com/office/powerpoint/2010/main" val="2334562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E02-235E-4B0A-AAF6-251C5486A598}"/>
              </a:ext>
            </a:extLst>
          </p:cNvPr>
          <p:cNvSpPr>
            <a:spLocks noGrp="1"/>
          </p:cNvSpPr>
          <p:nvPr>
            <p:ph type="title"/>
          </p:nvPr>
        </p:nvSpPr>
        <p:spPr/>
        <p:txBody>
          <a:bodyPr/>
          <a:lstStyle/>
          <a:p>
            <a:pPr algn="ctr"/>
            <a:r>
              <a:rPr lang="en-ZA" sz="3600"/>
              <a:t>What is vertical transmission?</a:t>
            </a:r>
            <a:endParaRPr lang="en-US" sz="3600"/>
          </a:p>
        </p:txBody>
      </p:sp>
      <p:sp>
        <p:nvSpPr>
          <p:cNvPr id="3" name="Text Placeholder 2">
            <a:extLst>
              <a:ext uri="{FF2B5EF4-FFF2-40B4-BE49-F238E27FC236}">
                <a16:creationId xmlns:a16="http://schemas.microsoft.com/office/drawing/2014/main" id="{E106E58E-B41D-4FD3-B166-F8E1E8BB36A9}"/>
              </a:ext>
            </a:extLst>
          </p:cNvPr>
          <p:cNvSpPr>
            <a:spLocks noGrp="1"/>
          </p:cNvSpPr>
          <p:nvPr>
            <p:ph type="body" idx="1"/>
          </p:nvPr>
        </p:nvSpPr>
        <p:spPr>
          <a:xfrm>
            <a:off x="2368270" y="1359324"/>
            <a:ext cx="6199146" cy="2768251"/>
          </a:xfrm>
        </p:spPr>
        <p:txBody>
          <a:bodyPr/>
          <a:lstStyle/>
          <a:p>
            <a:pPr marL="61912" lvl="0" indent="0">
              <a:buNone/>
            </a:pPr>
            <a:endParaRPr lang="en-ZA" sz="1800"/>
          </a:p>
          <a:p>
            <a:pPr marL="61912" lvl="0" indent="0">
              <a:buNone/>
            </a:pPr>
            <a:r>
              <a:rPr lang="en-ZA" sz="2800">
                <a:solidFill>
                  <a:schemeClr val="tx1"/>
                </a:solidFill>
              </a:rPr>
              <a:t>Vertical transmission is when HIV is passed from a mother to her baby.</a:t>
            </a:r>
            <a:endParaRPr lang="en-US" sz="2800" strike="sngStrike">
              <a:solidFill>
                <a:schemeClr val="tx1"/>
              </a:solidFill>
            </a:endParaRPr>
          </a:p>
        </p:txBody>
      </p:sp>
      <p:pic>
        <p:nvPicPr>
          <p:cNvPr id="7" name="Picture 6" descr="A close up of a logo&#10;&#10;Description generated with high confidence">
            <a:extLst>
              <a:ext uri="{FF2B5EF4-FFF2-40B4-BE49-F238E27FC236}">
                <a16:creationId xmlns:a16="http://schemas.microsoft.com/office/drawing/2014/main" id="{D15241A3-C2EB-45B4-9C1E-5B206DE16B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9499" y="3101514"/>
            <a:ext cx="6199147" cy="3053372"/>
          </a:xfrm>
          <a:prstGeom prst="rect">
            <a:avLst/>
          </a:prstGeom>
          <a:ln>
            <a:noFill/>
          </a:ln>
          <a:effectLst>
            <a:softEdge rad="112500"/>
          </a:effectLst>
        </p:spPr>
      </p:pic>
    </p:spTree>
    <p:extLst>
      <p:ext uri="{BB962C8B-B14F-4D97-AF65-F5344CB8AC3E}">
        <p14:creationId xmlns:p14="http://schemas.microsoft.com/office/powerpoint/2010/main" val="2658137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0E759062-DC46-4ED9-89A8-25CFC5EEC254}"/>
              </a:ext>
            </a:extLst>
          </p:cNvPr>
          <p:cNvGraphicFramePr/>
          <p:nvPr>
            <p:extLst>
              <p:ext uri="{D42A27DB-BD31-4B8C-83A1-F6EECF244321}">
                <p14:modId xmlns:p14="http://schemas.microsoft.com/office/powerpoint/2010/main" val="4139602664"/>
              </p:ext>
            </p:extLst>
          </p:nvPr>
        </p:nvGraphicFramePr>
        <p:xfrm>
          <a:off x="263047" y="2234645"/>
          <a:ext cx="9381994" cy="5186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5153900-0789-41F1-BD35-8F97555E9A8A}"/>
              </a:ext>
            </a:extLst>
          </p:cNvPr>
          <p:cNvSpPr>
            <a:spLocks noGrp="1"/>
          </p:cNvSpPr>
          <p:nvPr>
            <p:ph type="title"/>
          </p:nvPr>
        </p:nvSpPr>
        <p:spPr>
          <a:xfrm>
            <a:off x="350874" y="168450"/>
            <a:ext cx="9165424" cy="973500"/>
          </a:xfrm>
        </p:spPr>
        <p:txBody>
          <a:bodyPr/>
          <a:lstStyle/>
          <a:p>
            <a:pPr algn="ctr"/>
            <a:r>
              <a:rPr lang="en-ZA" sz="2800"/>
              <a:t>What if a woman acquires HIV during her pregnancy?</a:t>
            </a:r>
            <a:endParaRPr lang="en-US" sz="2800"/>
          </a:p>
        </p:txBody>
      </p:sp>
      <p:pic>
        <p:nvPicPr>
          <p:cNvPr id="4" name="Picture 3" descr="A close up of a logo&#10;&#10;Description generated with high confidence">
            <a:extLst>
              <a:ext uri="{FF2B5EF4-FFF2-40B4-BE49-F238E27FC236}">
                <a16:creationId xmlns:a16="http://schemas.microsoft.com/office/drawing/2014/main" id="{D55F68D1-356A-4D9F-BFD7-11967B5207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8131" y="1591838"/>
            <a:ext cx="2005069" cy="1505255"/>
          </a:xfrm>
          <a:prstGeom prst="rect">
            <a:avLst/>
          </a:prstGeom>
        </p:spPr>
      </p:pic>
      <p:pic>
        <p:nvPicPr>
          <p:cNvPr id="7" name="Picture 6">
            <a:extLst>
              <a:ext uri="{FF2B5EF4-FFF2-40B4-BE49-F238E27FC236}">
                <a16:creationId xmlns:a16="http://schemas.microsoft.com/office/drawing/2014/main" id="{F16FA8DC-D271-4508-9BB9-00CD0A1401B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50465" y="1415260"/>
            <a:ext cx="2005069" cy="2005069"/>
          </a:xfrm>
          <a:prstGeom prst="rect">
            <a:avLst/>
          </a:prstGeom>
        </p:spPr>
      </p:pic>
      <p:pic>
        <p:nvPicPr>
          <p:cNvPr id="9" name="Picture 8">
            <a:extLst>
              <a:ext uri="{FF2B5EF4-FFF2-40B4-BE49-F238E27FC236}">
                <a16:creationId xmlns:a16="http://schemas.microsoft.com/office/drawing/2014/main" id="{E2E03474-6D89-4D66-9ADD-107F6633FD1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162799" y="1480782"/>
            <a:ext cx="1849265" cy="1616311"/>
          </a:xfrm>
          <a:prstGeom prst="rect">
            <a:avLst/>
          </a:prstGeom>
        </p:spPr>
      </p:pic>
    </p:spTree>
    <p:extLst>
      <p:ext uri="{BB962C8B-B14F-4D97-AF65-F5344CB8AC3E}">
        <p14:creationId xmlns:p14="http://schemas.microsoft.com/office/powerpoint/2010/main" val="2115077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A493-78FF-48A1-B001-F81F293D16B4}"/>
              </a:ext>
            </a:extLst>
          </p:cNvPr>
          <p:cNvSpPr>
            <a:spLocks noGrp="1"/>
          </p:cNvSpPr>
          <p:nvPr>
            <p:ph type="title"/>
          </p:nvPr>
        </p:nvSpPr>
        <p:spPr>
          <a:xfrm>
            <a:off x="466585" y="168450"/>
            <a:ext cx="9049713" cy="973500"/>
          </a:xfrm>
        </p:spPr>
        <p:txBody>
          <a:bodyPr/>
          <a:lstStyle/>
          <a:p>
            <a:pPr algn="ctr"/>
            <a:r>
              <a:rPr lang="en-ZA" sz="3200"/>
              <a:t>Can a mother living with HIV still breastfeed?</a:t>
            </a:r>
            <a:endParaRPr lang="en-US" sz="3200"/>
          </a:p>
        </p:txBody>
      </p:sp>
      <p:pic>
        <p:nvPicPr>
          <p:cNvPr id="7" name="Picture 6">
            <a:extLst>
              <a:ext uri="{FF2B5EF4-FFF2-40B4-BE49-F238E27FC236}">
                <a16:creationId xmlns:a16="http://schemas.microsoft.com/office/drawing/2014/main" id="{F7D3C227-E825-406F-A690-F4EA3E7D79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09427" y="2090186"/>
            <a:ext cx="3306871" cy="2651936"/>
          </a:xfrm>
          <a:prstGeom prst="ellipse">
            <a:avLst/>
          </a:prstGeom>
          <a:ln w="0"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Speech Bubble: Rectangle 7">
            <a:extLst>
              <a:ext uri="{FF2B5EF4-FFF2-40B4-BE49-F238E27FC236}">
                <a16:creationId xmlns:a16="http://schemas.microsoft.com/office/drawing/2014/main" id="{56414445-8C9A-4D5B-AFAC-64CEDA8F4FF1}"/>
              </a:ext>
            </a:extLst>
          </p:cNvPr>
          <p:cNvSpPr/>
          <p:nvPr/>
        </p:nvSpPr>
        <p:spPr>
          <a:xfrm>
            <a:off x="466585" y="1615858"/>
            <a:ext cx="5594246" cy="3624357"/>
          </a:xfrm>
          <a:prstGeom prst="wedgeRectCallou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bg1"/>
                </a:solidFill>
                <a:latin typeface="Source Sans Pro" panose="020B0503030403020204" pitchFamily="34" charset="0"/>
                <a:ea typeface="Source Sans Pro" panose="020B0503030403020204" pitchFamily="34" charset="0"/>
              </a:rPr>
              <a:t>Breastfeeding is recommended for mothers that are living with HIV. </a:t>
            </a:r>
          </a:p>
          <a:p>
            <a:endParaRPr lang="en-US" sz="3200">
              <a:solidFill>
                <a:schemeClr val="bg1"/>
              </a:solidFill>
              <a:latin typeface="Source Sans Pro" panose="020B0503030403020204" pitchFamily="34" charset="0"/>
              <a:ea typeface="Source Sans Pro" panose="020B0503030403020204" pitchFamily="34" charset="0"/>
            </a:endParaRPr>
          </a:p>
          <a:p>
            <a:r>
              <a:rPr lang="en-US" sz="3200">
                <a:solidFill>
                  <a:schemeClr val="bg1"/>
                </a:solidFill>
                <a:latin typeface="Source Sans Pro" panose="020B0503030403020204" pitchFamily="34" charset="0"/>
                <a:ea typeface="Source Sans Pro" panose="020B0503030403020204" pitchFamily="34" charset="0"/>
              </a:rPr>
              <a:t>Mothers should be given ART.</a:t>
            </a:r>
            <a:endParaRPr lang="en-US" sz="180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07605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04D2-320B-4ED0-B105-9FDF6C44C1E1}"/>
              </a:ext>
            </a:extLst>
          </p:cNvPr>
          <p:cNvSpPr>
            <a:spLocks noGrp="1"/>
          </p:cNvSpPr>
          <p:nvPr>
            <p:ph type="title"/>
          </p:nvPr>
        </p:nvSpPr>
        <p:spPr>
          <a:xfrm>
            <a:off x="901848" y="168450"/>
            <a:ext cx="8614450" cy="973500"/>
          </a:xfrm>
        </p:spPr>
        <p:txBody>
          <a:bodyPr/>
          <a:lstStyle/>
          <a:p>
            <a:r>
              <a:rPr lang="en-ZA"/>
              <a:t>What should a woman do if she is pregnant to prevent HIV?</a:t>
            </a:r>
            <a:endParaRPr lang="en-US"/>
          </a:p>
        </p:txBody>
      </p:sp>
      <p:sp>
        <p:nvSpPr>
          <p:cNvPr id="14" name="Speech Bubble: Oval 13">
            <a:extLst>
              <a:ext uri="{FF2B5EF4-FFF2-40B4-BE49-F238E27FC236}">
                <a16:creationId xmlns:a16="http://schemas.microsoft.com/office/drawing/2014/main" id="{1054E4E8-8999-47DA-8CD6-D8E251E22B39}"/>
              </a:ext>
            </a:extLst>
          </p:cNvPr>
          <p:cNvSpPr/>
          <p:nvPr/>
        </p:nvSpPr>
        <p:spPr>
          <a:xfrm>
            <a:off x="3242585" y="1379456"/>
            <a:ext cx="6502050" cy="4099088"/>
          </a:xfrm>
          <a:prstGeom prst="wedgeEllipseCallout">
            <a:avLst>
              <a:gd name="adj1" fmla="val -70637"/>
              <a:gd name="adj2" fmla="val -15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Use condoms</a:t>
            </a:r>
          </a:p>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Get tested for HIV </a:t>
            </a:r>
          </a:p>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Encourage partner testing</a:t>
            </a:r>
          </a:p>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If available, start PrEP</a:t>
            </a:r>
          </a:p>
          <a:p>
            <a:pPr marL="285750" indent="-285750" algn="ctr">
              <a:buClr>
                <a:schemeClr val="accent4">
                  <a:lumMod val="50000"/>
                </a:schemeClr>
              </a:buClr>
              <a:buFont typeface="Wingdings" panose="05000000000000000000" pitchFamily="2" charset="2"/>
              <a:buChar char="ü"/>
            </a:pPr>
            <a:r>
              <a:rPr lang="en-US" sz="2800">
                <a:solidFill>
                  <a:schemeClr val="accent4">
                    <a:lumMod val="75000"/>
                  </a:schemeClr>
                </a:solidFill>
                <a:latin typeface="Source Sans Pro" panose="020B0503030403020204" pitchFamily="34" charset="0"/>
                <a:ea typeface="Source Sans Pro" panose="020B0503030403020204" pitchFamily="34" charset="0"/>
              </a:rPr>
              <a:t>If already HIV+, take ART</a:t>
            </a:r>
          </a:p>
          <a:p>
            <a:pPr algn="ctr"/>
            <a:endParaRPr lang="en-US" sz="1200"/>
          </a:p>
        </p:txBody>
      </p:sp>
      <p:pic>
        <p:nvPicPr>
          <p:cNvPr id="18" name="Picture 17" descr="A drawing of a person&#10;&#10;Description generated with high confidence">
            <a:extLst>
              <a:ext uri="{FF2B5EF4-FFF2-40B4-BE49-F238E27FC236}">
                <a16:creationId xmlns:a16="http://schemas.microsoft.com/office/drawing/2014/main" id="{034F9C76-3FCA-464F-8F3E-B9E639B747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77" b="89869" l="9804" r="89978">
                        <a14:foregroundMark x1="39216" y1="10294" x2="49455" y2="9477"/>
                      </a14:backgroundRemoval>
                    </a14:imgEffect>
                  </a14:imgLayer>
                </a14:imgProps>
              </a:ext>
            </a:extLst>
          </a:blip>
          <a:stretch>
            <a:fillRect/>
          </a:stretch>
        </p:blipFill>
        <p:spPr>
          <a:xfrm>
            <a:off x="-849995" y="1822081"/>
            <a:ext cx="4647727" cy="5035919"/>
          </a:xfrm>
          <a:prstGeom prst="rect">
            <a:avLst/>
          </a:prstGeom>
        </p:spPr>
      </p:pic>
    </p:spTree>
    <p:extLst>
      <p:ext uri="{BB962C8B-B14F-4D97-AF65-F5344CB8AC3E}">
        <p14:creationId xmlns:p14="http://schemas.microsoft.com/office/powerpoint/2010/main" val="192137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3" name="Picture 2">
            <a:extLst>
              <a:ext uri="{FF2B5EF4-FFF2-40B4-BE49-F238E27FC236}">
                <a16:creationId xmlns:a16="http://schemas.microsoft.com/office/drawing/2014/main" id="{A660F20E-8D51-4925-88DD-7496424F4780}"/>
              </a:ext>
            </a:extLst>
          </p:cNvPr>
          <p:cNvPicPr>
            <a:picLocks noChangeAspect="1"/>
          </p:cNvPicPr>
          <p:nvPr/>
        </p:nvPicPr>
        <p:blipFill>
          <a:blip r:embed="rId3"/>
          <a:stretch>
            <a:fillRect/>
          </a:stretch>
        </p:blipFill>
        <p:spPr>
          <a:xfrm>
            <a:off x="765101" y="2553576"/>
            <a:ext cx="5153901" cy="1750847"/>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clipart&#10;&#10;Description automatically generated">
            <a:extLst>
              <a:ext uri="{FF2B5EF4-FFF2-40B4-BE49-F238E27FC236}">
                <a16:creationId xmlns:a16="http://schemas.microsoft.com/office/drawing/2014/main" id="{F2AB6D31-B1DF-43C0-901D-036BE82BFA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9554" y="1565969"/>
            <a:ext cx="2981345" cy="372606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600"/>
              <a:t>MTN-042/DELIVER </a:t>
            </a:r>
          </a:p>
          <a:p>
            <a:pPr marL="0" indent="0" algn="ctr"/>
            <a:r>
              <a:rPr lang="en-US" sz="3600"/>
              <a:t>Study Overview</a:t>
            </a:r>
          </a:p>
        </p:txBody>
      </p:sp>
    </p:spTree>
    <p:extLst>
      <p:ext uri="{BB962C8B-B14F-4D97-AF65-F5344CB8AC3E}">
        <p14:creationId xmlns:p14="http://schemas.microsoft.com/office/powerpoint/2010/main" val="2831987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5"/>
          <p:cNvSpPr/>
          <p:nvPr/>
        </p:nvSpPr>
        <p:spPr>
          <a:xfrm>
            <a:off x="385132" y="346521"/>
            <a:ext cx="9170849" cy="1588442"/>
          </a:xfrm>
          <a:prstGeom prst="wedgeRectCallout">
            <a:avLst>
              <a:gd name="adj1" fmla="val 44969"/>
              <a:gd name="adj2" fmla="val 114354"/>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74283" tIns="74283" rIns="74283" bIns="74283" anchor="ctr" anchorCtr="0">
            <a:noAutofit/>
          </a:bodyPr>
          <a:lstStyle/>
          <a:p>
            <a:pPr lvl="0" algn="ctr"/>
            <a:r>
              <a:rPr lang="en-US" sz="2800" b="1">
                <a:solidFill>
                  <a:srgbClr val="FD8E80"/>
                </a:solidFill>
                <a:latin typeface="Source Sans Pro"/>
                <a:ea typeface="Source Sans Pro"/>
                <a:cs typeface="Source Sans Pro"/>
                <a:sym typeface="Source Sans Pro"/>
              </a:rPr>
              <a:t>The DELIVER study aims to learn whether two safe and effective HIV prevention methods are also safe to use during pregnancy.</a:t>
            </a:r>
            <a:endParaRPr lang="en-US" sz="2800">
              <a:solidFill>
                <a:srgbClr val="FFFFFF"/>
              </a:solidFill>
              <a:latin typeface="Source Sans Pro"/>
              <a:ea typeface="Source Sans Pro"/>
              <a:cs typeface="Source Sans Pro"/>
              <a:sym typeface="Source Sans Pro"/>
            </a:endParaRPr>
          </a:p>
        </p:txBody>
      </p:sp>
      <p:sp>
        <p:nvSpPr>
          <p:cNvPr id="166" name="Google Shape;166;p25"/>
          <p:cNvSpPr txBox="1">
            <a:spLocks noGrp="1"/>
          </p:cNvSpPr>
          <p:nvPr>
            <p:ph type="sldNum" idx="12"/>
          </p:nvPr>
        </p:nvSpPr>
        <p:spPr>
          <a:prstGeom prst="rect">
            <a:avLst/>
          </a:prstGeom>
        </p:spPr>
        <p:txBody>
          <a:bodyPr spcFirstLastPara="1" wrap="square" lIns="74283" tIns="74283" rIns="74283" bIns="74283" anchor="t" anchorCtr="0">
            <a:noAutofit/>
          </a:bodyPr>
          <a:lstStyle/>
          <a:p>
            <a:fld id="{00000000-1234-1234-1234-123412341234}" type="slidenum">
              <a:rPr lang="en">
                <a:solidFill>
                  <a:srgbClr val="FFFFFF"/>
                </a:solidFill>
              </a:rPr>
              <a:pPr/>
              <a:t>41</a:t>
            </a:fld>
            <a:endParaRPr>
              <a:solidFill>
                <a:srgbClr val="FFFFFF"/>
              </a:solidFill>
            </a:endParaRPr>
          </a:p>
        </p:txBody>
      </p:sp>
      <p:pic>
        <p:nvPicPr>
          <p:cNvPr id="6" name="Picture 5" descr="https://mtnstopshiv.org/sites/default/files/2018-03/dpv_ring_grey_open_1.jpg">
            <a:extLst>
              <a:ext uri="{FF2B5EF4-FFF2-40B4-BE49-F238E27FC236}">
                <a16:creationId xmlns:a16="http://schemas.microsoft.com/office/drawing/2014/main" id="{C1840282-6D6C-4012-BBF1-3F4178CAF6C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988881" y="3179736"/>
            <a:ext cx="2244069" cy="1701089"/>
          </a:xfrm>
          <a:prstGeom prst="rect">
            <a:avLst/>
          </a:prstGeom>
          <a:noFill/>
          <a:ln>
            <a:noFill/>
          </a:ln>
          <a:extLst>
            <a:ext uri="{53640926-AAD7-44D8-BBD7-CCE9431645EC}">
              <a14:shadowObscured xmlns:a14="http://schemas.microsoft.com/office/drawing/2010/main"/>
            </a:ext>
          </a:extLst>
        </p:spPr>
      </p:pic>
      <p:pic>
        <p:nvPicPr>
          <p:cNvPr id="7" name="Picture 6" descr="https://mtnstopshiv.org/sites/default/files/2018-03/gilead_pill_grey_4.jpg">
            <a:extLst>
              <a:ext uri="{FF2B5EF4-FFF2-40B4-BE49-F238E27FC236}">
                <a16:creationId xmlns:a16="http://schemas.microsoft.com/office/drawing/2014/main" id="{4C184D1C-1428-4168-A221-E6BB51EB81D0}"/>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850119" y="3100868"/>
            <a:ext cx="2244070" cy="1779957"/>
          </a:xfrm>
          <a:prstGeom prst="rect">
            <a:avLst/>
          </a:prstGeom>
          <a:noFill/>
          <a:ln>
            <a:noFill/>
          </a:ln>
          <a:extLst>
            <a:ext uri="{53640926-AAD7-44D8-BBD7-CCE9431645EC}">
              <a14:shadowObscured xmlns:a14="http://schemas.microsoft.com/office/drawing/2010/main"/>
            </a:ext>
          </a:extLst>
        </p:spPr>
      </p:pic>
      <p:pic>
        <p:nvPicPr>
          <p:cNvPr id="8" name="Picture 7" descr="A drawing of a person&#10;&#10;Description generated with high confidence">
            <a:extLst>
              <a:ext uri="{FF2B5EF4-FFF2-40B4-BE49-F238E27FC236}">
                <a16:creationId xmlns:a16="http://schemas.microsoft.com/office/drawing/2014/main" id="{B9EEDAB8-A34E-4195-BEC3-D600CAE795B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20378" y="2163095"/>
            <a:ext cx="1846107" cy="394190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2"/>
          <p:cNvSpPr txBox="1">
            <a:spLocks noGrp="1"/>
          </p:cNvSpPr>
          <p:nvPr>
            <p:ph type="body" idx="2"/>
          </p:nvPr>
        </p:nvSpPr>
        <p:spPr>
          <a:xfrm>
            <a:off x="5293680" y="3006571"/>
            <a:ext cx="4292447" cy="3208601"/>
          </a:xfrm>
          <a:prstGeom prst="rect">
            <a:avLst/>
          </a:prstGeom>
        </p:spPr>
        <p:txBody>
          <a:bodyPr spcFirstLastPara="1" wrap="square" lIns="74283" tIns="74283" rIns="74283" bIns="74283" anchor="t" anchorCtr="0">
            <a:noAutofit/>
          </a:bodyPr>
          <a:lstStyle/>
          <a:p>
            <a:pPr marL="0" indent="0" algn="ctr">
              <a:buNone/>
            </a:pPr>
            <a:r>
              <a:rPr lang="en-US" sz="2800" dirty="0">
                <a:solidFill>
                  <a:schemeClr val="tx1"/>
                </a:solidFill>
                <a:highlight>
                  <a:srgbClr val="00FFFF"/>
                </a:highlight>
              </a:rPr>
              <a:t>550</a:t>
            </a:r>
            <a:r>
              <a:rPr lang="en-US" sz="2800" dirty="0">
                <a:solidFill>
                  <a:schemeClr val="tx1"/>
                </a:solidFill>
              </a:rPr>
              <a:t> pregnant women and their babies from Malawi, South Africa, Uganda, Zimbabwe</a:t>
            </a:r>
            <a:endParaRPr sz="2800" dirty="0">
              <a:solidFill>
                <a:schemeClr val="tx1"/>
              </a:solidFill>
            </a:endParaRPr>
          </a:p>
        </p:txBody>
      </p:sp>
      <p:sp>
        <p:nvSpPr>
          <p:cNvPr id="141" name="Google Shape;141;p22"/>
          <p:cNvSpPr txBox="1">
            <a:spLocks noGrp="1"/>
          </p:cNvSpPr>
          <p:nvPr>
            <p:ph type="title"/>
          </p:nvPr>
        </p:nvSpPr>
        <p:spPr>
          <a:xfrm>
            <a:off x="1432579" y="275985"/>
            <a:ext cx="7236333" cy="733686"/>
          </a:xfrm>
          <a:prstGeom prst="rect">
            <a:avLst/>
          </a:prstGeom>
        </p:spPr>
        <p:txBody>
          <a:bodyPr spcFirstLastPara="1" wrap="square" lIns="74283" tIns="74283" rIns="74283" bIns="74283" anchor="ctr" anchorCtr="0">
            <a:noAutofit/>
          </a:bodyPr>
          <a:lstStyle/>
          <a:p>
            <a:pPr lvl="0" algn="ctr"/>
            <a:r>
              <a:rPr lang="en-US" sz="3600"/>
              <a:t>Who will join the DELIVER study?</a:t>
            </a:r>
          </a:p>
        </p:txBody>
      </p:sp>
      <p:sp>
        <p:nvSpPr>
          <p:cNvPr id="142" name="Google Shape;142;p22"/>
          <p:cNvSpPr txBox="1">
            <a:spLocks noGrp="1"/>
          </p:cNvSpPr>
          <p:nvPr>
            <p:ph type="sldNum" idx="12"/>
          </p:nvPr>
        </p:nvSpPr>
        <p:spPr>
          <a:xfrm>
            <a:off x="4730091" y="5788609"/>
            <a:ext cx="445819" cy="426563"/>
          </a:xfrm>
          <a:prstGeom prst="rect">
            <a:avLst/>
          </a:prstGeom>
        </p:spPr>
        <p:txBody>
          <a:bodyPr spcFirstLastPara="1" wrap="square" lIns="74283" tIns="74283" rIns="74283" bIns="74283" anchor="t" anchorCtr="0">
            <a:noAutofit/>
          </a:bodyPr>
          <a:lstStyle/>
          <a:p>
            <a:fld id="{00000000-1234-1234-1234-123412341234}" type="slidenum">
              <a:rPr lang="en"/>
              <a:pPr/>
              <a:t>42</a:t>
            </a:fld>
            <a:endParaRPr/>
          </a:p>
        </p:txBody>
      </p:sp>
      <p:sp>
        <p:nvSpPr>
          <p:cNvPr id="4" name="Text Placeholder 3">
            <a:extLst>
              <a:ext uri="{FF2B5EF4-FFF2-40B4-BE49-F238E27FC236}">
                <a16:creationId xmlns:a16="http://schemas.microsoft.com/office/drawing/2014/main" id="{84459F0B-EC5E-4C7B-B059-AABB1BC2494E}"/>
              </a:ext>
            </a:extLst>
          </p:cNvPr>
          <p:cNvSpPr>
            <a:spLocks noGrp="1"/>
          </p:cNvSpPr>
          <p:nvPr>
            <p:ph type="body" idx="1"/>
          </p:nvPr>
        </p:nvSpPr>
        <p:spPr/>
        <p:txBody>
          <a:bodyPr/>
          <a:lstStyle/>
          <a:p>
            <a:endParaRPr lang="en-US"/>
          </a:p>
        </p:txBody>
      </p:sp>
      <p:pic>
        <p:nvPicPr>
          <p:cNvPr id="10" name="Content Placeholder 3">
            <a:extLst>
              <a:ext uri="{FF2B5EF4-FFF2-40B4-BE49-F238E27FC236}">
                <a16:creationId xmlns:a16="http://schemas.microsoft.com/office/drawing/2014/main" id="{7A4E5D69-A83D-459F-89BA-68F8EFA80CF7}"/>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harpenSoften amount="50000"/>
                    </a14:imgEffect>
                    <a14:imgEffect>
                      <a14:colorTemperature colorTemp="9648"/>
                    </a14:imgEffect>
                    <a14:imgEffect>
                      <a14:saturation sat="13000"/>
                    </a14:imgEffect>
                  </a14:imgLayer>
                </a14:imgProps>
              </a:ext>
              <a:ext uri="{28A0092B-C50C-407E-A947-70E740481C1C}">
                <a14:useLocalDpi xmlns:a14="http://schemas.microsoft.com/office/drawing/2010/main"/>
              </a:ext>
            </a:extLst>
          </a:blip>
          <a:srcRect l="9196" r="3864" b="3"/>
          <a:stretch/>
        </p:blipFill>
        <p:spPr bwMode="auto">
          <a:xfrm>
            <a:off x="201035" y="1364016"/>
            <a:ext cx="4995923" cy="5358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13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FE5E6-F262-489F-A816-02B31A2A6948}"/>
              </a:ext>
            </a:extLst>
          </p:cNvPr>
          <p:cNvSpPr>
            <a:spLocks noGrp="1"/>
          </p:cNvSpPr>
          <p:nvPr>
            <p:ph type="title"/>
          </p:nvPr>
        </p:nvSpPr>
        <p:spPr>
          <a:xfrm>
            <a:off x="430987" y="207114"/>
            <a:ext cx="9044025" cy="973500"/>
          </a:xfrm>
        </p:spPr>
        <p:txBody>
          <a:bodyPr/>
          <a:lstStyle/>
          <a:p>
            <a:pPr algn="ctr"/>
            <a:r>
              <a:rPr lang="en-US" sz="3600"/>
              <a:t>What is the Study Design?</a:t>
            </a:r>
          </a:p>
        </p:txBody>
      </p:sp>
      <p:pic>
        <p:nvPicPr>
          <p:cNvPr id="6" name="Picture 5">
            <a:extLst>
              <a:ext uri="{FF2B5EF4-FFF2-40B4-BE49-F238E27FC236}">
                <a16:creationId xmlns:a16="http://schemas.microsoft.com/office/drawing/2014/main" id="{0ABF3C1B-6EDE-4F9C-84ED-72E8B5408413}"/>
              </a:ext>
            </a:extLst>
          </p:cNvPr>
          <p:cNvPicPr>
            <a:picLocks noChangeAspect="1"/>
          </p:cNvPicPr>
          <p:nvPr/>
        </p:nvPicPr>
        <p:blipFill>
          <a:blip r:embed="rId3"/>
          <a:stretch>
            <a:fillRect/>
          </a:stretch>
        </p:blipFill>
        <p:spPr>
          <a:xfrm>
            <a:off x="47625" y="1562100"/>
            <a:ext cx="9858375" cy="5105400"/>
          </a:xfrm>
          <a:prstGeom prst="rect">
            <a:avLst/>
          </a:prstGeom>
        </p:spPr>
      </p:pic>
    </p:spTree>
    <p:extLst>
      <p:ext uri="{BB962C8B-B14F-4D97-AF65-F5344CB8AC3E}">
        <p14:creationId xmlns:p14="http://schemas.microsoft.com/office/powerpoint/2010/main" val="682892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92EE477-E012-4B51-A88D-D37503EB4F25}"/>
              </a:ext>
            </a:extLst>
          </p:cNvPr>
          <p:cNvSpPr txBox="1">
            <a:spLocks/>
          </p:cNvSpPr>
          <p:nvPr/>
        </p:nvSpPr>
        <p:spPr>
          <a:xfrm>
            <a:off x="6688161" y="1678778"/>
            <a:ext cx="2851225" cy="4967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a:buFont typeface="Source Sans Pro" panose="020B0503030403020204" pitchFamily="34" charset="0"/>
              <a:buChar char="✓"/>
            </a:pPr>
            <a:r>
              <a:rPr lang="en-US" sz="2400" dirty="0"/>
              <a:t>Plans to deliver at hospital </a:t>
            </a:r>
          </a:p>
          <a:p>
            <a:pPr>
              <a:buFont typeface="Source Sans Pro" panose="020B0503030403020204" pitchFamily="34" charset="0"/>
              <a:buChar char="✓"/>
            </a:pPr>
            <a:r>
              <a:rPr lang="en-US" sz="2400" dirty="0"/>
              <a:t>Willing to enroll baby</a:t>
            </a:r>
          </a:p>
        </p:txBody>
      </p:sp>
      <p:sp>
        <p:nvSpPr>
          <p:cNvPr id="2" name="Title 1">
            <a:extLst>
              <a:ext uri="{FF2B5EF4-FFF2-40B4-BE49-F238E27FC236}">
                <a16:creationId xmlns:a16="http://schemas.microsoft.com/office/drawing/2014/main" id="{2E451573-ABC3-48E0-8D04-148B7AB5AC66}"/>
              </a:ext>
            </a:extLst>
          </p:cNvPr>
          <p:cNvSpPr>
            <a:spLocks noGrp="1"/>
          </p:cNvSpPr>
          <p:nvPr>
            <p:ph type="title"/>
          </p:nvPr>
        </p:nvSpPr>
        <p:spPr>
          <a:xfrm>
            <a:off x="381837" y="168450"/>
            <a:ext cx="9134461" cy="973500"/>
          </a:xfrm>
        </p:spPr>
        <p:txBody>
          <a:bodyPr/>
          <a:lstStyle/>
          <a:p>
            <a:pPr algn="ctr"/>
            <a:r>
              <a:rPr lang="en-US" sz="3600"/>
              <a:t>Who can participate?</a:t>
            </a:r>
          </a:p>
        </p:txBody>
      </p:sp>
      <p:sp>
        <p:nvSpPr>
          <p:cNvPr id="3" name="Text Placeholder 2">
            <a:extLst>
              <a:ext uri="{FF2B5EF4-FFF2-40B4-BE49-F238E27FC236}">
                <a16:creationId xmlns:a16="http://schemas.microsoft.com/office/drawing/2014/main" id="{B90BC8DE-D943-4854-AC4F-553DC66C5951}"/>
              </a:ext>
            </a:extLst>
          </p:cNvPr>
          <p:cNvSpPr>
            <a:spLocks noGrp="1"/>
          </p:cNvSpPr>
          <p:nvPr>
            <p:ph type="body" idx="1"/>
          </p:nvPr>
        </p:nvSpPr>
        <p:spPr>
          <a:xfrm>
            <a:off x="547993" y="4663138"/>
            <a:ext cx="2851225" cy="4967700"/>
          </a:xfrm>
        </p:spPr>
        <p:txBody>
          <a:bodyPr/>
          <a:lstStyle/>
          <a:p>
            <a:pPr>
              <a:buFont typeface="Source Sans Pro" panose="020B0503030403020204" pitchFamily="34" charset="0"/>
              <a:buChar char="✓"/>
            </a:pPr>
            <a:r>
              <a:rPr lang="en-US" sz="2400"/>
              <a:t>Healthy pregnant women</a:t>
            </a:r>
          </a:p>
          <a:p>
            <a:pPr>
              <a:buFont typeface="Source Sans Pro" panose="020B0503030403020204" pitchFamily="34" charset="0"/>
              <a:buChar char="✓"/>
            </a:pPr>
            <a:r>
              <a:rPr lang="en-US" sz="2400"/>
              <a:t>HIV-free</a:t>
            </a:r>
          </a:p>
          <a:p>
            <a:pPr>
              <a:buFont typeface="Source Sans Pro" panose="020B0503030403020204" pitchFamily="34" charset="0"/>
              <a:buChar char="✓"/>
            </a:pPr>
            <a:r>
              <a:rPr lang="en-US" sz="2400"/>
              <a:t>18-40 years</a:t>
            </a:r>
          </a:p>
          <a:p>
            <a:endParaRPr lang="en-US"/>
          </a:p>
        </p:txBody>
      </p:sp>
      <p:sp>
        <p:nvSpPr>
          <p:cNvPr id="4" name="Text Placeholder 3">
            <a:extLst>
              <a:ext uri="{FF2B5EF4-FFF2-40B4-BE49-F238E27FC236}">
                <a16:creationId xmlns:a16="http://schemas.microsoft.com/office/drawing/2014/main" id="{EA93E04F-0217-4DA8-9F92-091B45AC20FF}"/>
              </a:ext>
            </a:extLst>
          </p:cNvPr>
          <p:cNvSpPr>
            <a:spLocks noGrp="1"/>
          </p:cNvSpPr>
          <p:nvPr>
            <p:ph type="body" idx="2"/>
          </p:nvPr>
        </p:nvSpPr>
        <p:spPr>
          <a:xfrm>
            <a:off x="3655559" y="4630481"/>
            <a:ext cx="2851225" cy="2015997"/>
          </a:xfrm>
        </p:spPr>
        <p:txBody>
          <a:bodyPr/>
          <a:lstStyle/>
          <a:p>
            <a:pPr>
              <a:buFont typeface="Source Sans Pro" panose="020B0503030403020204" pitchFamily="34" charset="0"/>
              <a:buChar char="✓"/>
            </a:pPr>
            <a:r>
              <a:rPr lang="en-US" sz="2400"/>
              <a:t>Willing to be assigned by chance to pills or ring</a:t>
            </a:r>
          </a:p>
        </p:txBody>
      </p:sp>
      <p:pic>
        <p:nvPicPr>
          <p:cNvPr id="8" name="Picture 7" descr="A drawing of a person&#10;&#10;Description generated with high confidence">
            <a:extLst>
              <a:ext uri="{FF2B5EF4-FFF2-40B4-BE49-F238E27FC236}">
                <a16:creationId xmlns:a16="http://schemas.microsoft.com/office/drawing/2014/main" id="{ECD8EDC2-1CC8-49C7-842A-40F493A235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058" y="1600200"/>
            <a:ext cx="2887097" cy="3030281"/>
          </a:xfrm>
          <a:prstGeom prst="rect">
            <a:avLst/>
          </a:prstGeom>
        </p:spPr>
      </p:pic>
      <p:pic>
        <p:nvPicPr>
          <p:cNvPr id="12" name="Picture 11">
            <a:extLst>
              <a:ext uri="{FF2B5EF4-FFF2-40B4-BE49-F238E27FC236}">
                <a16:creationId xmlns:a16="http://schemas.microsoft.com/office/drawing/2014/main" id="{CF24CE1D-54BF-4C92-B98F-5641A3CD7F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92683" y="1870600"/>
            <a:ext cx="2524282" cy="2489479"/>
          </a:xfrm>
          <a:prstGeom prst="rect">
            <a:avLst/>
          </a:prstGeom>
        </p:spPr>
      </p:pic>
      <p:grpSp>
        <p:nvGrpSpPr>
          <p:cNvPr id="5" name="Group 4">
            <a:extLst>
              <a:ext uri="{FF2B5EF4-FFF2-40B4-BE49-F238E27FC236}">
                <a16:creationId xmlns:a16="http://schemas.microsoft.com/office/drawing/2014/main" id="{070DE8A3-A49C-46F6-B69A-9BF34CFF2913}"/>
              </a:ext>
            </a:extLst>
          </p:cNvPr>
          <p:cNvGrpSpPr/>
          <p:nvPr/>
        </p:nvGrpSpPr>
        <p:grpSpPr>
          <a:xfrm>
            <a:off x="3622653" y="2385683"/>
            <a:ext cx="2986659" cy="1698718"/>
            <a:chOff x="3622653" y="2385683"/>
            <a:chExt cx="2986659" cy="1698718"/>
          </a:xfrm>
        </p:grpSpPr>
        <p:pic>
          <p:nvPicPr>
            <p:cNvPr id="10" name="Picture 9" descr="A picture containing text&#10;&#10;Description generated with high confidence">
              <a:extLst>
                <a:ext uri="{FF2B5EF4-FFF2-40B4-BE49-F238E27FC236}">
                  <a16:creationId xmlns:a16="http://schemas.microsoft.com/office/drawing/2014/main" id="{6597B5A7-74A5-4CEF-831B-BBDE672B9E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22653" y="2385683"/>
              <a:ext cx="2986659" cy="1698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close up of a piece of paper&#10;&#10;Description generated with high confidence">
              <a:extLst>
                <a:ext uri="{FF2B5EF4-FFF2-40B4-BE49-F238E27FC236}">
                  <a16:creationId xmlns:a16="http://schemas.microsoft.com/office/drawing/2014/main" id="{B7A39DB7-8F28-497D-8C36-1D9307A324B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12824" y="2528690"/>
              <a:ext cx="2310694" cy="319109"/>
            </a:xfrm>
            <a:prstGeom prst="rect">
              <a:avLst/>
            </a:prstGeom>
            <a:ln>
              <a:noFill/>
            </a:ln>
            <a:effectLst/>
          </p:spPr>
        </p:pic>
      </p:grpSp>
    </p:spTree>
    <p:extLst>
      <p:ext uri="{BB962C8B-B14F-4D97-AF65-F5344CB8AC3E}">
        <p14:creationId xmlns:p14="http://schemas.microsoft.com/office/powerpoint/2010/main" val="2706430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215-514D-48C6-8C18-A528829BEDA0}"/>
              </a:ext>
            </a:extLst>
          </p:cNvPr>
          <p:cNvSpPr>
            <a:spLocks noGrp="1"/>
          </p:cNvSpPr>
          <p:nvPr>
            <p:ph type="title"/>
          </p:nvPr>
        </p:nvSpPr>
        <p:spPr>
          <a:xfrm>
            <a:off x="361741" y="168450"/>
            <a:ext cx="9154557" cy="973500"/>
          </a:xfrm>
        </p:spPr>
        <p:txBody>
          <a:bodyPr/>
          <a:lstStyle/>
          <a:p>
            <a:pPr algn="ctr"/>
            <a:r>
              <a:rPr lang="en-US" sz="3200"/>
              <a:t>How are study groups assigned?</a:t>
            </a:r>
          </a:p>
        </p:txBody>
      </p:sp>
      <p:sp>
        <p:nvSpPr>
          <p:cNvPr id="7" name="Google Shape;140;p22">
            <a:extLst>
              <a:ext uri="{FF2B5EF4-FFF2-40B4-BE49-F238E27FC236}">
                <a16:creationId xmlns:a16="http://schemas.microsoft.com/office/drawing/2014/main" id="{0546CC8A-7B8C-4DDD-8D4E-4D03955A9C65}"/>
              </a:ext>
            </a:extLst>
          </p:cNvPr>
          <p:cNvSpPr txBox="1">
            <a:spLocks/>
          </p:cNvSpPr>
          <p:nvPr/>
        </p:nvSpPr>
        <p:spPr>
          <a:xfrm>
            <a:off x="4191124" y="2030964"/>
            <a:ext cx="4292447" cy="3208601"/>
          </a:xfrm>
          <a:prstGeom prst="rect">
            <a:avLst/>
          </a:prstGeom>
          <a:noFill/>
          <a:ln>
            <a:noFill/>
          </a:ln>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0" indent="0" algn="ctr">
              <a:buFont typeface="Source Sans Pro"/>
              <a:buNone/>
            </a:pPr>
            <a:r>
              <a:rPr lang="en-US" sz="2800" dirty="0">
                <a:solidFill>
                  <a:schemeClr val="tx1"/>
                </a:solidFill>
              </a:rPr>
              <a:t>Groups assigned by chance.  </a:t>
            </a:r>
          </a:p>
        </p:txBody>
      </p:sp>
      <p:grpSp>
        <p:nvGrpSpPr>
          <p:cNvPr id="38" name="Group 37">
            <a:extLst>
              <a:ext uri="{FF2B5EF4-FFF2-40B4-BE49-F238E27FC236}">
                <a16:creationId xmlns:a16="http://schemas.microsoft.com/office/drawing/2014/main" id="{D1712187-5688-4F4C-B61A-394F2A1BD215}"/>
              </a:ext>
            </a:extLst>
          </p:cNvPr>
          <p:cNvGrpSpPr/>
          <p:nvPr/>
        </p:nvGrpSpPr>
        <p:grpSpPr>
          <a:xfrm>
            <a:off x="1996477" y="1395899"/>
            <a:ext cx="1951058" cy="1986357"/>
            <a:chOff x="743498" y="1596926"/>
            <a:chExt cx="4782755" cy="5040998"/>
          </a:xfrm>
        </p:grpSpPr>
        <p:sp>
          <p:nvSpPr>
            <p:cNvPr id="37" name="Rectangle 36">
              <a:extLst>
                <a:ext uri="{FF2B5EF4-FFF2-40B4-BE49-F238E27FC236}">
                  <a16:creationId xmlns:a16="http://schemas.microsoft.com/office/drawing/2014/main" id="{0D7A390D-404A-4949-9557-08CF5451D382}"/>
                </a:ext>
              </a:extLst>
            </p:cNvPr>
            <p:cNvSpPr/>
            <p:nvPr/>
          </p:nvSpPr>
          <p:spPr>
            <a:xfrm>
              <a:off x="743498" y="1596926"/>
              <a:ext cx="4782755" cy="5040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FC7A850-F24D-4A24-8FE1-AAD2E91038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3498" y="1628456"/>
              <a:ext cx="3529653" cy="3921379"/>
            </a:xfrm>
            <a:prstGeom prst="flowChartManualOperation">
              <a:avLst/>
            </a:prstGeom>
          </p:spPr>
        </p:pic>
        <p:grpSp>
          <p:nvGrpSpPr>
            <p:cNvPr id="33" name="Group 32">
              <a:extLst>
                <a:ext uri="{FF2B5EF4-FFF2-40B4-BE49-F238E27FC236}">
                  <a16:creationId xmlns:a16="http://schemas.microsoft.com/office/drawing/2014/main" id="{5CB9A767-AAAC-4DB8-BB05-F675534B5B74}"/>
                </a:ext>
              </a:extLst>
            </p:cNvPr>
            <p:cNvGrpSpPr/>
            <p:nvPr/>
          </p:nvGrpSpPr>
          <p:grpSpPr>
            <a:xfrm rot="2091321">
              <a:off x="3338136" y="4521369"/>
              <a:ext cx="1849010" cy="1723697"/>
              <a:chOff x="2666999" y="1692165"/>
              <a:chExt cx="4572000" cy="4351283"/>
            </a:xfrm>
          </p:grpSpPr>
          <p:pic>
            <p:nvPicPr>
              <p:cNvPr id="4" name="Picture 3" descr="A close up of a device&#10;&#10;Description generated with high confidence">
                <a:extLst>
                  <a:ext uri="{FF2B5EF4-FFF2-40B4-BE49-F238E27FC236}">
                    <a16:creationId xmlns:a16="http://schemas.microsoft.com/office/drawing/2014/main" id="{4945EE04-DB34-4429-8985-B810B336D8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471" t="17931" r="15862" b="18621"/>
              <a:stretch/>
            </p:blipFill>
            <p:spPr>
              <a:xfrm>
                <a:off x="2666999" y="1692165"/>
                <a:ext cx="4572000" cy="4351283"/>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02CA8543-02B4-4FD0-BC1D-95DBC2094361}"/>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a:off x="3871031" y="3118100"/>
                <a:ext cx="1107178" cy="1109026"/>
              </a:xfrm>
              <a:prstGeom prst="ellipse">
                <a:avLst/>
              </a:prstGeom>
            </p:spPr>
          </p:pic>
          <p:pic>
            <p:nvPicPr>
              <p:cNvPr id="21" name="Picture 20" descr="A close up of a logo&#10;&#10;Description generated with high confidence">
                <a:extLst>
                  <a:ext uri="{FF2B5EF4-FFF2-40B4-BE49-F238E27FC236}">
                    <a16:creationId xmlns:a16="http://schemas.microsoft.com/office/drawing/2014/main" id="{EDBC80B9-BA5E-44CB-A47E-1875F279F30B}"/>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a:off x="5845416" y="2689148"/>
                <a:ext cx="1107178" cy="1109026"/>
              </a:xfrm>
              <a:prstGeom prst="ellipse">
                <a:avLst/>
              </a:prstGeom>
            </p:spPr>
          </p:pic>
          <p:pic>
            <p:nvPicPr>
              <p:cNvPr id="22" name="Picture 21" descr="A close up of a logo&#10;&#10;Description generated with high confidence">
                <a:extLst>
                  <a:ext uri="{FF2B5EF4-FFF2-40B4-BE49-F238E27FC236}">
                    <a16:creationId xmlns:a16="http://schemas.microsoft.com/office/drawing/2014/main" id="{0AB5EAF3-3BF0-4105-B0C1-6B25BD4CEDCF}"/>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t="-15568" r="-220" b="-1"/>
              <a:stretch/>
            </p:blipFill>
            <p:spPr>
              <a:xfrm>
                <a:off x="4270545" y="4227804"/>
                <a:ext cx="1199143" cy="1385094"/>
              </a:xfrm>
              <a:prstGeom prst="ellipse">
                <a:avLst/>
              </a:prstGeom>
            </p:spPr>
          </p:pic>
          <p:pic>
            <p:nvPicPr>
              <p:cNvPr id="24" name="Picture 23" descr="A close up of a logo&#10;&#10;Description generated with high confidence">
                <a:extLst>
                  <a:ext uri="{FF2B5EF4-FFF2-40B4-BE49-F238E27FC236}">
                    <a16:creationId xmlns:a16="http://schemas.microsoft.com/office/drawing/2014/main" id="{560D7732-F629-4F83-BFAE-F1EB83D80615}"/>
                  </a:ext>
                </a:extLst>
              </p:cNvPr>
              <p:cNvPicPr>
                <a:picLocks noChangeAspect="1"/>
              </p:cNvPicPr>
              <p:nvPr/>
            </p:nvPicPr>
            <p:blipFill>
              <a:blip r:embed="rId9" cstate="screen">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a:ext>
                </a:extLst>
              </a:blip>
              <a:stretch>
                <a:fillRect/>
              </a:stretch>
            </p:blipFill>
            <p:spPr>
              <a:xfrm rot="10613159">
                <a:off x="4469286" y="2937836"/>
                <a:ext cx="1365983" cy="1368263"/>
              </a:xfrm>
              <a:prstGeom prst="chord">
                <a:avLst>
                  <a:gd name="adj1" fmla="val 3722606"/>
                  <a:gd name="adj2" fmla="val 12524843"/>
                </a:avLst>
              </a:prstGeom>
            </p:spPr>
          </p:pic>
          <p:grpSp>
            <p:nvGrpSpPr>
              <p:cNvPr id="30" name="Group 29">
                <a:extLst>
                  <a:ext uri="{FF2B5EF4-FFF2-40B4-BE49-F238E27FC236}">
                    <a16:creationId xmlns:a16="http://schemas.microsoft.com/office/drawing/2014/main" id="{0DF72817-C794-4FA7-A565-5962F6DFF78B}"/>
                  </a:ext>
                </a:extLst>
              </p:cNvPr>
              <p:cNvGrpSpPr/>
              <p:nvPr/>
            </p:nvGrpSpPr>
            <p:grpSpPr>
              <a:xfrm>
                <a:off x="4805464" y="1953076"/>
                <a:ext cx="1669443" cy="957556"/>
                <a:chOff x="4805464" y="1953076"/>
                <a:chExt cx="1669443" cy="957556"/>
              </a:xfrm>
            </p:grpSpPr>
            <p:sp>
              <p:nvSpPr>
                <p:cNvPr id="29" name="Diamond 28">
                  <a:extLst>
                    <a:ext uri="{FF2B5EF4-FFF2-40B4-BE49-F238E27FC236}">
                      <a16:creationId xmlns:a16="http://schemas.microsoft.com/office/drawing/2014/main" id="{7A05BFD2-2C56-4F84-BE7C-E797E6C0C158}"/>
                    </a:ext>
                  </a:extLst>
                </p:cNvPr>
                <p:cNvSpPr/>
                <p:nvPr/>
              </p:nvSpPr>
              <p:spPr>
                <a:xfrm rot="20916795">
                  <a:off x="4805464" y="1953076"/>
                  <a:ext cx="1669443" cy="957556"/>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C07B003-D52A-4CD6-9AD8-34CC6CB54E0E}"/>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rot="20923306">
                  <a:off x="5164789" y="2146450"/>
                  <a:ext cx="950790" cy="535184"/>
                </a:xfrm>
                <a:prstGeom prst="rect">
                  <a:avLst/>
                </a:prstGeom>
              </p:spPr>
            </p:pic>
          </p:grpSp>
          <p:sp>
            <p:nvSpPr>
              <p:cNvPr id="31" name="Diamond 30">
                <a:extLst>
                  <a:ext uri="{FF2B5EF4-FFF2-40B4-BE49-F238E27FC236}">
                    <a16:creationId xmlns:a16="http://schemas.microsoft.com/office/drawing/2014/main" id="{23620FC1-4FA8-454F-B63A-3665BB66E751}"/>
                  </a:ext>
                </a:extLst>
              </p:cNvPr>
              <p:cNvSpPr/>
              <p:nvPr/>
            </p:nvSpPr>
            <p:spPr>
              <a:xfrm rot="4583224">
                <a:off x="2562065" y="4191325"/>
                <a:ext cx="1947196" cy="957556"/>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3E20D66-B68D-48B9-A41D-7FD64BF13EFD}"/>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artisticPhotocopy trans="65000"/>
                        </a14:imgEffect>
                      </a14:imgLayer>
                    </a14:imgProps>
                  </a:ext>
                  <a:ext uri="{28A0092B-C50C-407E-A947-70E740481C1C}">
                    <a14:useLocalDpi xmlns:a14="http://schemas.microsoft.com/office/drawing/2010/main"/>
                  </a:ext>
                </a:extLst>
              </a:blip>
              <a:srcRect/>
              <a:stretch/>
            </p:blipFill>
            <p:spPr>
              <a:xfrm rot="4589735">
                <a:off x="3027580" y="4323294"/>
                <a:ext cx="950790" cy="535184"/>
              </a:xfrm>
              <a:prstGeom prst="rect">
                <a:avLst/>
              </a:prstGeom>
            </p:spPr>
          </p:pic>
        </p:grpSp>
      </p:grpSp>
      <p:pic>
        <p:nvPicPr>
          <p:cNvPr id="45" name="Picture 44">
            <a:extLst>
              <a:ext uri="{FF2B5EF4-FFF2-40B4-BE49-F238E27FC236}">
                <a16:creationId xmlns:a16="http://schemas.microsoft.com/office/drawing/2014/main" id="{9526BF00-A6AD-4C12-9B45-2E58AFAEF104}"/>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a:off x="3408036" y="5367840"/>
            <a:ext cx="362326" cy="197017"/>
          </a:xfrm>
          <a:prstGeom prst="rect">
            <a:avLst/>
          </a:prstGeom>
        </p:spPr>
      </p:pic>
      <p:pic>
        <p:nvPicPr>
          <p:cNvPr id="47" name="Picture 46" descr="A close up of a logo&#10;&#10;Description generated with high confidence">
            <a:extLst>
              <a:ext uri="{FF2B5EF4-FFF2-40B4-BE49-F238E27FC236}">
                <a16:creationId xmlns:a16="http://schemas.microsoft.com/office/drawing/2014/main" id="{0031336C-546B-44F0-A7E7-23595F00AD0F}"/>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1442679" y="5262216"/>
            <a:ext cx="421922" cy="408265"/>
          </a:xfrm>
          <a:prstGeom prst="ellipse">
            <a:avLst/>
          </a:prstGeom>
        </p:spPr>
      </p:pic>
      <p:pic>
        <p:nvPicPr>
          <p:cNvPr id="49" name="Picture 48" descr="A close up of a logo&#10;&#10;Description generated with high confidence">
            <a:extLst>
              <a:ext uri="{FF2B5EF4-FFF2-40B4-BE49-F238E27FC236}">
                <a16:creationId xmlns:a16="http://schemas.microsoft.com/office/drawing/2014/main" id="{C455CCAF-A5D1-42E9-AFE6-10E11512CD60}"/>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2425358" y="5262216"/>
            <a:ext cx="421922" cy="408265"/>
          </a:xfrm>
          <a:prstGeom prst="ellipse">
            <a:avLst/>
          </a:prstGeom>
        </p:spPr>
      </p:pic>
      <p:pic>
        <p:nvPicPr>
          <p:cNvPr id="27" name="Picture 26" descr="A drawing of a person&#10;&#10;Description generated with high confidence">
            <a:extLst>
              <a:ext uri="{FF2B5EF4-FFF2-40B4-BE49-F238E27FC236}">
                <a16:creationId xmlns:a16="http://schemas.microsoft.com/office/drawing/2014/main" id="{00C5DC2E-56DC-4646-8519-DCE0E1D5953A}"/>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349566" y="3711922"/>
            <a:ext cx="709748" cy="1515492"/>
          </a:xfrm>
          <a:prstGeom prst="rect">
            <a:avLst/>
          </a:prstGeom>
        </p:spPr>
      </p:pic>
      <p:pic>
        <p:nvPicPr>
          <p:cNvPr id="28" name="Picture 27" descr="A drawing of a person&#10;&#10;Description generated with high confidence">
            <a:extLst>
              <a:ext uri="{FF2B5EF4-FFF2-40B4-BE49-F238E27FC236}">
                <a16:creationId xmlns:a16="http://schemas.microsoft.com/office/drawing/2014/main" id="{545926FB-D05A-4D69-8F55-DC7C1350186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289525" y="3711922"/>
            <a:ext cx="709748" cy="1515492"/>
          </a:xfrm>
          <a:prstGeom prst="rect">
            <a:avLst/>
          </a:prstGeom>
        </p:spPr>
      </p:pic>
      <p:pic>
        <p:nvPicPr>
          <p:cNvPr id="34" name="Picture 33" descr="A drawing of a person&#10;&#10;Description generated with high confidence">
            <a:extLst>
              <a:ext uri="{FF2B5EF4-FFF2-40B4-BE49-F238E27FC236}">
                <a16:creationId xmlns:a16="http://schemas.microsoft.com/office/drawing/2014/main" id="{DBAE549F-3C06-437F-9D58-B05F63E1CDD4}"/>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229484" y="3711922"/>
            <a:ext cx="709748" cy="1515492"/>
          </a:xfrm>
          <a:prstGeom prst="rect">
            <a:avLst/>
          </a:prstGeom>
        </p:spPr>
      </p:pic>
      <p:sp>
        <p:nvSpPr>
          <p:cNvPr id="43" name="TextBox 42">
            <a:extLst>
              <a:ext uri="{FF2B5EF4-FFF2-40B4-BE49-F238E27FC236}">
                <a16:creationId xmlns:a16="http://schemas.microsoft.com/office/drawing/2014/main" id="{DCA9B815-B0CA-48C5-B150-259B761938E5}"/>
              </a:ext>
            </a:extLst>
          </p:cNvPr>
          <p:cNvSpPr txBox="1"/>
          <p:nvPr/>
        </p:nvSpPr>
        <p:spPr>
          <a:xfrm>
            <a:off x="914651" y="5804722"/>
            <a:ext cx="3603523" cy="954107"/>
          </a:xfrm>
          <a:prstGeom prst="rect">
            <a:avLst/>
          </a:prstGeom>
          <a:noFill/>
        </p:spPr>
        <p:txBody>
          <a:bodyPr wrap="square">
            <a:spAutoFit/>
          </a:bodyPr>
          <a:lstStyle/>
          <a:p>
            <a:pPr marL="0" indent="0" algn="ctr">
              <a:buFont typeface="Source Sans Pro"/>
              <a:buNone/>
            </a:pPr>
            <a:r>
              <a:rPr lang="en-US" sz="2800" dirty="0">
                <a:solidFill>
                  <a:schemeClr val="tx1"/>
                </a:solidFill>
                <a:highlight>
                  <a:srgbClr val="00FFFF"/>
                </a:highlight>
              </a:rPr>
              <a:t>Groups 1 &amp; 2 </a:t>
            </a:r>
          </a:p>
          <a:p>
            <a:pPr marL="0" indent="0" algn="ctr">
              <a:buFont typeface="Source Sans Pro"/>
              <a:buNone/>
            </a:pPr>
            <a:r>
              <a:rPr lang="en-US" sz="2800" dirty="0">
                <a:solidFill>
                  <a:schemeClr val="tx1"/>
                </a:solidFill>
                <a:highlight>
                  <a:srgbClr val="00FFFF"/>
                </a:highlight>
              </a:rPr>
              <a:t>2 ring: 1 pill</a:t>
            </a:r>
            <a:endParaRPr lang="en-US" sz="2800" dirty="0">
              <a:solidFill>
                <a:schemeClr val="tx1"/>
              </a:solidFill>
            </a:endParaRPr>
          </a:p>
        </p:txBody>
      </p:sp>
      <p:sp>
        <p:nvSpPr>
          <p:cNvPr id="44" name="TextBox 43">
            <a:extLst>
              <a:ext uri="{FF2B5EF4-FFF2-40B4-BE49-F238E27FC236}">
                <a16:creationId xmlns:a16="http://schemas.microsoft.com/office/drawing/2014/main" id="{E1BA2947-967B-45EC-A489-E0D608B63BA3}"/>
              </a:ext>
            </a:extLst>
          </p:cNvPr>
          <p:cNvSpPr txBox="1"/>
          <p:nvPr/>
        </p:nvSpPr>
        <p:spPr>
          <a:xfrm>
            <a:off x="4864345" y="5804722"/>
            <a:ext cx="4953000" cy="954107"/>
          </a:xfrm>
          <a:prstGeom prst="rect">
            <a:avLst/>
          </a:prstGeom>
          <a:noFill/>
        </p:spPr>
        <p:txBody>
          <a:bodyPr wrap="square">
            <a:spAutoFit/>
          </a:bodyPr>
          <a:lstStyle/>
          <a:p>
            <a:pPr marL="0" indent="0" algn="ctr">
              <a:buFont typeface="Source Sans Pro"/>
              <a:buNone/>
            </a:pPr>
            <a:r>
              <a:rPr lang="en-US" sz="2800" dirty="0">
                <a:solidFill>
                  <a:schemeClr val="tx1"/>
                </a:solidFill>
                <a:highlight>
                  <a:srgbClr val="00FFFF"/>
                </a:highlight>
              </a:rPr>
              <a:t>Group 3</a:t>
            </a:r>
          </a:p>
          <a:p>
            <a:pPr marL="0" indent="0" algn="ctr">
              <a:buFont typeface="Source Sans Pro"/>
              <a:buNone/>
            </a:pPr>
            <a:r>
              <a:rPr lang="en-US" sz="2800" dirty="0">
                <a:solidFill>
                  <a:schemeClr val="tx1"/>
                </a:solidFill>
                <a:highlight>
                  <a:srgbClr val="00FFFF"/>
                </a:highlight>
              </a:rPr>
              <a:t>4 ring: 1 pill</a:t>
            </a:r>
          </a:p>
        </p:txBody>
      </p:sp>
      <p:pic>
        <p:nvPicPr>
          <p:cNvPr id="46" name="Picture 45">
            <a:extLst>
              <a:ext uri="{FF2B5EF4-FFF2-40B4-BE49-F238E27FC236}">
                <a16:creationId xmlns:a16="http://schemas.microsoft.com/office/drawing/2014/main" id="{104090D2-514B-42D5-BD3B-4F434E7483D5}"/>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a:off x="8546547" y="5367337"/>
            <a:ext cx="362326" cy="197017"/>
          </a:xfrm>
          <a:prstGeom prst="rect">
            <a:avLst/>
          </a:prstGeom>
        </p:spPr>
      </p:pic>
      <p:pic>
        <p:nvPicPr>
          <p:cNvPr id="50" name="Picture 49" descr="A drawing of a person&#10;&#10;Description generated with high confidence">
            <a:extLst>
              <a:ext uri="{FF2B5EF4-FFF2-40B4-BE49-F238E27FC236}">
                <a16:creationId xmlns:a16="http://schemas.microsoft.com/office/drawing/2014/main" id="{47DED09D-E1A4-47A4-8919-8EAF5F85AC82}"/>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674504" y="3699222"/>
            <a:ext cx="709748" cy="1515492"/>
          </a:xfrm>
          <a:prstGeom prst="rect">
            <a:avLst/>
          </a:prstGeom>
        </p:spPr>
      </p:pic>
      <p:pic>
        <p:nvPicPr>
          <p:cNvPr id="51" name="Picture 50" descr="A drawing of a person&#10;&#10;Description generated with high confidence">
            <a:extLst>
              <a:ext uri="{FF2B5EF4-FFF2-40B4-BE49-F238E27FC236}">
                <a16:creationId xmlns:a16="http://schemas.microsoft.com/office/drawing/2014/main" id="{72B15EAB-3DE8-48A4-9EDB-4E9BA24397F4}"/>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8380589" y="3699222"/>
            <a:ext cx="709748" cy="1515492"/>
          </a:xfrm>
          <a:prstGeom prst="rect">
            <a:avLst/>
          </a:prstGeom>
        </p:spPr>
      </p:pic>
      <p:pic>
        <p:nvPicPr>
          <p:cNvPr id="53" name="Picture 52" descr="A drawing of a person&#10;&#10;Description generated with high confidence">
            <a:extLst>
              <a:ext uri="{FF2B5EF4-FFF2-40B4-BE49-F238E27FC236}">
                <a16:creationId xmlns:a16="http://schemas.microsoft.com/office/drawing/2014/main" id="{12683015-4891-4165-93EE-A94F70C5FDA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556249" y="3710923"/>
            <a:ext cx="709748" cy="1515492"/>
          </a:xfrm>
          <a:prstGeom prst="rect">
            <a:avLst/>
          </a:prstGeom>
        </p:spPr>
      </p:pic>
      <p:pic>
        <p:nvPicPr>
          <p:cNvPr id="54" name="Picture 53" descr="A drawing of a person&#10;&#10;Description generated with high confidence">
            <a:extLst>
              <a:ext uri="{FF2B5EF4-FFF2-40B4-BE49-F238E27FC236}">
                <a16:creationId xmlns:a16="http://schemas.microsoft.com/office/drawing/2014/main" id="{E96E66A7-CBEC-4808-A1A7-AB4DB938A15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262334" y="3710923"/>
            <a:ext cx="709748" cy="1515492"/>
          </a:xfrm>
          <a:prstGeom prst="rect">
            <a:avLst/>
          </a:prstGeom>
        </p:spPr>
      </p:pic>
      <p:pic>
        <p:nvPicPr>
          <p:cNvPr id="55" name="Picture 54" descr="A drawing of a person&#10;&#10;Description generated with high confidence">
            <a:extLst>
              <a:ext uri="{FF2B5EF4-FFF2-40B4-BE49-F238E27FC236}">
                <a16:creationId xmlns:a16="http://schemas.microsoft.com/office/drawing/2014/main" id="{6604E18D-E1E5-4D97-BC2B-79499B9FCD7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968419" y="3699222"/>
            <a:ext cx="709748" cy="1515492"/>
          </a:xfrm>
          <a:prstGeom prst="rect">
            <a:avLst/>
          </a:prstGeom>
        </p:spPr>
      </p:pic>
      <p:pic>
        <p:nvPicPr>
          <p:cNvPr id="56" name="Picture 55" descr="A close up of a logo&#10;&#10;Description generated with high confidence">
            <a:extLst>
              <a:ext uri="{FF2B5EF4-FFF2-40B4-BE49-F238E27FC236}">
                <a16:creationId xmlns:a16="http://schemas.microsoft.com/office/drawing/2014/main" id="{93C8D83F-CEF6-4E57-9E27-F733756127B2}"/>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7128574" y="5261713"/>
            <a:ext cx="421922" cy="408265"/>
          </a:xfrm>
          <a:prstGeom prst="ellipse">
            <a:avLst/>
          </a:prstGeom>
        </p:spPr>
      </p:pic>
      <p:pic>
        <p:nvPicPr>
          <p:cNvPr id="57" name="Picture 56" descr="A close up of a logo&#10;&#10;Description generated with high confidence">
            <a:extLst>
              <a:ext uri="{FF2B5EF4-FFF2-40B4-BE49-F238E27FC236}">
                <a16:creationId xmlns:a16="http://schemas.microsoft.com/office/drawing/2014/main" id="{6850E6D9-AD8D-4C2F-B0B3-D77780A74A13}"/>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7837560" y="5261713"/>
            <a:ext cx="421922" cy="408265"/>
          </a:xfrm>
          <a:prstGeom prst="ellipse">
            <a:avLst/>
          </a:prstGeom>
        </p:spPr>
      </p:pic>
      <p:pic>
        <p:nvPicPr>
          <p:cNvPr id="58" name="Picture 57" descr="A close up of a logo&#10;&#10;Description generated with high confidence">
            <a:extLst>
              <a:ext uri="{FF2B5EF4-FFF2-40B4-BE49-F238E27FC236}">
                <a16:creationId xmlns:a16="http://schemas.microsoft.com/office/drawing/2014/main" id="{DB0BA8B1-2AE1-4611-9ADE-DAC5AE86F801}"/>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5710601" y="5261713"/>
            <a:ext cx="421922" cy="408265"/>
          </a:xfrm>
          <a:prstGeom prst="ellipse">
            <a:avLst/>
          </a:prstGeom>
        </p:spPr>
      </p:pic>
      <p:pic>
        <p:nvPicPr>
          <p:cNvPr id="59" name="Picture 58" descr="A close up of a logo&#10;&#10;Description generated with high confidence">
            <a:extLst>
              <a:ext uri="{FF2B5EF4-FFF2-40B4-BE49-F238E27FC236}">
                <a16:creationId xmlns:a16="http://schemas.microsoft.com/office/drawing/2014/main" id="{7EE8CA31-6950-4C31-B53D-2AEBA0A791C0}"/>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6419587" y="5261713"/>
            <a:ext cx="421922" cy="408265"/>
          </a:xfrm>
          <a:prstGeom prst="ellipse">
            <a:avLst/>
          </a:prstGeom>
        </p:spPr>
      </p:pic>
    </p:spTree>
    <p:extLst>
      <p:ext uri="{BB962C8B-B14F-4D97-AF65-F5344CB8AC3E}">
        <p14:creationId xmlns:p14="http://schemas.microsoft.com/office/powerpoint/2010/main" val="643574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578-337E-4A2C-99FE-0169947737E1}"/>
              </a:ext>
            </a:extLst>
          </p:cNvPr>
          <p:cNvSpPr>
            <a:spLocks noGrp="1"/>
          </p:cNvSpPr>
          <p:nvPr>
            <p:ph type="body" idx="4294967295"/>
          </p:nvPr>
        </p:nvSpPr>
        <p:spPr>
          <a:xfrm>
            <a:off x="1406767" y="409890"/>
            <a:ext cx="8150225" cy="803275"/>
          </a:xfrm>
        </p:spPr>
        <p:txBody>
          <a:bodyPr/>
          <a:lstStyle/>
          <a:p>
            <a:pPr marL="20637" indent="0">
              <a:buNone/>
            </a:pPr>
            <a:r>
              <a:rPr lang="en-US" b="1">
                <a:solidFill>
                  <a:schemeClr val="bg1"/>
                </a:solidFill>
              </a:rPr>
              <a:t>Why are more women assigned to ring?</a:t>
            </a:r>
          </a:p>
          <a:p>
            <a:endParaRPr lang="en-US"/>
          </a:p>
        </p:txBody>
      </p:sp>
      <p:pic>
        <p:nvPicPr>
          <p:cNvPr id="8" name="Picture 7" descr="A person in a yellow dress&#10;&#10;Description generated with high confidence">
            <a:extLst>
              <a:ext uri="{FF2B5EF4-FFF2-40B4-BE49-F238E27FC236}">
                <a16:creationId xmlns:a16="http://schemas.microsoft.com/office/drawing/2014/main" id="{1F08D521-31F2-4E61-AE7D-9938BD40A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5782" y="1330854"/>
            <a:ext cx="6294435" cy="419629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929E59B-8D42-4AF2-8722-A5D51AACD1F5}"/>
              </a:ext>
            </a:extLst>
          </p:cNvPr>
          <p:cNvSpPr/>
          <p:nvPr/>
        </p:nvSpPr>
        <p:spPr>
          <a:xfrm>
            <a:off x="308802" y="5527145"/>
            <a:ext cx="9288393" cy="830997"/>
          </a:xfrm>
          <a:prstGeom prst="rect">
            <a:avLst/>
          </a:prstGeom>
        </p:spPr>
        <p:txBody>
          <a:bodyPr wrap="square">
            <a:spAutoFit/>
          </a:bodyPr>
          <a:lstStyle/>
          <a:p>
            <a:pPr lvl="0" algn="ctr"/>
            <a:r>
              <a:rPr lang="en-US" sz="2400">
                <a:solidFill>
                  <a:schemeClr val="bg1"/>
                </a:solidFill>
                <a:latin typeface="Source Sans Pro" panose="020B0503030403020204" pitchFamily="34" charset="0"/>
                <a:ea typeface="Source Sans Pro" panose="020B0503030403020204" pitchFamily="34" charset="0"/>
              </a:rPr>
              <a:t>Less research has been done with the ring than with Truvada.  Having more women use the ring will help fill this information gap.</a:t>
            </a:r>
          </a:p>
        </p:txBody>
      </p:sp>
    </p:spTree>
    <p:extLst>
      <p:ext uri="{BB962C8B-B14F-4D97-AF65-F5344CB8AC3E}">
        <p14:creationId xmlns:p14="http://schemas.microsoft.com/office/powerpoint/2010/main" val="131632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AC26C-3DEC-43BB-92AB-C763E6985549}"/>
              </a:ext>
            </a:extLst>
          </p:cNvPr>
          <p:cNvSpPr>
            <a:spLocks noGrp="1"/>
          </p:cNvSpPr>
          <p:nvPr>
            <p:ph type="title"/>
          </p:nvPr>
        </p:nvSpPr>
        <p:spPr>
          <a:xfrm>
            <a:off x="351693" y="168450"/>
            <a:ext cx="9154048" cy="973500"/>
          </a:xfrm>
        </p:spPr>
        <p:txBody>
          <a:bodyPr/>
          <a:lstStyle/>
          <a:p>
            <a:pPr algn="ctr"/>
            <a:r>
              <a:rPr lang="en-US" sz="3200"/>
              <a:t>What is the visit schedule?</a:t>
            </a:r>
          </a:p>
        </p:txBody>
      </p:sp>
      <p:grpSp>
        <p:nvGrpSpPr>
          <p:cNvPr id="3" name="Group 2">
            <a:extLst>
              <a:ext uri="{FF2B5EF4-FFF2-40B4-BE49-F238E27FC236}">
                <a16:creationId xmlns:a16="http://schemas.microsoft.com/office/drawing/2014/main" id="{8DDDA145-0252-4E7B-88C6-DE6A0D61967E}"/>
              </a:ext>
            </a:extLst>
          </p:cNvPr>
          <p:cNvGrpSpPr/>
          <p:nvPr/>
        </p:nvGrpSpPr>
        <p:grpSpPr>
          <a:xfrm>
            <a:off x="704899" y="1521653"/>
            <a:ext cx="8800842" cy="4833779"/>
            <a:chOff x="704898" y="1463901"/>
            <a:chExt cx="8800842" cy="4833779"/>
          </a:xfrm>
        </p:grpSpPr>
        <p:sp>
          <p:nvSpPr>
            <p:cNvPr id="6" name="Rectangle 5">
              <a:extLst>
                <a:ext uri="{FF2B5EF4-FFF2-40B4-BE49-F238E27FC236}">
                  <a16:creationId xmlns:a16="http://schemas.microsoft.com/office/drawing/2014/main" id="{597505E7-2F56-464D-A41F-E05B96744AE5}"/>
                </a:ext>
              </a:extLst>
            </p:cNvPr>
            <p:cNvSpPr/>
            <p:nvPr/>
          </p:nvSpPr>
          <p:spPr>
            <a:xfrm>
              <a:off x="1267564" y="1642736"/>
              <a:ext cx="2612552" cy="46513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8D47941-A4D9-47BB-8A89-B3FFA3CB320D}"/>
                </a:ext>
              </a:extLst>
            </p:cNvPr>
            <p:cNvGrpSpPr/>
            <p:nvPr/>
          </p:nvGrpSpPr>
          <p:grpSpPr>
            <a:xfrm>
              <a:off x="921731" y="1463901"/>
              <a:ext cx="8584009" cy="4784724"/>
              <a:chOff x="459510" y="1684963"/>
              <a:chExt cx="8584009" cy="4784724"/>
            </a:xfrm>
            <a:solidFill>
              <a:schemeClr val="accent4">
                <a:lumMod val="60000"/>
                <a:lumOff val="40000"/>
              </a:schemeClr>
            </a:solidFill>
          </p:grpSpPr>
          <p:sp>
            <p:nvSpPr>
              <p:cNvPr id="8" name="Arrow: Right 7">
                <a:extLst>
                  <a:ext uri="{FF2B5EF4-FFF2-40B4-BE49-F238E27FC236}">
                    <a16:creationId xmlns:a16="http://schemas.microsoft.com/office/drawing/2014/main" id="{4504A5BE-1343-439D-946C-600E779B5DE1}"/>
                  </a:ext>
                </a:extLst>
              </p:cNvPr>
              <p:cNvSpPr/>
              <p:nvPr/>
            </p:nvSpPr>
            <p:spPr>
              <a:xfrm>
                <a:off x="805343" y="1684963"/>
                <a:ext cx="8238176" cy="4784724"/>
              </a:xfrm>
              <a:prstGeom prst="rightArrow">
                <a:avLst/>
              </a:prstGeom>
              <a:solidFill>
                <a:schemeClr val="accent1">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CBFAB668-26D8-4625-BC19-0B0DAF3DAEF0}"/>
                  </a:ext>
                </a:extLst>
              </p:cNvPr>
              <p:cNvSpPr/>
              <p:nvPr/>
            </p:nvSpPr>
            <p:spPr>
              <a:xfrm>
                <a:off x="459510" y="3120380"/>
                <a:ext cx="2891516" cy="1913890"/>
              </a:xfrm>
              <a:custGeom>
                <a:avLst/>
                <a:gdLst>
                  <a:gd name="connsiteX0" fmla="*/ 0 w 874997"/>
                  <a:gd name="connsiteY0" fmla="*/ 145836 h 1913890"/>
                  <a:gd name="connsiteX1" fmla="*/ 145836 w 874997"/>
                  <a:gd name="connsiteY1" fmla="*/ 0 h 1913890"/>
                  <a:gd name="connsiteX2" fmla="*/ 729161 w 874997"/>
                  <a:gd name="connsiteY2" fmla="*/ 0 h 1913890"/>
                  <a:gd name="connsiteX3" fmla="*/ 874997 w 874997"/>
                  <a:gd name="connsiteY3" fmla="*/ 145836 h 1913890"/>
                  <a:gd name="connsiteX4" fmla="*/ 874997 w 874997"/>
                  <a:gd name="connsiteY4" fmla="*/ 1768054 h 1913890"/>
                  <a:gd name="connsiteX5" fmla="*/ 729161 w 874997"/>
                  <a:gd name="connsiteY5" fmla="*/ 1913890 h 1913890"/>
                  <a:gd name="connsiteX6" fmla="*/ 145836 w 874997"/>
                  <a:gd name="connsiteY6" fmla="*/ 1913890 h 1913890"/>
                  <a:gd name="connsiteX7" fmla="*/ 0 w 874997"/>
                  <a:gd name="connsiteY7" fmla="*/ 1768054 h 1913890"/>
                  <a:gd name="connsiteX8" fmla="*/ 0 w 874997"/>
                  <a:gd name="connsiteY8" fmla="*/ 145836 h 191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97" h="1913890">
                    <a:moveTo>
                      <a:pt x="0" y="145836"/>
                    </a:moveTo>
                    <a:cubicBezTo>
                      <a:pt x="0" y="65293"/>
                      <a:pt x="65293" y="0"/>
                      <a:pt x="145836" y="0"/>
                    </a:cubicBezTo>
                    <a:lnTo>
                      <a:pt x="729161" y="0"/>
                    </a:lnTo>
                    <a:cubicBezTo>
                      <a:pt x="809704" y="0"/>
                      <a:pt x="874997" y="65293"/>
                      <a:pt x="874997" y="145836"/>
                    </a:cubicBezTo>
                    <a:lnTo>
                      <a:pt x="874997" y="1768054"/>
                    </a:lnTo>
                    <a:cubicBezTo>
                      <a:pt x="874997" y="1848597"/>
                      <a:pt x="809704" y="1913890"/>
                      <a:pt x="729161" y="1913890"/>
                    </a:cubicBezTo>
                    <a:lnTo>
                      <a:pt x="145836" y="1913890"/>
                    </a:lnTo>
                    <a:cubicBezTo>
                      <a:pt x="65293" y="1913890"/>
                      <a:pt x="0" y="1848597"/>
                      <a:pt x="0" y="1768054"/>
                    </a:cubicBezTo>
                    <a:lnTo>
                      <a:pt x="0" y="145836"/>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624" tIns="84624" rIns="84624" bIns="84624" numCol="1" spcCol="1270" anchor="ctr" anchorCtr="0">
                <a:noAutofit/>
              </a:bodyPr>
              <a:lstStyle/>
              <a:p>
                <a:pPr marL="0" lvl="0" indent="0" algn="ctr" defTabSz="488950">
                  <a:lnSpc>
                    <a:spcPct val="90000"/>
                  </a:lnSpc>
                  <a:spcBef>
                    <a:spcPct val="0"/>
                  </a:spcBef>
                  <a:spcAft>
                    <a:spcPct val="35000"/>
                  </a:spcAft>
                  <a:buNone/>
                </a:pPr>
                <a:r>
                  <a:rPr lang="en-US" sz="2400" b="1" kern="1200">
                    <a:latin typeface="Source Sans Pro" panose="020B0503030403020204" pitchFamily="34" charset="0"/>
                    <a:ea typeface="Source Sans Pro" panose="020B0503030403020204" pitchFamily="34" charset="0"/>
                  </a:rPr>
                  <a:t>Duration of Pregnancy</a:t>
                </a:r>
              </a:p>
            </p:txBody>
          </p:sp>
          <p:sp>
            <p:nvSpPr>
              <p:cNvPr id="13" name="Freeform: Shape 12">
                <a:extLst>
                  <a:ext uri="{FF2B5EF4-FFF2-40B4-BE49-F238E27FC236}">
                    <a16:creationId xmlns:a16="http://schemas.microsoft.com/office/drawing/2014/main" id="{1ACB8AD9-F0AE-4248-8109-2EA7FA9A9EAB}"/>
                  </a:ext>
                </a:extLst>
              </p:cNvPr>
              <p:cNvSpPr/>
              <p:nvPr/>
            </p:nvSpPr>
            <p:spPr>
              <a:xfrm>
                <a:off x="3409782" y="3139363"/>
                <a:ext cx="1436088" cy="1913890"/>
              </a:xfrm>
              <a:custGeom>
                <a:avLst/>
                <a:gdLst>
                  <a:gd name="connsiteX0" fmla="*/ 0 w 874997"/>
                  <a:gd name="connsiteY0" fmla="*/ 145836 h 1913890"/>
                  <a:gd name="connsiteX1" fmla="*/ 145836 w 874997"/>
                  <a:gd name="connsiteY1" fmla="*/ 0 h 1913890"/>
                  <a:gd name="connsiteX2" fmla="*/ 729161 w 874997"/>
                  <a:gd name="connsiteY2" fmla="*/ 0 h 1913890"/>
                  <a:gd name="connsiteX3" fmla="*/ 874997 w 874997"/>
                  <a:gd name="connsiteY3" fmla="*/ 145836 h 1913890"/>
                  <a:gd name="connsiteX4" fmla="*/ 874997 w 874997"/>
                  <a:gd name="connsiteY4" fmla="*/ 1768054 h 1913890"/>
                  <a:gd name="connsiteX5" fmla="*/ 729161 w 874997"/>
                  <a:gd name="connsiteY5" fmla="*/ 1913890 h 1913890"/>
                  <a:gd name="connsiteX6" fmla="*/ 145836 w 874997"/>
                  <a:gd name="connsiteY6" fmla="*/ 1913890 h 1913890"/>
                  <a:gd name="connsiteX7" fmla="*/ 0 w 874997"/>
                  <a:gd name="connsiteY7" fmla="*/ 1768054 h 1913890"/>
                  <a:gd name="connsiteX8" fmla="*/ 0 w 874997"/>
                  <a:gd name="connsiteY8" fmla="*/ 145836 h 191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97" h="1913890">
                    <a:moveTo>
                      <a:pt x="0" y="145836"/>
                    </a:moveTo>
                    <a:cubicBezTo>
                      <a:pt x="0" y="65293"/>
                      <a:pt x="65293" y="0"/>
                      <a:pt x="145836" y="0"/>
                    </a:cubicBezTo>
                    <a:lnTo>
                      <a:pt x="729161" y="0"/>
                    </a:lnTo>
                    <a:cubicBezTo>
                      <a:pt x="809704" y="0"/>
                      <a:pt x="874997" y="65293"/>
                      <a:pt x="874997" y="145836"/>
                    </a:cubicBezTo>
                    <a:lnTo>
                      <a:pt x="874997" y="1768054"/>
                    </a:lnTo>
                    <a:cubicBezTo>
                      <a:pt x="874997" y="1848597"/>
                      <a:pt x="809704" y="1913890"/>
                      <a:pt x="729161" y="1913890"/>
                    </a:cubicBezTo>
                    <a:lnTo>
                      <a:pt x="145836" y="1913890"/>
                    </a:lnTo>
                    <a:cubicBezTo>
                      <a:pt x="65293" y="1913890"/>
                      <a:pt x="0" y="1848597"/>
                      <a:pt x="0" y="1768054"/>
                    </a:cubicBezTo>
                    <a:lnTo>
                      <a:pt x="0" y="145836"/>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624" tIns="84624" rIns="84624" bIns="84624" numCol="1" spcCol="1270" anchor="ctr" anchorCtr="0">
                <a:noAutofit/>
              </a:bodyPr>
              <a:lstStyle/>
              <a:p>
                <a:pPr marL="0" lvl="0" indent="0" algn="ctr" defTabSz="488950">
                  <a:lnSpc>
                    <a:spcPct val="90000"/>
                  </a:lnSpc>
                  <a:spcBef>
                    <a:spcPct val="0"/>
                  </a:spcBef>
                  <a:spcAft>
                    <a:spcPct val="35000"/>
                  </a:spcAft>
                  <a:buNone/>
                </a:pPr>
                <a:r>
                  <a:rPr lang="en-US" sz="2400" b="1" kern="1200">
                    <a:latin typeface="Source Sans Pro" panose="020B0503030403020204" pitchFamily="34" charset="0"/>
                    <a:ea typeface="Source Sans Pro" panose="020B0503030403020204" pitchFamily="34" charset="0"/>
                  </a:rPr>
                  <a:t>6 weeks</a:t>
                </a:r>
              </a:p>
            </p:txBody>
          </p:sp>
          <p:sp>
            <p:nvSpPr>
              <p:cNvPr id="16" name="Freeform: Shape 15">
                <a:extLst>
                  <a:ext uri="{FF2B5EF4-FFF2-40B4-BE49-F238E27FC236}">
                    <a16:creationId xmlns:a16="http://schemas.microsoft.com/office/drawing/2014/main" id="{CCC13ACF-0782-40F9-B1BE-9629030BAA21}"/>
                  </a:ext>
                </a:extLst>
              </p:cNvPr>
              <p:cNvSpPr/>
              <p:nvPr/>
            </p:nvSpPr>
            <p:spPr>
              <a:xfrm>
                <a:off x="4904626" y="3120380"/>
                <a:ext cx="4138893" cy="1913890"/>
              </a:xfrm>
              <a:custGeom>
                <a:avLst/>
                <a:gdLst>
                  <a:gd name="connsiteX0" fmla="*/ 0 w 874997"/>
                  <a:gd name="connsiteY0" fmla="*/ 145836 h 1913890"/>
                  <a:gd name="connsiteX1" fmla="*/ 145836 w 874997"/>
                  <a:gd name="connsiteY1" fmla="*/ 0 h 1913890"/>
                  <a:gd name="connsiteX2" fmla="*/ 729161 w 874997"/>
                  <a:gd name="connsiteY2" fmla="*/ 0 h 1913890"/>
                  <a:gd name="connsiteX3" fmla="*/ 874997 w 874997"/>
                  <a:gd name="connsiteY3" fmla="*/ 145836 h 1913890"/>
                  <a:gd name="connsiteX4" fmla="*/ 874997 w 874997"/>
                  <a:gd name="connsiteY4" fmla="*/ 1768054 h 1913890"/>
                  <a:gd name="connsiteX5" fmla="*/ 729161 w 874997"/>
                  <a:gd name="connsiteY5" fmla="*/ 1913890 h 1913890"/>
                  <a:gd name="connsiteX6" fmla="*/ 145836 w 874997"/>
                  <a:gd name="connsiteY6" fmla="*/ 1913890 h 1913890"/>
                  <a:gd name="connsiteX7" fmla="*/ 0 w 874997"/>
                  <a:gd name="connsiteY7" fmla="*/ 1768054 h 1913890"/>
                  <a:gd name="connsiteX8" fmla="*/ 0 w 874997"/>
                  <a:gd name="connsiteY8" fmla="*/ 145836 h 191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97" h="1913890">
                    <a:moveTo>
                      <a:pt x="0" y="145836"/>
                    </a:moveTo>
                    <a:cubicBezTo>
                      <a:pt x="0" y="65293"/>
                      <a:pt x="65293" y="0"/>
                      <a:pt x="145836" y="0"/>
                    </a:cubicBezTo>
                    <a:lnTo>
                      <a:pt x="729161" y="0"/>
                    </a:lnTo>
                    <a:cubicBezTo>
                      <a:pt x="809704" y="0"/>
                      <a:pt x="874997" y="65293"/>
                      <a:pt x="874997" y="145836"/>
                    </a:cubicBezTo>
                    <a:lnTo>
                      <a:pt x="874997" y="1768054"/>
                    </a:lnTo>
                    <a:cubicBezTo>
                      <a:pt x="874997" y="1848597"/>
                      <a:pt x="809704" y="1913890"/>
                      <a:pt x="729161" y="1913890"/>
                    </a:cubicBezTo>
                    <a:lnTo>
                      <a:pt x="145836" y="1913890"/>
                    </a:lnTo>
                    <a:cubicBezTo>
                      <a:pt x="65293" y="1913890"/>
                      <a:pt x="0" y="1848597"/>
                      <a:pt x="0" y="1768054"/>
                    </a:cubicBezTo>
                    <a:lnTo>
                      <a:pt x="0" y="145836"/>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624" tIns="84624" rIns="84624" bIns="84624" numCol="1" spcCol="1270" anchor="ctr" anchorCtr="0">
                <a:noAutofit/>
              </a:bodyPr>
              <a:lstStyle/>
              <a:p>
                <a:pPr marL="0" lvl="0" indent="0" algn="ctr" defTabSz="488950">
                  <a:lnSpc>
                    <a:spcPct val="90000"/>
                  </a:lnSpc>
                  <a:spcBef>
                    <a:spcPct val="0"/>
                  </a:spcBef>
                  <a:spcAft>
                    <a:spcPct val="35000"/>
                  </a:spcAft>
                  <a:buNone/>
                </a:pPr>
                <a:r>
                  <a:rPr lang="en-US" sz="2400" b="1" kern="1200">
                    <a:latin typeface="Source Sans Pro" panose="020B0503030403020204" pitchFamily="34" charset="0"/>
                    <a:ea typeface="Source Sans Pro" panose="020B0503030403020204" pitchFamily="34" charset="0"/>
                  </a:rPr>
                  <a:t>1 Year</a:t>
                </a:r>
              </a:p>
            </p:txBody>
          </p:sp>
        </p:grpSp>
        <p:pic>
          <p:nvPicPr>
            <p:cNvPr id="18" name="Graphic 17" descr="Medicine">
              <a:extLst>
                <a:ext uri="{FF2B5EF4-FFF2-40B4-BE49-F238E27FC236}">
                  <a16:creationId xmlns:a16="http://schemas.microsoft.com/office/drawing/2014/main" id="{EAA47D9B-6FA4-4DB8-B9DD-BD930B91D17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26692" y="5125880"/>
              <a:ext cx="753414" cy="753414"/>
            </a:xfrm>
            <a:prstGeom prst="rect">
              <a:avLst/>
            </a:prstGeom>
          </p:spPr>
        </p:pic>
        <p:pic>
          <p:nvPicPr>
            <p:cNvPr id="19" name="Graphic 18" descr="Pregnant lady">
              <a:extLst>
                <a:ext uri="{FF2B5EF4-FFF2-40B4-BE49-F238E27FC236}">
                  <a16:creationId xmlns:a16="http://schemas.microsoft.com/office/drawing/2014/main" id="{0C3B4DE6-6376-4E49-BAD0-6B836C660C2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4898" y="1642736"/>
              <a:ext cx="914400" cy="914400"/>
            </a:xfrm>
            <a:prstGeom prst="rect">
              <a:avLst/>
            </a:prstGeom>
          </p:spPr>
        </p:pic>
        <p:pic>
          <p:nvPicPr>
            <p:cNvPr id="20" name="Graphic 19" descr="Woman with baby">
              <a:extLst>
                <a:ext uri="{FF2B5EF4-FFF2-40B4-BE49-F238E27FC236}">
                  <a16:creationId xmlns:a16="http://schemas.microsoft.com/office/drawing/2014/main" id="{D238E5FC-5331-4827-8C74-431F9839AFB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38872" y="1642736"/>
              <a:ext cx="914400" cy="914400"/>
            </a:xfrm>
            <a:prstGeom prst="rect">
              <a:avLst/>
            </a:prstGeom>
          </p:spPr>
        </p:pic>
        <p:pic>
          <p:nvPicPr>
            <p:cNvPr id="21" name="Graphic 20" descr="Baby">
              <a:extLst>
                <a:ext uri="{FF2B5EF4-FFF2-40B4-BE49-F238E27FC236}">
                  <a16:creationId xmlns:a16="http://schemas.microsoft.com/office/drawing/2014/main" id="{932DD1F2-EFF2-4BEE-AC53-5DA07297BE0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20580" y="1941293"/>
              <a:ext cx="615843" cy="615843"/>
            </a:xfrm>
            <a:prstGeom prst="rect">
              <a:avLst/>
            </a:prstGeom>
          </p:spPr>
        </p:pic>
        <p:sp>
          <p:nvSpPr>
            <p:cNvPr id="22" name="Circle: Hollow 21">
              <a:extLst>
                <a:ext uri="{FF2B5EF4-FFF2-40B4-BE49-F238E27FC236}">
                  <a16:creationId xmlns:a16="http://schemas.microsoft.com/office/drawing/2014/main" id="{C4BCF0AD-0321-41B0-B7D1-9F7B5FD2B11D}"/>
                </a:ext>
              </a:extLst>
            </p:cNvPr>
            <p:cNvSpPr/>
            <p:nvPr/>
          </p:nvSpPr>
          <p:spPr>
            <a:xfrm flipV="1">
              <a:off x="2619473" y="5348688"/>
              <a:ext cx="338684" cy="307798"/>
            </a:xfrm>
            <a:prstGeom prst="donut">
              <a:avLst>
                <a:gd name="adj" fmla="val 1208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7DC7F074-CE99-4504-9F39-CEDEA3B60603}"/>
                </a:ext>
              </a:extLst>
            </p:cNvPr>
            <p:cNvSpPr txBox="1"/>
            <p:nvPr/>
          </p:nvSpPr>
          <p:spPr>
            <a:xfrm>
              <a:off x="1547611" y="5959126"/>
              <a:ext cx="2265636" cy="338554"/>
            </a:xfrm>
            <a:prstGeom prst="rect">
              <a:avLst/>
            </a:prstGeom>
            <a:noFill/>
          </p:spPr>
          <p:txBody>
            <a:bodyPr wrap="square" rtlCol="0">
              <a:spAutoFit/>
            </a:bodyPr>
            <a:lstStyle/>
            <a:p>
              <a:r>
                <a:rPr lang="en-US" sz="1600" b="1">
                  <a:latin typeface="Source Sans Pro" panose="020B0503030403020204" pitchFamily="34" charset="0"/>
                  <a:ea typeface="Source Sans Pro" panose="020B0503030403020204" pitchFamily="34" charset="0"/>
                </a:rPr>
                <a:t>Product Use Period</a:t>
              </a:r>
            </a:p>
          </p:txBody>
        </p:sp>
        <p:sp>
          <p:nvSpPr>
            <p:cNvPr id="24" name="Right Brace 23">
              <a:extLst>
                <a:ext uri="{FF2B5EF4-FFF2-40B4-BE49-F238E27FC236}">
                  <a16:creationId xmlns:a16="http://schemas.microsoft.com/office/drawing/2014/main" id="{8529EFDD-C519-4149-A0DB-17A905603E50}"/>
                </a:ext>
              </a:extLst>
            </p:cNvPr>
            <p:cNvSpPr/>
            <p:nvPr/>
          </p:nvSpPr>
          <p:spPr>
            <a:xfrm rot="16200000">
              <a:off x="2234415" y="1213245"/>
              <a:ext cx="307799" cy="2849865"/>
            </a:xfrm>
            <a:prstGeom prst="rightBrace">
              <a:avLst>
                <a:gd name="adj1" fmla="val 8333"/>
                <a:gd name="adj2" fmla="val 1304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FF25B403-55A2-4C1A-B1AE-9AD0E1CF8748}"/>
                </a:ext>
              </a:extLst>
            </p:cNvPr>
            <p:cNvSpPr/>
            <p:nvPr/>
          </p:nvSpPr>
          <p:spPr>
            <a:xfrm rot="16200000">
              <a:off x="4435388" y="1917574"/>
              <a:ext cx="367966" cy="1425643"/>
            </a:xfrm>
            <a:prstGeom prst="rightBrace">
              <a:avLst>
                <a:gd name="adj1" fmla="val 8333"/>
                <a:gd name="adj2" fmla="val 18256"/>
              </a:avLst>
            </a:prstGeom>
            <a:ln>
              <a:solidFill>
                <a:schemeClr val="accent4">
                  <a:lumMod val="60000"/>
                  <a:lumOff val="4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9630871B-2CE6-4465-94D5-1A5033C100F0}"/>
                </a:ext>
              </a:extLst>
            </p:cNvPr>
            <p:cNvSpPr/>
            <p:nvPr/>
          </p:nvSpPr>
          <p:spPr>
            <a:xfrm rot="16200000">
              <a:off x="7289404" y="586892"/>
              <a:ext cx="357575" cy="4075096"/>
            </a:xfrm>
            <a:prstGeom prst="rightBrace">
              <a:avLst>
                <a:gd name="adj1" fmla="val 8333"/>
                <a:gd name="adj2" fmla="val 32353"/>
              </a:avLst>
            </a:prstGeom>
            <a:ln>
              <a:solidFill>
                <a:schemeClr val="accent3">
                  <a:lumMod val="60000"/>
                  <a:lumOff val="4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 name="Arrow: Right 1">
              <a:extLst>
                <a:ext uri="{FF2B5EF4-FFF2-40B4-BE49-F238E27FC236}">
                  <a16:creationId xmlns:a16="http://schemas.microsoft.com/office/drawing/2014/main" id="{A462A15A-C888-4834-B773-F67712350EB4}"/>
                </a:ext>
              </a:extLst>
            </p:cNvPr>
            <p:cNvSpPr/>
            <p:nvPr/>
          </p:nvSpPr>
          <p:spPr>
            <a:xfrm>
              <a:off x="1764454" y="4121546"/>
              <a:ext cx="978408" cy="484632"/>
            </a:xfrm>
            <a:prstGeom prst="rightArrow">
              <a:avLst>
                <a:gd name="adj1" fmla="val 29266"/>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92DF3E66-2366-4B61-A256-6448EFD86D9C}"/>
                </a:ext>
              </a:extLst>
            </p:cNvPr>
            <p:cNvSpPr/>
            <p:nvPr/>
          </p:nvSpPr>
          <p:spPr>
            <a:xfrm>
              <a:off x="4095936" y="4121546"/>
              <a:ext cx="978408" cy="484632"/>
            </a:xfrm>
            <a:prstGeom prst="rightArrow">
              <a:avLst>
                <a:gd name="adj1" fmla="val 29266"/>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A302C111-2056-43D8-B327-F635B2376EFA}"/>
                </a:ext>
              </a:extLst>
            </p:cNvPr>
            <p:cNvSpPr/>
            <p:nvPr/>
          </p:nvSpPr>
          <p:spPr>
            <a:xfrm>
              <a:off x="7028501" y="4108966"/>
              <a:ext cx="978408" cy="484632"/>
            </a:xfrm>
            <a:prstGeom prst="rightArrow">
              <a:avLst>
                <a:gd name="adj1" fmla="val 29266"/>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6C285B8-D7B6-423F-830E-4DD0CA21CD8F}"/>
                </a:ext>
              </a:extLst>
            </p:cNvPr>
            <p:cNvSpPr txBox="1"/>
            <p:nvPr/>
          </p:nvSpPr>
          <p:spPr>
            <a:xfrm>
              <a:off x="2304273" y="5354422"/>
              <a:ext cx="343364" cy="307777"/>
            </a:xfrm>
            <a:prstGeom prst="rect">
              <a:avLst/>
            </a:prstGeom>
            <a:noFill/>
          </p:spPr>
          <p:txBody>
            <a:bodyPr wrap="none" rtlCol="0">
              <a:spAutoFit/>
            </a:bodyPr>
            <a:lstStyle/>
            <a:p>
              <a:r>
                <a:rPr lang="en-US"/>
                <a:t>or</a:t>
              </a:r>
            </a:p>
          </p:txBody>
        </p:sp>
      </p:grpSp>
    </p:spTree>
    <p:extLst>
      <p:ext uri="{BB962C8B-B14F-4D97-AF65-F5344CB8AC3E}">
        <p14:creationId xmlns:p14="http://schemas.microsoft.com/office/powerpoint/2010/main" val="2010918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aphicFrame>
        <p:nvGraphicFramePr>
          <p:cNvPr id="180" name="Google Shape;180;p27"/>
          <p:cNvGraphicFramePr/>
          <p:nvPr>
            <p:extLst>
              <p:ext uri="{D42A27DB-BD31-4B8C-83A1-F6EECF244321}">
                <p14:modId xmlns:p14="http://schemas.microsoft.com/office/powerpoint/2010/main" val="2147947956"/>
              </p:ext>
            </p:extLst>
          </p:nvPr>
        </p:nvGraphicFramePr>
        <p:xfrm>
          <a:off x="410253" y="1942802"/>
          <a:ext cx="7082747" cy="4083786"/>
        </p:xfrm>
        <a:graphic>
          <a:graphicData uri="http://schemas.openxmlformats.org/drawingml/2006/table">
            <a:tbl>
              <a:tblPr>
                <a:effectLst>
                  <a:outerShdw blurRad="50800" dist="38100" dir="5400000" algn="t" rotWithShape="0">
                    <a:prstClr val="black">
                      <a:alpha val="40000"/>
                    </a:prstClr>
                  </a:outerShdw>
                </a:effectLst>
                <a:tableStyleId>{ED083AE6-46FA-4A59-8FB0-9F97EB10719F}</a:tableStyleId>
              </a:tblPr>
              <a:tblGrid>
                <a:gridCol w="1890003">
                  <a:extLst>
                    <a:ext uri="{9D8B030D-6E8A-4147-A177-3AD203B41FA5}">
                      <a16:colId xmlns:a16="http://schemas.microsoft.com/office/drawing/2014/main" val="20000"/>
                    </a:ext>
                  </a:extLst>
                </a:gridCol>
                <a:gridCol w="2693694">
                  <a:extLst>
                    <a:ext uri="{9D8B030D-6E8A-4147-A177-3AD203B41FA5}">
                      <a16:colId xmlns:a16="http://schemas.microsoft.com/office/drawing/2014/main" val="20001"/>
                    </a:ext>
                  </a:extLst>
                </a:gridCol>
                <a:gridCol w="2499050">
                  <a:extLst>
                    <a:ext uri="{9D8B030D-6E8A-4147-A177-3AD203B41FA5}">
                      <a16:colId xmlns:a16="http://schemas.microsoft.com/office/drawing/2014/main" val="20002"/>
                    </a:ext>
                  </a:extLst>
                </a:gridCol>
              </a:tblGrid>
              <a:tr h="1361262">
                <a:tc>
                  <a:txBody>
                    <a:bodyPr/>
                    <a:lstStyle/>
                    <a:p>
                      <a:pPr marL="0" lvl="0" indent="0" algn="l" rtl="0">
                        <a:spcBef>
                          <a:spcPts val="0"/>
                        </a:spcBef>
                        <a:spcAft>
                          <a:spcPts val="0"/>
                        </a:spcAft>
                        <a:buNone/>
                      </a:pPr>
                      <a:endParaRPr sz="1100">
                        <a:solidFill>
                          <a:srgbClr val="FFFFFF"/>
                        </a:solidFill>
                        <a:latin typeface="Source Sans Pro"/>
                        <a:ea typeface="Source Sans Pro"/>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sym typeface="Source Sans Pro"/>
                        </a:rPr>
                        <a:t>11 Visits </a:t>
                      </a:r>
                      <a:endParaRPr lang="en-US" sz="280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dirty="0">
                          <a:solidFill>
                            <a:srgbClr val="7030A0"/>
                          </a:solidFill>
                          <a:latin typeface="Source Sans Pro" panose="020B0503030403020204" pitchFamily="34" charset="0"/>
                          <a:ea typeface="Source Sans Pro" panose="020B0503030403020204" pitchFamily="34" charset="0"/>
                          <a:cs typeface="Source Sans Pro"/>
                          <a:sym typeface="Source Sans Pro"/>
                        </a:rPr>
                        <a:t>10 weeks</a:t>
                      </a:r>
                    </a:p>
                  </a:txBody>
                  <a:tcPr marL="74283" marR="74283" marT="74283" marB="74283" anchor="ctr"/>
                </a:tc>
                <a:extLst>
                  <a:ext uri="{0D108BD9-81ED-4DB2-BD59-A6C34878D82A}">
                    <a16:rowId xmlns:a16="http://schemas.microsoft.com/office/drawing/2014/main" val="10000"/>
                  </a:ext>
                </a:extLst>
              </a:tr>
              <a:tr h="1361262">
                <a:tc>
                  <a:txBody>
                    <a:bodyPr/>
                    <a:lstStyle/>
                    <a:p>
                      <a:pPr marL="0" lvl="0" indent="0" algn="r" rtl="0">
                        <a:spcBef>
                          <a:spcPts val="0"/>
                        </a:spcBef>
                        <a:spcAft>
                          <a:spcPts val="0"/>
                        </a:spcAft>
                        <a:buNone/>
                      </a:pPr>
                      <a:endParaRPr sz="1100">
                        <a:solidFill>
                          <a:srgbClr val="FFFFFF"/>
                        </a:solidFill>
                        <a:latin typeface="Source Sans Pro"/>
                        <a:ea typeface="Source Sans Pro"/>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sym typeface="Source Sans Pro"/>
                        </a:rPr>
                        <a:t>Up to </a:t>
                      </a:r>
                      <a:r>
                        <a:rPr lang="en-US" sz="2800">
                          <a:solidFill>
                            <a:srgbClr val="7030A0"/>
                          </a:solidFill>
                          <a:highlight>
                            <a:srgbClr val="00FFFF"/>
                          </a:highlight>
                          <a:latin typeface="Source Sans Pro" panose="020B0503030403020204" pitchFamily="34" charset="0"/>
                          <a:ea typeface="Source Sans Pro" panose="020B0503030403020204" pitchFamily="34" charset="0"/>
                          <a:sym typeface="Source Sans Pro"/>
                        </a:rPr>
                        <a:t>16 </a:t>
                      </a:r>
                      <a:r>
                        <a:rPr lang="en-US" sz="2800">
                          <a:solidFill>
                            <a:srgbClr val="7030A0"/>
                          </a:solidFill>
                          <a:latin typeface="Source Sans Pro" panose="020B0503030403020204" pitchFamily="34" charset="0"/>
                          <a:ea typeface="Source Sans Pro" panose="020B0503030403020204" pitchFamily="34" charset="0"/>
                          <a:sym typeface="Source Sans Pro"/>
                        </a:rPr>
                        <a:t>Visits</a:t>
                      </a:r>
                      <a:endParaRPr lang="en-US" sz="2800" dirty="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cs typeface="Source Sans Pro"/>
                          <a:sym typeface="Source Sans Pro"/>
                        </a:rPr>
                        <a:t>Up to </a:t>
                      </a:r>
                      <a:r>
                        <a:rPr lang="en-US" sz="2800">
                          <a:solidFill>
                            <a:srgbClr val="7030A0"/>
                          </a:solidFill>
                          <a:highlight>
                            <a:srgbClr val="00FFFF"/>
                          </a:highlight>
                          <a:latin typeface="Source Sans Pro" panose="020B0503030403020204" pitchFamily="34" charset="0"/>
                          <a:ea typeface="Source Sans Pro" panose="020B0503030403020204" pitchFamily="34" charset="0"/>
                          <a:cs typeface="Source Sans Pro"/>
                          <a:sym typeface="Source Sans Pro"/>
                        </a:rPr>
                        <a:t>18</a:t>
                      </a:r>
                      <a:r>
                        <a:rPr lang="en-US" sz="2800">
                          <a:solidFill>
                            <a:srgbClr val="7030A0"/>
                          </a:solidFill>
                          <a:latin typeface="Source Sans Pro" panose="020B0503030403020204" pitchFamily="34" charset="0"/>
                          <a:ea typeface="Source Sans Pro" panose="020B0503030403020204" pitchFamily="34" charset="0"/>
                          <a:cs typeface="Source Sans Pro"/>
                          <a:sym typeface="Source Sans Pro"/>
                        </a:rPr>
                        <a:t> weeks</a:t>
                      </a:r>
                      <a:endParaRPr lang="en-US" sz="2800" dirty="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extLst>
                  <a:ext uri="{0D108BD9-81ED-4DB2-BD59-A6C34878D82A}">
                    <a16:rowId xmlns:a16="http://schemas.microsoft.com/office/drawing/2014/main" val="10001"/>
                  </a:ext>
                </a:extLst>
              </a:tr>
              <a:tr h="1361262">
                <a:tc>
                  <a:txBody>
                    <a:bodyPr/>
                    <a:lstStyle/>
                    <a:p>
                      <a:pPr marL="0" lvl="0" indent="0" algn="r" rtl="0">
                        <a:spcBef>
                          <a:spcPts val="0"/>
                        </a:spcBef>
                        <a:spcAft>
                          <a:spcPts val="0"/>
                        </a:spcAft>
                        <a:buNone/>
                      </a:pPr>
                      <a:endParaRPr sz="1100">
                        <a:solidFill>
                          <a:srgbClr val="FFFFFF"/>
                        </a:solidFill>
                        <a:latin typeface="Source Sans Pro"/>
                        <a:ea typeface="Source Sans Pro"/>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sym typeface="Source Sans Pro"/>
                        </a:rPr>
                        <a:t>Up to </a:t>
                      </a:r>
                      <a:r>
                        <a:rPr lang="en-US" sz="2800">
                          <a:solidFill>
                            <a:srgbClr val="7030A0"/>
                          </a:solidFill>
                          <a:highlight>
                            <a:srgbClr val="00FFFF"/>
                          </a:highlight>
                          <a:latin typeface="Source Sans Pro" panose="020B0503030403020204" pitchFamily="34" charset="0"/>
                          <a:ea typeface="Source Sans Pro" panose="020B0503030403020204" pitchFamily="34" charset="0"/>
                          <a:sym typeface="Source Sans Pro"/>
                        </a:rPr>
                        <a:t>20</a:t>
                      </a:r>
                      <a:r>
                        <a:rPr lang="en-US" sz="2800">
                          <a:solidFill>
                            <a:srgbClr val="7030A0"/>
                          </a:solidFill>
                          <a:latin typeface="Source Sans Pro" panose="020B0503030403020204" pitchFamily="34" charset="0"/>
                          <a:ea typeface="Source Sans Pro" panose="020B0503030403020204" pitchFamily="34" charset="0"/>
                          <a:sym typeface="Source Sans Pro"/>
                        </a:rPr>
                        <a:t> Visits</a:t>
                      </a:r>
                      <a:endParaRPr lang="en-US" sz="2800" dirty="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tc>
                  <a:txBody>
                    <a:bodyPr/>
                    <a:lstStyle/>
                    <a:p>
                      <a:pPr marL="0" lvl="0" indent="0" algn="ctr" rtl="0">
                        <a:spcBef>
                          <a:spcPts val="0"/>
                        </a:spcBef>
                        <a:spcAft>
                          <a:spcPts val="0"/>
                        </a:spcAft>
                        <a:buNone/>
                      </a:pPr>
                      <a:r>
                        <a:rPr lang="en-US" sz="2800">
                          <a:solidFill>
                            <a:srgbClr val="7030A0"/>
                          </a:solidFill>
                          <a:latin typeface="Source Sans Pro" panose="020B0503030403020204" pitchFamily="34" charset="0"/>
                          <a:ea typeface="Source Sans Pro" panose="020B0503030403020204" pitchFamily="34" charset="0"/>
                          <a:cs typeface="Source Sans Pro"/>
                          <a:sym typeface="Source Sans Pro"/>
                        </a:rPr>
                        <a:t>Up to </a:t>
                      </a:r>
                      <a:r>
                        <a:rPr lang="en-US" sz="2800">
                          <a:solidFill>
                            <a:srgbClr val="7030A0"/>
                          </a:solidFill>
                          <a:highlight>
                            <a:srgbClr val="00FFFF"/>
                          </a:highlight>
                          <a:latin typeface="Source Sans Pro" panose="020B0503030403020204" pitchFamily="34" charset="0"/>
                          <a:ea typeface="Source Sans Pro" panose="020B0503030403020204" pitchFamily="34" charset="0"/>
                          <a:cs typeface="Source Sans Pro"/>
                          <a:sym typeface="Source Sans Pro"/>
                        </a:rPr>
                        <a:t>36 weeks</a:t>
                      </a:r>
                      <a:endParaRPr lang="en-US" sz="2800" dirty="0">
                        <a:solidFill>
                          <a:srgbClr val="7030A0"/>
                        </a:solidFill>
                        <a:highlight>
                          <a:srgbClr val="00FFFF"/>
                        </a:highlight>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extLst>
                  <a:ext uri="{0D108BD9-81ED-4DB2-BD59-A6C34878D82A}">
                    <a16:rowId xmlns:a16="http://schemas.microsoft.com/office/drawing/2014/main" val="10002"/>
                  </a:ext>
                </a:extLst>
              </a:tr>
            </a:tbl>
          </a:graphicData>
        </a:graphic>
      </p:graphicFrame>
      <p:sp>
        <p:nvSpPr>
          <p:cNvPr id="181" name="Google Shape;181;p27"/>
          <p:cNvSpPr txBox="1">
            <a:spLocks noGrp="1"/>
          </p:cNvSpPr>
          <p:nvPr>
            <p:ph type="title"/>
          </p:nvPr>
        </p:nvSpPr>
        <p:spPr>
          <a:xfrm>
            <a:off x="477721" y="247343"/>
            <a:ext cx="9028019" cy="790969"/>
          </a:xfrm>
          <a:prstGeom prst="rect">
            <a:avLst/>
          </a:prstGeom>
        </p:spPr>
        <p:txBody>
          <a:bodyPr spcFirstLastPara="1" wrap="square" lIns="74283" tIns="74283" rIns="74283" bIns="74283" anchor="ctr" anchorCtr="0">
            <a:noAutofit/>
          </a:bodyPr>
          <a:lstStyle/>
          <a:p>
            <a:pPr algn="ctr"/>
            <a:r>
              <a:rPr lang="en-US" sz="3200"/>
              <a:t>How long will participants be in the study? </a:t>
            </a:r>
          </a:p>
        </p:txBody>
      </p:sp>
      <p:sp>
        <p:nvSpPr>
          <p:cNvPr id="5" name="TextBox 4">
            <a:extLst>
              <a:ext uri="{FF2B5EF4-FFF2-40B4-BE49-F238E27FC236}">
                <a16:creationId xmlns:a16="http://schemas.microsoft.com/office/drawing/2014/main" id="{8EE0190C-D870-4660-8E20-8A57247C2DE8}"/>
              </a:ext>
            </a:extLst>
          </p:cNvPr>
          <p:cNvSpPr txBox="1"/>
          <p:nvPr/>
        </p:nvSpPr>
        <p:spPr>
          <a:xfrm>
            <a:off x="571419" y="2366281"/>
            <a:ext cx="1481959"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1</a:t>
            </a:r>
          </a:p>
          <a:p>
            <a:pPr algn="r">
              <a:spcBef>
                <a:spcPts val="400"/>
              </a:spcBef>
              <a:defRPr/>
            </a:pPr>
            <a:r>
              <a:rPr lang="en-US" b="1">
                <a:solidFill>
                  <a:srgbClr val="9900CC"/>
                </a:solidFill>
                <a:latin typeface="Arial" panose="020B0604020202020204" pitchFamily="34" charset="0"/>
                <a:cs typeface="Arial" panose="020B0604020202020204" pitchFamily="34" charset="0"/>
              </a:rPr>
              <a:t>9+ months pregnant</a:t>
            </a:r>
          </a:p>
        </p:txBody>
      </p:sp>
      <p:pic>
        <p:nvPicPr>
          <p:cNvPr id="6" name="Picture 5">
            <a:extLst>
              <a:ext uri="{FF2B5EF4-FFF2-40B4-BE49-F238E27FC236}">
                <a16:creationId xmlns:a16="http://schemas.microsoft.com/office/drawing/2014/main" id="{D26ED4B7-C3ED-417D-9DCC-AFA8B7EAE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47430" y="1923612"/>
            <a:ext cx="391924" cy="1230202"/>
          </a:xfrm>
          <a:prstGeom prst="rect">
            <a:avLst/>
          </a:prstGeom>
        </p:spPr>
      </p:pic>
      <p:sp>
        <p:nvSpPr>
          <p:cNvPr id="7" name="TextBox 6">
            <a:extLst>
              <a:ext uri="{FF2B5EF4-FFF2-40B4-BE49-F238E27FC236}">
                <a16:creationId xmlns:a16="http://schemas.microsoft.com/office/drawing/2014/main" id="{352CEFAD-FECC-4E6F-8381-6D7A235FB18D}"/>
              </a:ext>
            </a:extLst>
          </p:cNvPr>
          <p:cNvSpPr txBox="1"/>
          <p:nvPr/>
        </p:nvSpPr>
        <p:spPr>
          <a:xfrm>
            <a:off x="410255" y="3789463"/>
            <a:ext cx="1643123" cy="820738"/>
          </a:xfrm>
          <a:prstGeom prst="rect">
            <a:avLst/>
          </a:prstGeom>
          <a:noFill/>
        </p:spPr>
        <p:txBody>
          <a:bodyPr wrap="square" rtlCol="0">
            <a:spAutoFit/>
          </a:bodyPr>
          <a:lstStyle/>
          <a:p>
            <a:pPr algn="r">
              <a:defRPr/>
            </a:pPr>
            <a:r>
              <a:rPr lang="en-US" sz="1600" b="1">
                <a:solidFill>
                  <a:prstClr val="black"/>
                </a:solidFill>
                <a:latin typeface="Arial" panose="020B0604020202020204" pitchFamily="34" charset="0"/>
                <a:cs typeface="Arial" panose="020B0604020202020204" pitchFamily="34" charset="0"/>
              </a:rPr>
              <a:t>Group 2</a:t>
            </a:r>
          </a:p>
          <a:p>
            <a:pPr algn="r">
              <a:spcBef>
                <a:spcPts val="400"/>
              </a:spcBef>
              <a:defRPr/>
            </a:pPr>
            <a:r>
              <a:rPr lang="en-US" sz="1400" b="1">
                <a:solidFill>
                  <a:srgbClr val="CC0099"/>
                </a:solidFill>
                <a:latin typeface="Arial" panose="020B0604020202020204" pitchFamily="34" charset="0"/>
                <a:cs typeface="Arial" panose="020B0604020202020204" pitchFamily="34" charset="0"/>
              </a:rPr>
              <a:t>7-9 months pregnant</a:t>
            </a:r>
          </a:p>
        </p:txBody>
      </p:sp>
      <p:pic>
        <p:nvPicPr>
          <p:cNvPr id="8" name="Picture 7">
            <a:extLst>
              <a:ext uri="{FF2B5EF4-FFF2-40B4-BE49-F238E27FC236}">
                <a16:creationId xmlns:a16="http://schemas.microsoft.com/office/drawing/2014/main" id="{53F4E4E5-9767-418C-A150-B31923B4A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865" y="3271641"/>
            <a:ext cx="416206" cy="1245073"/>
          </a:xfrm>
          <a:prstGeom prst="rect">
            <a:avLst/>
          </a:prstGeom>
        </p:spPr>
      </p:pic>
      <p:pic>
        <p:nvPicPr>
          <p:cNvPr id="9" name="Picture 8">
            <a:extLst>
              <a:ext uri="{FF2B5EF4-FFF2-40B4-BE49-F238E27FC236}">
                <a16:creationId xmlns:a16="http://schemas.microsoft.com/office/drawing/2014/main" id="{A87705C6-B431-483C-8393-8D276D704F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40875" y="4612834"/>
            <a:ext cx="349026" cy="1280118"/>
          </a:xfrm>
          <a:prstGeom prst="rect">
            <a:avLst/>
          </a:prstGeom>
        </p:spPr>
      </p:pic>
      <p:sp>
        <p:nvSpPr>
          <p:cNvPr id="10" name="TextBox 9">
            <a:extLst>
              <a:ext uri="{FF2B5EF4-FFF2-40B4-BE49-F238E27FC236}">
                <a16:creationId xmlns:a16="http://schemas.microsoft.com/office/drawing/2014/main" id="{96B3759D-A3CD-4A1F-BCD2-519DE540B146}"/>
              </a:ext>
            </a:extLst>
          </p:cNvPr>
          <p:cNvSpPr txBox="1"/>
          <p:nvPr/>
        </p:nvSpPr>
        <p:spPr>
          <a:xfrm>
            <a:off x="410255" y="5142810"/>
            <a:ext cx="1643123" cy="820738"/>
          </a:xfrm>
          <a:prstGeom prst="rect">
            <a:avLst/>
          </a:prstGeom>
          <a:noFill/>
        </p:spPr>
        <p:txBody>
          <a:bodyPr wrap="square" rtlCol="0">
            <a:spAutoFit/>
          </a:bodyPr>
          <a:lstStyle/>
          <a:p>
            <a:pPr algn="r">
              <a:defRPr/>
            </a:pPr>
            <a:r>
              <a:rPr lang="en-US" sz="1600" b="1" dirty="0">
                <a:solidFill>
                  <a:prstClr val="black"/>
                </a:solidFill>
                <a:highlight>
                  <a:srgbClr val="00FFFF"/>
                </a:highlight>
                <a:latin typeface="Arial" panose="020B0604020202020204" pitchFamily="34" charset="0"/>
                <a:cs typeface="Arial" panose="020B0604020202020204" pitchFamily="34" charset="0"/>
              </a:rPr>
              <a:t>Group 3</a:t>
            </a:r>
          </a:p>
          <a:p>
            <a:pPr algn="r">
              <a:spcBef>
                <a:spcPts val="400"/>
              </a:spcBef>
              <a:defRPr/>
            </a:pPr>
            <a:r>
              <a:rPr lang="en-US" b="1" dirty="0">
                <a:solidFill>
                  <a:srgbClr val="0066FF"/>
                </a:solidFill>
                <a:highlight>
                  <a:srgbClr val="00FFFF"/>
                </a:highlight>
                <a:latin typeface="Arial" panose="020B0604020202020204" pitchFamily="34" charset="0"/>
                <a:cs typeface="Arial" panose="020B0604020202020204" pitchFamily="34" charset="0"/>
              </a:rPr>
              <a:t>3</a:t>
            </a:r>
            <a:r>
              <a:rPr lang="en-US" sz="1400" b="1" dirty="0">
                <a:solidFill>
                  <a:srgbClr val="0066FF"/>
                </a:solidFill>
                <a:highlight>
                  <a:srgbClr val="00FFFF"/>
                </a:highlight>
                <a:latin typeface="Arial" panose="020B0604020202020204" pitchFamily="34" charset="0"/>
                <a:cs typeface="Arial" panose="020B0604020202020204" pitchFamily="34" charset="0"/>
              </a:rPr>
              <a:t>-7 months pregnant</a:t>
            </a:r>
          </a:p>
        </p:txBody>
      </p:sp>
      <p:pic>
        <p:nvPicPr>
          <p:cNvPr id="13" name="Graphic 12" descr="Baby">
            <a:extLst>
              <a:ext uri="{FF2B5EF4-FFF2-40B4-BE49-F238E27FC236}">
                <a16:creationId xmlns:a16="http://schemas.microsoft.com/office/drawing/2014/main" id="{6088D271-842E-433F-B116-C6E3FC4A7D0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5789" y="2603798"/>
            <a:ext cx="749928" cy="749928"/>
          </a:xfrm>
          <a:prstGeom prst="rect">
            <a:avLst/>
          </a:prstGeom>
        </p:spPr>
      </p:pic>
      <p:graphicFrame>
        <p:nvGraphicFramePr>
          <p:cNvPr id="2" name="Table 1">
            <a:extLst>
              <a:ext uri="{FF2B5EF4-FFF2-40B4-BE49-F238E27FC236}">
                <a16:creationId xmlns:a16="http://schemas.microsoft.com/office/drawing/2014/main" id="{EC46ED5B-0226-437D-A4EA-04BF31175D84}"/>
              </a:ext>
            </a:extLst>
          </p:cNvPr>
          <p:cNvGraphicFramePr>
            <a:graphicFrameLocks noGrp="1"/>
          </p:cNvGraphicFramePr>
          <p:nvPr>
            <p:extLst>
              <p:ext uri="{D42A27DB-BD31-4B8C-83A1-F6EECF244321}">
                <p14:modId xmlns:p14="http://schemas.microsoft.com/office/powerpoint/2010/main" val="284262041"/>
              </p:ext>
            </p:extLst>
          </p:nvPr>
        </p:nvGraphicFramePr>
        <p:xfrm>
          <a:off x="7594600" y="2573728"/>
          <a:ext cx="2155834" cy="2565816"/>
        </p:xfrm>
        <a:graphic>
          <a:graphicData uri="http://schemas.openxmlformats.org/drawingml/2006/table">
            <a:tbl>
              <a:tblPr>
                <a:effectLst>
                  <a:outerShdw blurRad="50800" dist="38100" dir="5400000" algn="t" rotWithShape="0">
                    <a:prstClr val="black">
                      <a:alpha val="40000"/>
                    </a:prstClr>
                  </a:outerShdw>
                </a:effectLst>
                <a:tableStyleId>{ED083AE6-46FA-4A59-8FB0-9F97EB10719F}</a:tableStyleId>
              </a:tblPr>
              <a:tblGrid>
                <a:gridCol w="2155834">
                  <a:extLst>
                    <a:ext uri="{9D8B030D-6E8A-4147-A177-3AD203B41FA5}">
                      <a16:colId xmlns:a16="http://schemas.microsoft.com/office/drawing/2014/main" val="3083362862"/>
                    </a:ext>
                  </a:extLst>
                </a:gridCol>
              </a:tblGrid>
              <a:tr h="8552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800">
                        <a:solidFill>
                          <a:srgbClr val="7030A0"/>
                        </a:solidFill>
                        <a:latin typeface="Source Sans Pro"/>
                        <a:ea typeface="Source Sans Pro"/>
                        <a:cs typeface="Source Sans Pro"/>
                        <a:sym typeface="Source Sans Pro"/>
                      </a:endParaRPr>
                    </a:p>
                  </a:txBody>
                  <a:tcPr marL="74283" marR="74283" marT="74283" marB="74283" anchor="ctr"/>
                </a:tc>
                <a:extLst>
                  <a:ext uri="{0D108BD9-81ED-4DB2-BD59-A6C34878D82A}">
                    <a16:rowId xmlns:a16="http://schemas.microsoft.com/office/drawing/2014/main" val="2700074152"/>
                  </a:ext>
                </a:extLst>
              </a:tr>
              <a:tr h="8552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7030A0"/>
                          </a:solidFill>
                          <a:latin typeface="Source Sans Pro" panose="020B0503030403020204" pitchFamily="34" charset="0"/>
                          <a:ea typeface="Source Sans Pro" panose="020B0503030403020204" pitchFamily="34" charset="0"/>
                          <a:sym typeface="Source Sans Pro"/>
                        </a:rPr>
                        <a:t>5 Visits</a:t>
                      </a:r>
                      <a:endParaRPr lang="en-US" sz="2800" dirty="0">
                        <a:solidFill>
                          <a:srgbClr val="7030A0"/>
                        </a:solidFill>
                        <a:latin typeface="Source Sans Pro" panose="020B0503030403020204" pitchFamily="34" charset="0"/>
                        <a:ea typeface="Source Sans Pro" panose="020B0503030403020204" pitchFamily="34" charset="0"/>
                        <a:cs typeface="Source Sans Pro"/>
                        <a:sym typeface="Source Sans Pro"/>
                      </a:endParaRPr>
                    </a:p>
                  </a:txBody>
                  <a:tcPr marL="74283" marR="74283" marT="74283" marB="74283" anchor="ctr"/>
                </a:tc>
                <a:extLst>
                  <a:ext uri="{0D108BD9-81ED-4DB2-BD59-A6C34878D82A}">
                    <a16:rowId xmlns:a16="http://schemas.microsoft.com/office/drawing/2014/main" val="1545044584"/>
                  </a:ext>
                </a:extLst>
              </a:tr>
              <a:tr h="8552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7030A0"/>
                          </a:solidFill>
                          <a:latin typeface="Source Sans Pro" panose="020B0503030403020204" pitchFamily="34" charset="0"/>
                          <a:ea typeface="Source Sans Pro" panose="020B0503030403020204" pitchFamily="34" charset="0"/>
                          <a:cs typeface="Source Sans Pro"/>
                          <a:sym typeface="Source Sans Pro"/>
                        </a:rPr>
                        <a:t>1 Year</a:t>
                      </a:r>
                    </a:p>
                  </a:txBody>
                  <a:tcPr marL="74283" marR="74283" marT="74283" marB="74283" anchor="ctr"/>
                </a:tc>
                <a:extLst>
                  <a:ext uri="{0D108BD9-81ED-4DB2-BD59-A6C34878D82A}">
                    <a16:rowId xmlns:a16="http://schemas.microsoft.com/office/drawing/2014/main" val="4272551916"/>
                  </a:ext>
                </a:extLst>
              </a:tr>
            </a:tbl>
          </a:graphicData>
        </a:graphic>
      </p:graphicFrame>
    </p:spTree>
    <p:extLst>
      <p:ext uri="{BB962C8B-B14F-4D97-AF65-F5344CB8AC3E}">
        <p14:creationId xmlns:p14="http://schemas.microsoft.com/office/powerpoint/2010/main" val="304084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355600" y="168450"/>
            <a:ext cx="9160698" cy="973500"/>
          </a:xfrm>
        </p:spPr>
        <p:txBody>
          <a:bodyPr/>
          <a:lstStyle/>
          <a:p>
            <a:pPr algn="ctr"/>
            <a:r>
              <a:rPr lang="en-US" sz="2800"/>
              <a:t>What will women be asked to do at their study visits?</a:t>
            </a:r>
          </a:p>
        </p:txBody>
      </p:sp>
      <p:sp>
        <p:nvSpPr>
          <p:cNvPr id="11" name="Text Placeholder 10">
            <a:extLst>
              <a:ext uri="{FF2B5EF4-FFF2-40B4-BE49-F238E27FC236}">
                <a16:creationId xmlns:a16="http://schemas.microsoft.com/office/drawing/2014/main" id="{3AF0B3D9-AD66-400C-A6A1-A2ACEF183DAE}"/>
              </a:ext>
            </a:extLst>
          </p:cNvPr>
          <p:cNvSpPr>
            <a:spLocks noGrp="1"/>
          </p:cNvSpPr>
          <p:nvPr>
            <p:ph type="body" idx="1"/>
          </p:nvPr>
        </p:nvSpPr>
        <p:spPr>
          <a:xfrm>
            <a:off x="2025225" y="4421832"/>
            <a:ext cx="5830015" cy="1089811"/>
          </a:xfrm>
        </p:spPr>
        <p:txBody>
          <a:bodyPr/>
          <a:lstStyle/>
          <a:p>
            <a:pPr marL="82550" indent="0" algn="ctr">
              <a:buNone/>
            </a:pPr>
            <a:r>
              <a:rPr lang="en-US" sz="2800"/>
              <a:t>Receive Study Product </a:t>
            </a:r>
          </a:p>
          <a:p>
            <a:pPr marL="82550" indent="0" algn="ctr">
              <a:buNone/>
            </a:pPr>
            <a:r>
              <a:rPr lang="en-US" sz="2800"/>
              <a:t>During Pregnancy</a:t>
            </a:r>
          </a:p>
        </p:txBody>
      </p:sp>
      <p:pic>
        <p:nvPicPr>
          <p:cNvPr id="10" name="Picture 9" descr="https://mtnstopshiv.org/sites/default/files/2018-03/dpv_ring_grey_open_1.jpg">
            <a:extLst>
              <a:ext uri="{FF2B5EF4-FFF2-40B4-BE49-F238E27FC236}">
                <a16:creationId xmlns:a16="http://schemas.microsoft.com/office/drawing/2014/main" id="{A1510FE8-42F9-49BB-9F20-C0DC8AD00BB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577276" y="2062717"/>
            <a:ext cx="2820448" cy="23136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13" descr="https://mtnstopshiv.org/sites/default/files/2018-03/gilead_pill_grey_4.jpg">
            <a:extLst>
              <a:ext uri="{FF2B5EF4-FFF2-40B4-BE49-F238E27FC236}">
                <a16:creationId xmlns:a16="http://schemas.microsoft.com/office/drawing/2014/main" id="{4EAB36B7-FE99-4697-B080-425C7713F914}"/>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508278" y="2062717"/>
            <a:ext cx="2820447" cy="23136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6" name="Text Placeholder 10">
            <a:extLst>
              <a:ext uri="{FF2B5EF4-FFF2-40B4-BE49-F238E27FC236}">
                <a16:creationId xmlns:a16="http://schemas.microsoft.com/office/drawing/2014/main" id="{0F0B522C-5EF0-4637-AA6B-15205196C07C}"/>
              </a:ext>
            </a:extLst>
          </p:cNvPr>
          <p:cNvSpPr txBox="1">
            <a:spLocks/>
          </p:cNvSpPr>
          <p:nvPr/>
        </p:nvSpPr>
        <p:spPr>
          <a:xfrm>
            <a:off x="4015695" y="3136991"/>
            <a:ext cx="1792252" cy="81739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OR</a:t>
            </a:r>
          </a:p>
        </p:txBody>
      </p:sp>
    </p:spTree>
    <p:extLst>
      <p:ext uri="{BB962C8B-B14F-4D97-AF65-F5344CB8AC3E}">
        <p14:creationId xmlns:p14="http://schemas.microsoft.com/office/powerpoint/2010/main" val="266763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737439" y="267425"/>
            <a:ext cx="6460838" cy="790969"/>
          </a:xfrm>
          <a:prstGeom prst="rect">
            <a:avLst/>
          </a:prstGeom>
          <a:ln>
            <a:noFill/>
          </a:ln>
        </p:spPr>
        <p:txBody>
          <a:bodyPr spcFirstLastPara="1" wrap="square" lIns="74283" tIns="74283" rIns="74283" bIns="74283" anchor="ctr" anchorCtr="0">
            <a:noAutofit/>
          </a:bodyPr>
          <a:lstStyle/>
          <a:p>
            <a:pPr algn="ctr"/>
            <a:r>
              <a:rPr lang="en-US" sz="3600"/>
              <a:t>The Study Products</a:t>
            </a:r>
            <a:endParaRPr sz="3600"/>
          </a:p>
        </p:txBody>
      </p:sp>
      <p:sp>
        <p:nvSpPr>
          <p:cNvPr id="122" name="Google Shape;122;p20"/>
          <p:cNvSpPr txBox="1">
            <a:spLocks noGrp="1"/>
          </p:cNvSpPr>
          <p:nvPr>
            <p:ph type="body" idx="1"/>
          </p:nvPr>
        </p:nvSpPr>
        <p:spPr>
          <a:xfrm>
            <a:off x="1453706" y="1752353"/>
            <a:ext cx="7028307" cy="4325844"/>
          </a:xfrm>
          <a:prstGeom prst="rect">
            <a:avLst/>
          </a:prstGeom>
        </p:spPr>
        <p:txBody>
          <a:bodyPr spcFirstLastPara="1" wrap="square" lIns="74283" tIns="74283" rIns="74283" bIns="74283" anchor="t" anchorCtr="0">
            <a:noAutofit/>
          </a:bodyPr>
          <a:lstStyle/>
          <a:p>
            <a:pPr marL="20638" indent="0">
              <a:buNone/>
            </a:pPr>
            <a:endParaRPr lang="en-US" sz="2275"/>
          </a:p>
          <a:p>
            <a:pPr marL="20638" indent="0">
              <a:buNone/>
            </a:pPr>
            <a:endParaRPr lang="en-US" sz="2275"/>
          </a:p>
          <a:p>
            <a:pPr marL="20638" indent="0">
              <a:buNone/>
            </a:pPr>
            <a:endParaRPr lang="en-US" sz="2275"/>
          </a:p>
          <a:p>
            <a:pPr marL="20638" indent="0">
              <a:buNone/>
            </a:pPr>
            <a:endParaRPr lang="en-US" sz="1300"/>
          </a:p>
          <a:p>
            <a:pPr marL="20638" indent="0">
              <a:buNone/>
            </a:pPr>
            <a:endParaRPr lang="en-US" sz="1300"/>
          </a:p>
          <a:p>
            <a:pPr marL="20638" indent="0">
              <a:buNone/>
            </a:pPr>
            <a:endParaRPr lang="en-US" sz="1300"/>
          </a:p>
          <a:p>
            <a:pPr marL="20638" indent="0">
              <a:buNone/>
            </a:pPr>
            <a:r>
              <a:rPr lang="en-US" sz="1300"/>
              <a:t>			     </a:t>
            </a:r>
          </a:p>
          <a:p>
            <a:pPr lvl="8" indent="-350838">
              <a:spcBef>
                <a:spcPts val="488"/>
              </a:spcBef>
              <a:buSzPts val="3200"/>
            </a:pPr>
            <a:endParaRPr lang="en-US" sz="1138"/>
          </a:p>
          <a:p>
            <a:pPr lvl="8" indent="-350838">
              <a:spcBef>
                <a:spcPts val="488"/>
              </a:spcBef>
              <a:buSzPts val="3200"/>
            </a:pPr>
            <a:endParaRPr lang="en-US" sz="1138"/>
          </a:p>
          <a:p>
            <a:pPr lvl="8" indent="-350838">
              <a:spcBef>
                <a:spcPts val="488"/>
              </a:spcBef>
              <a:buSzPts val="3200"/>
            </a:pPr>
            <a:endParaRPr lang="en-US" sz="1138"/>
          </a:p>
          <a:p>
            <a:pPr lvl="8" indent="-350838">
              <a:spcBef>
                <a:spcPts val="488"/>
              </a:spcBef>
              <a:buSzPts val="3200"/>
            </a:pPr>
            <a:endParaRPr sz="1138"/>
          </a:p>
        </p:txBody>
      </p:sp>
      <p:pic>
        <p:nvPicPr>
          <p:cNvPr id="15" name="Picture 14" descr="https://mtnstopshiv.org/sites/default/files/2018-03/dpv_ring_grey_open_1.jpg">
            <a:extLst>
              <a:ext uri="{FF2B5EF4-FFF2-40B4-BE49-F238E27FC236}">
                <a16:creationId xmlns:a16="http://schemas.microsoft.com/office/drawing/2014/main" id="{02402AE4-D45C-4B70-B834-456CB5D2EC4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205630" y="2154846"/>
            <a:ext cx="3964119" cy="3004952"/>
          </a:xfrm>
          <a:prstGeom prst="rect">
            <a:avLst/>
          </a:prstGeom>
          <a:noFill/>
          <a:ln>
            <a:noFill/>
          </a:ln>
          <a:extLst>
            <a:ext uri="{53640926-AAD7-44D8-BBD7-CCE9431645EC}">
              <a14:shadowObscured xmlns:a14="http://schemas.microsoft.com/office/drawing/2010/main"/>
            </a:ext>
          </a:extLst>
        </p:spPr>
      </p:pic>
      <p:pic>
        <p:nvPicPr>
          <p:cNvPr id="17" name="Picture 16" descr="https://mtnstopshiv.org/sites/default/files/2018-03/gilead_pill_grey_4.jpg">
            <a:extLst>
              <a:ext uri="{FF2B5EF4-FFF2-40B4-BE49-F238E27FC236}">
                <a16:creationId xmlns:a16="http://schemas.microsoft.com/office/drawing/2014/main" id="{9ADEE160-02C7-4E42-A125-EACF328CB889}"/>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65970" y="2154846"/>
            <a:ext cx="3964121" cy="3004953"/>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9CFD94B-9B69-4EE1-9EF8-A5853F2CC84D}"/>
              </a:ext>
            </a:extLst>
          </p:cNvPr>
          <p:cNvSpPr txBox="1"/>
          <p:nvPr/>
        </p:nvSpPr>
        <p:spPr>
          <a:xfrm>
            <a:off x="1109600" y="5390289"/>
            <a:ext cx="3116559" cy="461665"/>
          </a:xfrm>
          <a:prstGeom prst="rect">
            <a:avLst/>
          </a:prstGeom>
          <a:noFill/>
        </p:spPr>
        <p:txBody>
          <a:bodyPr wrap="none" rtlCol="0">
            <a:spAutoFit/>
          </a:bodyPr>
          <a:lstStyle/>
          <a:p>
            <a:pPr algn="ctr"/>
            <a:r>
              <a:rPr lang="en-US" sz="2400">
                <a:solidFill>
                  <a:schemeClr val="tx1"/>
                </a:solidFill>
                <a:latin typeface="Source Sans Pro" panose="020B0503030403020204" pitchFamily="34" charset="0"/>
                <a:ea typeface="Source Sans Pro" panose="020B0503030403020204" pitchFamily="34" charset="0"/>
              </a:rPr>
              <a:t>Daily oral Truvada pill</a:t>
            </a:r>
          </a:p>
        </p:txBody>
      </p:sp>
      <p:sp>
        <p:nvSpPr>
          <p:cNvPr id="18" name="TextBox 17">
            <a:extLst>
              <a:ext uri="{FF2B5EF4-FFF2-40B4-BE49-F238E27FC236}">
                <a16:creationId xmlns:a16="http://schemas.microsoft.com/office/drawing/2014/main" id="{78F065A1-3881-4885-8999-5A4D1C226192}"/>
              </a:ext>
            </a:extLst>
          </p:cNvPr>
          <p:cNvSpPr txBox="1"/>
          <p:nvPr/>
        </p:nvSpPr>
        <p:spPr>
          <a:xfrm>
            <a:off x="5051527" y="5409285"/>
            <a:ext cx="4272324" cy="461665"/>
          </a:xfrm>
          <a:prstGeom prst="rect">
            <a:avLst/>
          </a:prstGeom>
          <a:noFill/>
        </p:spPr>
        <p:txBody>
          <a:bodyPr wrap="none" rtlCol="0">
            <a:spAutoFit/>
          </a:bodyPr>
          <a:lstStyle/>
          <a:p>
            <a:pPr algn="ctr"/>
            <a:r>
              <a:rPr lang="en-US" sz="2400">
                <a:solidFill>
                  <a:schemeClr val="tx1"/>
                </a:solidFill>
                <a:latin typeface="Source Sans Pro" panose="020B0503030403020204" pitchFamily="34" charset="0"/>
                <a:ea typeface="Source Sans Pro" panose="020B0503030403020204" pitchFamily="34" charset="0"/>
              </a:rPr>
              <a:t>Monthly dapivirine vaginal ring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5D73B8A-0598-4ECE-AB46-9ADA53D32FE6}"/>
              </a:ext>
            </a:extLst>
          </p:cNvPr>
          <p:cNvGrpSpPr/>
          <p:nvPr/>
        </p:nvGrpSpPr>
        <p:grpSpPr>
          <a:xfrm>
            <a:off x="1166262" y="714411"/>
            <a:ext cx="7573476" cy="5741394"/>
            <a:chOff x="923753" y="414162"/>
            <a:chExt cx="8058494" cy="6087585"/>
          </a:xfrm>
        </p:grpSpPr>
        <p:sp>
          <p:nvSpPr>
            <p:cNvPr id="29" name="Rectangle 28">
              <a:extLst>
                <a:ext uri="{FF2B5EF4-FFF2-40B4-BE49-F238E27FC236}">
                  <a16:creationId xmlns:a16="http://schemas.microsoft.com/office/drawing/2014/main" id="{E98A307A-5FC2-4C94-B1EC-ED6B0D3C5BB5}"/>
                </a:ext>
              </a:extLst>
            </p:cNvPr>
            <p:cNvSpPr/>
            <p:nvPr/>
          </p:nvSpPr>
          <p:spPr>
            <a:xfrm>
              <a:off x="923753" y="414162"/>
              <a:ext cx="8058494" cy="60875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E27D113E-7D14-42DF-AC73-C006D54626FE}"/>
                </a:ext>
              </a:extLst>
            </p:cNvPr>
            <p:cNvGrpSpPr/>
            <p:nvPr/>
          </p:nvGrpSpPr>
          <p:grpSpPr>
            <a:xfrm>
              <a:off x="1162055" y="584168"/>
              <a:ext cx="7820175" cy="5917579"/>
              <a:chOff x="-161628" y="1295400"/>
              <a:chExt cx="7668495" cy="5562600"/>
            </a:xfrm>
          </p:grpSpPr>
          <p:sp>
            <p:nvSpPr>
              <p:cNvPr id="31" name="Oval 30">
                <a:extLst>
                  <a:ext uri="{FF2B5EF4-FFF2-40B4-BE49-F238E27FC236}">
                    <a16:creationId xmlns:a16="http://schemas.microsoft.com/office/drawing/2014/main" id="{F211F7B3-0ECC-4F80-80E4-999E3785AE1C}"/>
                  </a:ext>
                </a:extLst>
              </p:cNvPr>
              <p:cNvSpPr/>
              <p:nvPr/>
            </p:nvSpPr>
            <p:spPr>
              <a:xfrm>
                <a:off x="2616200" y="3520802"/>
                <a:ext cx="95250" cy="93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25" eaLnBrk="1" fontAlgn="auto" hangingPunct="1">
                  <a:spcBef>
                    <a:spcPts val="0"/>
                  </a:spcBef>
                  <a:spcAft>
                    <a:spcPts val="0"/>
                  </a:spcAft>
                  <a:defRPr/>
                </a:pPr>
                <a:endParaRPr lang="en-US" sz="1900">
                  <a:solidFill>
                    <a:prstClr val="white"/>
                  </a:solidFill>
                </a:endParaRPr>
              </a:p>
            </p:txBody>
          </p:sp>
          <p:sp>
            <p:nvSpPr>
              <p:cNvPr id="32" name="Oval 31">
                <a:extLst>
                  <a:ext uri="{FF2B5EF4-FFF2-40B4-BE49-F238E27FC236}">
                    <a16:creationId xmlns:a16="http://schemas.microsoft.com/office/drawing/2014/main" id="{9CCC5B64-DDF5-4EE2-9036-5B56B7F3EFC3}"/>
                  </a:ext>
                </a:extLst>
              </p:cNvPr>
              <p:cNvSpPr/>
              <p:nvPr/>
            </p:nvSpPr>
            <p:spPr>
              <a:xfrm>
                <a:off x="2711450" y="3566839"/>
                <a:ext cx="95250" cy="936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25" eaLnBrk="1" fontAlgn="auto" hangingPunct="1">
                  <a:spcBef>
                    <a:spcPts val="0"/>
                  </a:spcBef>
                  <a:spcAft>
                    <a:spcPts val="0"/>
                  </a:spcAft>
                  <a:defRPr/>
                </a:pPr>
                <a:endParaRPr lang="en-US" sz="1900">
                  <a:solidFill>
                    <a:prstClr val="white"/>
                  </a:solidFill>
                </a:endParaRPr>
              </a:p>
            </p:txBody>
          </p:sp>
          <p:grpSp>
            <p:nvGrpSpPr>
              <p:cNvPr id="33" name="Group 32">
                <a:extLst>
                  <a:ext uri="{FF2B5EF4-FFF2-40B4-BE49-F238E27FC236}">
                    <a16:creationId xmlns:a16="http://schemas.microsoft.com/office/drawing/2014/main" id="{06F972E3-5A6F-4729-8634-75EBD8E2C3F9}"/>
                  </a:ext>
                </a:extLst>
              </p:cNvPr>
              <p:cNvGrpSpPr/>
              <p:nvPr/>
            </p:nvGrpSpPr>
            <p:grpSpPr>
              <a:xfrm>
                <a:off x="742078" y="1295400"/>
                <a:ext cx="5276002" cy="5562600"/>
                <a:chOff x="742078" y="1295400"/>
                <a:chExt cx="5276002" cy="5562600"/>
              </a:xfrm>
            </p:grpSpPr>
            <p:pic>
              <p:nvPicPr>
                <p:cNvPr id="54" name="Picture 53">
                  <a:extLst>
                    <a:ext uri="{FF2B5EF4-FFF2-40B4-BE49-F238E27FC236}">
                      <a16:creationId xmlns:a16="http://schemas.microsoft.com/office/drawing/2014/main" id="{9791681E-901E-4677-8D29-7654B5AD358C}"/>
                    </a:ext>
                  </a:extLst>
                </p:cNvPr>
                <p:cNvPicPr>
                  <a:picLocks noChangeAspect="1"/>
                </p:cNvPicPr>
                <p:nvPr/>
              </p:nvPicPr>
              <p:blipFill>
                <a:blip r:embed="rId3">
                  <a:clrChange>
                    <a:clrFrom>
                      <a:srgbClr val="E6E6E6"/>
                    </a:clrFrom>
                    <a:clrTo>
                      <a:srgbClr val="E6E6E6">
                        <a:alpha val="0"/>
                      </a:srgbClr>
                    </a:clrTo>
                  </a:clrChange>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42078" y="1295400"/>
                  <a:ext cx="5276002" cy="5562600"/>
                </a:xfrm>
                <a:prstGeom prst="rect">
                  <a:avLst/>
                </a:prstGeom>
              </p:spPr>
            </p:pic>
            <p:sp>
              <p:nvSpPr>
                <p:cNvPr id="55" name="Oval 54">
                  <a:extLst>
                    <a:ext uri="{FF2B5EF4-FFF2-40B4-BE49-F238E27FC236}">
                      <a16:creationId xmlns:a16="http://schemas.microsoft.com/office/drawing/2014/main" id="{50C62514-7B42-431F-97AA-2C09E62DD984}"/>
                    </a:ext>
                  </a:extLst>
                </p:cNvPr>
                <p:cNvSpPr/>
                <p:nvPr/>
              </p:nvSpPr>
              <p:spPr>
                <a:xfrm rot="19386291">
                  <a:off x="4134150" y="4591020"/>
                  <a:ext cx="357540" cy="12089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200CA962-62D9-49C4-B3F9-66A4AA65D51D}"/>
                  </a:ext>
                </a:extLst>
              </p:cNvPr>
              <p:cNvSpPr txBox="1"/>
              <p:nvPr/>
            </p:nvSpPr>
            <p:spPr>
              <a:xfrm>
                <a:off x="-161628" y="2590623"/>
                <a:ext cx="1295401" cy="398788"/>
              </a:xfrm>
              <a:prstGeom prst="rect">
                <a:avLst/>
              </a:prstGeom>
              <a:noFill/>
            </p:spPr>
            <p:txBody>
              <a:bodyPr wrap="square" rtlCol="0">
                <a:spAutoFit/>
              </a:bodyPr>
              <a:lstStyle/>
              <a:p>
                <a:r>
                  <a:rPr lang="en-US" sz="2000"/>
                  <a:t>Uterus</a:t>
                </a:r>
                <a:endParaRPr lang="en-US"/>
              </a:p>
            </p:txBody>
          </p:sp>
          <p:sp>
            <p:nvSpPr>
              <p:cNvPr id="35" name="TextBox 34">
                <a:extLst>
                  <a:ext uri="{FF2B5EF4-FFF2-40B4-BE49-F238E27FC236}">
                    <a16:creationId xmlns:a16="http://schemas.microsoft.com/office/drawing/2014/main" id="{1FEA6607-B969-451F-B30D-FC81B75BB7D4}"/>
                  </a:ext>
                </a:extLst>
              </p:cNvPr>
              <p:cNvSpPr txBox="1"/>
              <p:nvPr/>
            </p:nvSpPr>
            <p:spPr>
              <a:xfrm>
                <a:off x="5283872" y="2153496"/>
                <a:ext cx="2222995" cy="398788"/>
              </a:xfrm>
              <a:prstGeom prst="rect">
                <a:avLst/>
              </a:prstGeom>
              <a:noFill/>
            </p:spPr>
            <p:txBody>
              <a:bodyPr wrap="square" rtlCol="0">
                <a:spAutoFit/>
              </a:bodyPr>
              <a:lstStyle/>
              <a:p>
                <a:r>
                  <a:rPr lang="en-US" sz="2000"/>
                  <a:t>Umbilical Cord</a:t>
                </a:r>
              </a:p>
            </p:txBody>
          </p:sp>
          <p:sp>
            <p:nvSpPr>
              <p:cNvPr id="36" name="TextBox 35">
                <a:extLst>
                  <a:ext uri="{FF2B5EF4-FFF2-40B4-BE49-F238E27FC236}">
                    <a16:creationId xmlns:a16="http://schemas.microsoft.com/office/drawing/2014/main" id="{9BF776D7-5764-4788-A693-D9535F122C4A}"/>
                  </a:ext>
                </a:extLst>
              </p:cNvPr>
              <p:cNvSpPr txBox="1"/>
              <p:nvPr/>
            </p:nvSpPr>
            <p:spPr>
              <a:xfrm>
                <a:off x="5943600" y="4191000"/>
                <a:ext cx="1295400" cy="398788"/>
              </a:xfrm>
              <a:prstGeom prst="rect">
                <a:avLst/>
              </a:prstGeom>
              <a:noFill/>
            </p:spPr>
            <p:txBody>
              <a:bodyPr wrap="square" rtlCol="0">
                <a:spAutoFit/>
              </a:bodyPr>
              <a:lstStyle/>
              <a:p>
                <a:r>
                  <a:rPr lang="en-US" sz="2000"/>
                  <a:t>Rectum</a:t>
                </a:r>
              </a:p>
            </p:txBody>
          </p:sp>
          <p:sp>
            <p:nvSpPr>
              <p:cNvPr id="37" name="TextBox 36">
                <a:extLst>
                  <a:ext uri="{FF2B5EF4-FFF2-40B4-BE49-F238E27FC236}">
                    <a16:creationId xmlns:a16="http://schemas.microsoft.com/office/drawing/2014/main" id="{69C90600-AFC9-494D-8A58-4D3561B3DCE6}"/>
                  </a:ext>
                </a:extLst>
              </p:cNvPr>
              <p:cNvSpPr txBox="1"/>
              <p:nvPr/>
            </p:nvSpPr>
            <p:spPr>
              <a:xfrm>
                <a:off x="752363" y="5387293"/>
                <a:ext cx="1295400" cy="398788"/>
              </a:xfrm>
              <a:prstGeom prst="rect">
                <a:avLst/>
              </a:prstGeom>
              <a:noFill/>
            </p:spPr>
            <p:txBody>
              <a:bodyPr wrap="square" rtlCol="0">
                <a:spAutoFit/>
              </a:bodyPr>
              <a:lstStyle/>
              <a:p>
                <a:r>
                  <a:rPr lang="en-US" sz="2000"/>
                  <a:t>Urethra</a:t>
                </a:r>
              </a:p>
            </p:txBody>
          </p:sp>
          <p:sp>
            <p:nvSpPr>
              <p:cNvPr id="38" name="TextBox 37">
                <a:extLst>
                  <a:ext uri="{FF2B5EF4-FFF2-40B4-BE49-F238E27FC236}">
                    <a16:creationId xmlns:a16="http://schemas.microsoft.com/office/drawing/2014/main" id="{AA1B1591-91AC-4BE2-A4A1-098838522118}"/>
                  </a:ext>
                </a:extLst>
              </p:cNvPr>
              <p:cNvSpPr txBox="1"/>
              <p:nvPr/>
            </p:nvSpPr>
            <p:spPr>
              <a:xfrm>
                <a:off x="5920196" y="3352800"/>
                <a:ext cx="1295400" cy="398788"/>
              </a:xfrm>
              <a:prstGeom prst="rect">
                <a:avLst/>
              </a:prstGeom>
              <a:noFill/>
            </p:spPr>
            <p:txBody>
              <a:bodyPr wrap="square" rtlCol="0">
                <a:spAutoFit/>
              </a:bodyPr>
              <a:lstStyle/>
              <a:p>
                <a:r>
                  <a:rPr lang="en-US" sz="2000"/>
                  <a:t>Cervix</a:t>
                </a:r>
              </a:p>
            </p:txBody>
          </p:sp>
          <p:sp>
            <p:nvSpPr>
              <p:cNvPr id="39" name="TextBox 38">
                <a:extLst>
                  <a:ext uri="{FF2B5EF4-FFF2-40B4-BE49-F238E27FC236}">
                    <a16:creationId xmlns:a16="http://schemas.microsoft.com/office/drawing/2014/main" id="{C6DB9173-76A0-4590-9C16-1B5CA1CCFD13}"/>
                  </a:ext>
                </a:extLst>
              </p:cNvPr>
              <p:cNvSpPr txBox="1"/>
              <p:nvPr/>
            </p:nvSpPr>
            <p:spPr>
              <a:xfrm>
                <a:off x="5958338" y="3832377"/>
                <a:ext cx="1295400" cy="398788"/>
              </a:xfrm>
              <a:prstGeom prst="rect">
                <a:avLst/>
              </a:prstGeom>
              <a:noFill/>
            </p:spPr>
            <p:txBody>
              <a:bodyPr wrap="square" rtlCol="0">
                <a:spAutoFit/>
              </a:bodyPr>
              <a:lstStyle/>
              <a:p>
                <a:r>
                  <a:rPr lang="en-US" sz="2000" b="1">
                    <a:solidFill>
                      <a:srgbClr val="BF2590"/>
                    </a:solidFill>
                  </a:rPr>
                  <a:t>Ring</a:t>
                </a:r>
                <a:endParaRPr lang="en-US" sz="1800" b="1">
                  <a:solidFill>
                    <a:srgbClr val="BF2590"/>
                  </a:solidFill>
                </a:endParaRPr>
              </a:p>
            </p:txBody>
          </p:sp>
          <p:sp>
            <p:nvSpPr>
              <p:cNvPr id="40" name="TextBox 39">
                <a:extLst>
                  <a:ext uri="{FF2B5EF4-FFF2-40B4-BE49-F238E27FC236}">
                    <a16:creationId xmlns:a16="http://schemas.microsoft.com/office/drawing/2014/main" id="{CDB03B0E-3AC3-4E54-B4DE-F455A89D0B9E}"/>
                  </a:ext>
                </a:extLst>
              </p:cNvPr>
              <p:cNvSpPr txBox="1"/>
              <p:nvPr/>
            </p:nvSpPr>
            <p:spPr>
              <a:xfrm>
                <a:off x="5495548" y="5942815"/>
                <a:ext cx="1295400" cy="398788"/>
              </a:xfrm>
              <a:prstGeom prst="rect">
                <a:avLst/>
              </a:prstGeom>
              <a:noFill/>
            </p:spPr>
            <p:txBody>
              <a:bodyPr wrap="square" rtlCol="0">
                <a:spAutoFit/>
              </a:bodyPr>
              <a:lstStyle/>
              <a:p>
                <a:r>
                  <a:rPr lang="en-US" sz="2000"/>
                  <a:t>Vagina</a:t>
                </a:r>
              </a:p>
            </p:txBody>
          </p:sp>
          <p:sp>
            <p:nvSpPr>
              <p:cNvPr id="41" name="TextBox 40">
                <a:extLst>
                  <a:ext uri="{FF2B5EF4-FFF2-40B4-BE49-F238E27FC236}">
                    <a16:creationId xmlns:a16="http://schemas.microsoft.com/office/drawing/2014/main" id="{C41C1A97-6921-48D3-A425-AA4F1F8029EA}"/>
                  </a:ext>
                </a:extLst>
              </p:cNvPr>
              <p:cNvSpPr txBox="1"/>
              <p:nvPr/>
            </p:nvSpPr>
            <p:spPr>
              <a:xfrm>
                <a:off x="5295900" y="1623889"/>
                <a:ext cx="1625885" cy="398788"/>
              </a:xfrm>
              <a:prstGeom prst="rect">
                <a:avLst/>
              </a:prstGeom>
              <a:noFill/>
            </p:spPr>
            <p:txBody>
              <a:bodyPr wrap="square" rtlCol="0">
                <a:spAutoFit/>
              </a:bodyPr>
              <a:lstStyle/>
              <a:p>
                <a:r>
                  <a:rPr lang="en-US" sz="2000"/>
                  <a:t>Placenta</a:t>
                </a:r>
                <a:endParaRPr lang="en-US"/>
              </a:p>
            </p:txBody>
          </p:sp>
          <p:sp>
            <p:nvSpPr>
              <p:cNvPr id="42" name="TextBox 41">
                <a:extLst>
                  <a:ext uri="{FF2B5EF4-FFF2-40B4-BE49-F238E27FC236}">
                    <a16:creationId xmlns:a16="http://schemas.microsoft.com/office/drawing/2014/main" id="{566BB623-5E6E-4B33-B37C-54AFFD748453}"/>
                  </a:ext>
                </a:extLst>
              </p:cNvPr>
              <p:cNvSpPr txBox="1"/>
              <p:nvPr/>
            </p:nvSpPr>
            <p:spPr>
              <a:xfrm>
                <a:off x="1" y="3120759"/>
                <a:ext cx="952500" cy="398788"/>
              </a:xfrm>
              <a:prstGeom prst="rect">
                <a:avLst/>
              </a:prstGeom>
              <a:noFill/>
            </p:spPr>
            <p:txBody>
              <a:bodyPr wrap="square" rtlCol="0">
                <a:spAutoFit/>
              </a:bodyPr>
              <a:lstStyle/>
              <a:p>
                <a:r>
                  <a:rPr lang="en-US" sz="2000"/>
                  <a:t>Fetus</a:t>
                </a:r>
              </a:p>
            </p:txBody>
          </p:sp>
          <p:cxnSp>
            <p:nvCxnSpPr>
              <p:cNvPr id="43" name="Straight Connector 42">
                <a:extLst>
                  <a:ext uri="{FF2B5EF4-FFF2-40B4-BE49-F238E27FC236}">
                    <a16:creationId xmlns:a16="http://schemas.microsoft.com/office/drawing/2014/main" id="{87FAE7E3-CD59-41EF-8144-4C548CF410A4}"/>
                  </a:ext>
                </a:extLst>
              </p:cNvPr>
              <p:cNvCxnSpPr>
                <a:cxnSpLocks/>
                <a:stCxn id="36" idx="1"/>
              </p:cNvCxnSpPr>
              <p:nvPr/>
            </p:nvCxnSpPr>
            <p:spPr>
              <a:xfrm flipH="1">
                <a:off x="4929456" y="4390393"/>
                <a:ext cx="1014144" cy="41673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1215C17A-8ECF-463A-BE91-8E5B331E53C9}"/>
                  </a:ext>
                </a:extLst>
              </p:cNvPr>
              <p:cNvCxnSpPr>
                <a:cxnSpLocks/>
              </p:cNvCxnSpPr>
              <p:nvPr/>
            </p:nvCxnSpPr>
            <p:spPr>
              <a:xfrm flipV="1">
                <a:off x="839920" y="3286698"/>
                <a:ext cx="836480" cy="2642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A9552022-49CF-44B6-88BA-01DB4DA253E9}"/>
                  </a:ext>
                </a:extLst>
              </p:cNvPr>
              <p:cNvCxnSpPr>
                <a:cxnSpLocks/>
              </p:cNvCxnSpPr>
              <p:nvPr/>
            </p:nvCxnSpPr>
            <p:spPr>
              <a:xfrm>
                <a:off x="857109" y="2762460"/>
                <a:ext cx="393832"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6" name="TextBox 45">
                <a:extLst>
                  <a:ext uri="{FF2B5EF4-FFF2-40B4-BE49-F238E27FC236}">
                    <a16:creationId xmlns:a16="http://schemas.microsoft.com/office/drawing/2014/main" id="{DD07FBC4-B971-43CE-B41A-7A7C62647CDC}"/>
                  </a:ext>
                </a:extLst>
              </p:cNvPr>
              <p:cNvSpPr txBox="1"/>
              <p:nvPr/>
            </p:nvSpPr>
            <p:spPr>
              <a:xfrm>
                <a:off x="506169" y="4876108"/>
                <a:ext cx="1295400" cy="398788"/>
              </a:xfrm>
              <a:prstGeom prst="rect">
                <a:avLst/>
              </a:prstGeom>
              <a:noFill/>
            </p:spPr>
            <p:txBody>
              <a:bodyPr wrap="square" rtlCol="0">
                <a:spAutoFit/>
              </a:bodyPr>
              <a:lstStyle/>
              <a:p>
                <a:r>
                  <a:rPr lang="en-US" sz="2000"/>
                  <a:t>Bladder</a:t>
                </a:r>
              </a:p>
            </p:txBody>
          </p:sp>
          <p:cxnSp>
            <p:nvCxnSpPr>
              <p:cNvPr id="47" name="Straight Connector 46">
                <a:extLst>
                  <a:ext uri="{FF2B5EF4-FFF2-40B4-BE49-F238E27FC236}">
                    <a16:creationId xmlns:a16="http://schemas.microsoft.com/office/drawing/2014/main" id="{A5F77D27-F95E-4B78-9475-6963EEF61920}"/>
                  </a:ext>
                </a:extLst>
              </p:cNvPr>
              <p:cNvCxnSpPr>
                <a:cxnSpLocks/>
              </p:cNvCxnSpPr>
              <p:nvPr/>
            </p:nvCxnSpPr>
            <p:spPr>
              <a:xfrm flipV="1">
                <a:off x="1676400" y="5067644"/>
                <a:ext cx="1295400" cy="2083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8" name="Straight Connector 47">
                <a:extLst>
                  <a:ext uri="{FF2B5EF4-FFF2-40B4-BE49-F238E27FC236}">
                    <a16:creationId xmlns:a16="http://schemas.microsoft.com/office/drawing/2014/main" id="{549E5262-8D22-4593-ACD3-1ABEF2F6B190}"/>
                  </a:ext>
                </a:extLst>
              </p:cNvPr>
              <p:cNvCxnSpPr>
                <a:cxnSpLocks/>
              </p:cNvCxnSpPr>
              <p:nvPr/>
            </p:nvCxnSpPr>
            <p:spPr>
              <a:xfrm flipV="1">
                <a:off x="1922595" y="5518569"/>
                <a:ext cx="1658805" cy="6108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9" name="Straight Connector 48">
                <a:extLst>
                  <a:ext uri="{FF2B5EF4-FFF2-40B4-BE49-F238E27FC236}">
                    <a16:creationId xmlns:a16="http://schemas.microsoft.com/office/drawing/2014/main" id="{BB5273FC-A4B7-47D4-9522-0D6824A23E65}"/>
                  </a:ext>
                </a:extLst>
              </p:cNvPr>
              <p:cNvCxnSpPr>
                <a:cxnSpLocks/>
                <a:endCxn id="38" idx="1"/>
              </p:cNvCxnSpPr>
              <p:nvPr/>
            </p:nvCxnSpPr>
            <p:spPr>
              <a:xfrm flipV="1">
                <a:off x="4312920" y="3552194"/>
                <a:ext cx="1607276" cy="87666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0" name="Straight Connector 49">
                <a:extLst>
                  <a:ext uri="{FF2B5EF4-FFF2-40B4-BE49-F238E27FC236}">
                    <a16:creationId xmlns:a16="http://schemas.microsoft.com/office/drawing/2014/main" id="{3399C1A4-0EAC-4074-AF98-0B3E11D1DE69}"/>
                  </a:ext>
                </a:extLst>
              </p:cNvPr>
              <p:cNvCxnSpPr>
                <a:cxnSpLocks/>
                <a:endCxn id="39" idx="1"/>
              </p:cNvCxnSpPr>
              <p:nvPr/>
            </p:nvCxnSpPr>
            <p:spPr>
              <a:xfrm flipV="1">
                <a:off x="4479742" y="4031770"/>
                <a:ext cx="1478595" cy="58010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DD595197-C5D2-492A-9CF2-3CEF9C56F703}"/>
                  </a:ext>
                </a:extLst>
              </p:cNvPr>
              <p:cNvCxnSpPr>
                <a:cxnSpLocks/>
              </p:cNvCxnSpPr>
              <p:nvPr/>
            </p:nvCxnSpPr>
            <p:spPr>
              <a:xfrm>
                <a:off x="4312920" y="5067249"/>
                <a:ext cx="1182628" cy="106792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2" name="Straight Connector 51">
                <a:extLst>
                  <a:ext uri="{FF2B5EF4-FFF2-40B4-BE49-F238E27FC236}">
                    <a16:creationId xmlns:a16="http://schemas.microsoft.com/office/drawing/2014/main" id="{36FCBB1B-B72E-49CA-9C6A-5DDD61BE92B0}"/>
                  </a:ext>
                </a:extLst>
              </p:cNvPr>
              <p:cNvCxnSpPr>
                <a:cxnSpLocks/>
                <a:endCxn id="41" idx="1"/>
              </p:cNvCxnSpPr>
              <p:nvPr/>
            </p:nvCxnSpPr>
            <p:spPr>
              <a:xfrm flipV="1">
                <a:off x="3095284" y="1823283"/>
                <a:ext cx="2200616" cy="48914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3" name="Straight Connector 52">
                <a:extLst>
                  <a:ext uri="{FF2B5EF4-FFF2-40B4-BE49-F238E27FC236}">
                    <a16:creationId xmlns:a16="http://schemas.microsoft.com/office/drawing/2014/main" id="{30A339BA-2418-4339-BE7F-2729FFD363D3}"/>
                  </a:ext>
                </a:extLst>
              </p:cNvPr>
              <p:cNvCxnSpPr>
                <a:cxnSpLocks/>
                <a:endCxn id="35" idx="1"/>
              </p:cNvCxnSpPr>
              <p:nvPr/>
            </p:nvCxnSpPr>
            <p:spPr>
              <a:xfrm flipV="1">
                <a:off x="3074342" y="2352890"/>
                <a:ext cx="2209530" cy="377095"/>
              </a:xfrm>
              <a:prstGeom prst="line">
                <a:avLst/>
              </a:prstGeom>
              <a:ln w="28575"/>
            </p:spPr>
            <p:style>
              <a:lnRef idx="1">
                <a:schemeClr val="accent5"/>
              </a:lnRef>
              <a:fillRef idx="0">
                <a:schemeClr val="accent5"/>
              </a:fillRef>
              <a:effectRef idx="0">
                <a:schemeClr val="accent5"/>
              </a:effectRef>
              <a:fontRef idx="minor">
                <a:schemeClr val="tx1"/>
              </a:fontRef>
            </p:style>
          </p:cxnSp>
        </p:grpSp>
      </p:grpSp>
      <p:sp>
        <p:nvSpPr>
          <p:cNvPr id="3" name="TextBox 2">
            <a:extLst>
              <a:ext uri="{FF2B5EF4-FFF2-40B4-BE49-F238E27FC236}">
                <a16:creationId xmlns:a16="http://schemas.microsoft.com/office/drawing/2014/main" id="{F2BBA875-36F0-45FB-A03F-3E5509425256}"/>
              </a:ext>
            </a:extLst>
          </p:cNvPr>
          <p:cNvSpPr txBox="1"/>
          <p:nvPr/>
        </p:nvSpPr>
        <p:spPr>
          <a:xfrm>
            <a:off x="2041500" y="229651"/>
            <a:ext cx="6429299" cy="523220"/>
          </a:xfrm>
          <a:prstGeom prst="rect">
            <a:avLst/>
          </a:prstGeom>
          <a:noFill/>
        </p:spPr>
        <p:txBody>
          <a:bodyPr wrap="square" rtlCol="0">
            <a:spAutoFit/>
          </a:bodyPr>
          <a:lstStyle/>
          <a:p>
            <a:r>
              <a:rPr lang="en-US" sz="2800" b="1">
                <a:solidFill>
                  <a:schemeClr val="bg1"/>
                </a:solidFill>
                <a:latin typeface="Source Sans Pro" panose="020B0503030403020204" pitchFamily="34" charset="0"/>
                <a:ea typeface="Source Sans Pro" panose="020B0503030403020204" pitchFamily="34" charset="0"/>
              </a:rPr>
              <a:t>Where the ring is placed in the body</a:t>
            </a:r>
          </a:p>
        </p:txBody>
      </p:sp>
    </p:spTree>
    <p:extLst>
      <p:ext uri="{BB962C8B-B14F-4D97-AF65-F5344CB8AC3E}">
        <p14:creationId xmlns:p14="http://schemas.microsoft.com/office/powerpoint/2010/main" val="1361415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p:txBody>
          <a:bodyPr/>
          <a:lstStyle/>
          <a:p>
            <a:pPr algn="ctr"/>
            <a:r>
              <a:rPr lang="en-US" sz="2800"/>
              <a:t>What will women be asked to do at their study visits?</a:t>
            </a:r>
          </a:p>
        </p:txBody>
      </p:sp>
      <p:sp>
        <p:nvSpPr>
          <p:cNvPr id="11" name="Text Placeholder 10">
            <a:extLst>
              <a:ext uri="{FF2B5EF4-FFF2-40B4-BE49-F238E27FC236}">
                <a16:creationId xmlns:a16="http://schemas.microsoft.com/office/drawing/2014/main" id="{3AF0B3D9-AD66-400C-A6A1-A2ACEF183DAE}"/>
              </a:ext>
            </a:extLst>
          </p:cNvPr>
          <p:cNvSpPr>
            <a:spLocks noGrp="1"/>
          </p:cNvSpPr>
          <p:nvPr>
            <p:ph type="body" idx="1"/>
          </p:nvPr>
        </p:nvSpPr>
        <p:spPr>
          <a:xfrm>
            <a:off x="3641329" y="5806357"/>
            <a:ext cx="2851225" cy="2880155"/>
          </a:xfrm>
        </p:spPr>
        <p:txBody>
          <a:bodyPr/>
          <a:lstStyle/>
          <a:p>
            <a:pPr marL="82550" indent="0">
              <a:buNone/>
            </a:pPr>
            <a:r>
              <a:rPr lang="en-US" sz="2800"/>
              <a:t>Physical Exams</a:t>
            </a:r>
          </a:p>
        </p:txBody>
      </p:sp>
      <p:sp>
        <p:nvSpPr>
          <p:cNvPr id="12" name="Text Placeholder 11">
            <a:extLst>
              <a:ext uri="{FF2B5EF4-FFF2-40B4-BE49-F238E27FC236}">
                <a16:creationId xmlns:a16="http://schemas.microsoft.com/office/drawing/2014/main" id="{93610950-E53B-4DFC-807D-9D7B433D4114}"/>
              </a:ext>
            </a:extLst>
          </p:cNvPr>
          <p:cNvSpPr>
            <a:spLocks noGrp="1"/>
          </p:cNvSpPr>
          <p:nvPr>
            <p:ph type="body" idx="2"/>
          </p:nvPr>
        </p:nvSpPr>
        <p:spPr>
          <a:xfrm>
            <a:off x="3824600" y="3240029"/>
            <a:ext cx="2851225" cy="4967700"/>
          </a:xfrm>
        </p:spPr>
        <p:txBody>
          <a:bodyPr/>
          <a:lstStyle/>
          <a:p>
            <a:pPr marL="82550" indent="0">
              <a:buNone/>
            </a:pPr>
            <a:r>
              <a:rPr lang="en-US" sz="2800"/>
              <a:t>Pelvic Exams</a:t>
            </a:r>
          </a:p>
        </p:txBody>
      </p:sp>
      <p:sp>
        <p:nvSpPr>
          <p:cNvPr id="13" name="Text Placeholder 12">
            <a:extLst>
              <a:ext uri="{FF2B5EF4-FFF2-40B4-BE49-F238E27FC236}">
                <a16:creationId xmlns:a16="http://schemas.microsoft.com/office/drawing/2014/main" id="{A3020F4A-6C17-4945-B922-4F34082729AD}"/>
              </a:ext>
            </a:extLst>
          </p:cNvPr>
          <p:cNvSpPr>
            <a:spLocks noGrp="1"/>
          </p:cNvSpPr>
          <p:nvPr>
            <p:ph type="body" idx="3"/>
          </p:nvPr>
        </p:nvSpPr>
        <p:spPr>
          <a:xfrm>
            <a:off x="6492554" y="5075922"/>
            <a:ext cx="2851225" cy="2979129"/>
          </a:xfrm>
        </p:spPr>
        <p:txBody>
          <a:bodyPr/>
          <a:lstStyle/>
          <a:p>
            <a:pPr marL="82550" indent="0">
              <a:buNone/>
            </a:pPr>
            <a:r>
              <a:rPr lang="en-US" sz="2800"/>
              <a:t>Provide samples</a:t>
            </a:r>
          </a:p>
        </p:txBody>
      </p:sp>
      <p:pic>
        <p:nvPicPr>
          <p:cNvPr id="1026" name="Picture 2" descr="https://mtnstopshiv.org/sites/default/files/2018-03/ic_flipchart_-_expectations_of_the_study_-_examinations-recovered.jpg">
            <a:extLst>
              <a:ext uri="{FF2B5EF4-FFF2-40B4-BE49-F238E27FC236}">
                <a16:creationId xmlns:a16="http://schemas.microsoft.com/office/drawing/2014/main" id="{D28830EE-3182-4B82-86A6-858391C73F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41329" y="3882312"/>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mtnstopshiv.org/sites/default/files/2018-03/ic_flipchart_-_expectations_of_the_study_-_testing.jpg">
            <a:extLst>
              <a:ext uri="{FF2B5EF4-FFF2-40B4-BE49-F238E27FC236}">
                <a16:creationId xmlns:a16="http://schemas.microsoft.com/office/drawing/2014/main" id="{B7947D05-4E7F-4606-B5AE-6783E933CA6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7301" y="3101862"/>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mtnstopshiv.org/sites/default/files/2018-03/ic_flipchart_-_expectations_of_the_study.jpg">
            <a:extLst>
              <a:ext uri="{FF2B5EF4-FFF2-40B4-BE49-F238E27FC236}">
                <a16:creationId xmlns:a16="http://schemas.microsoft.com/office/drawing/2014/main" id="{7667B613-9774-4CC2-853F-B5B1BCE4178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15726" y="1377035"/>
            <a:ext cx="2743833" cy="1960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0">
            <a:extLst>
              <a:ext uri="{FF2B5EF4-FFF2-40B4-BE49-F238E27FC236}">
                <a16:creationId xmlns:a16="http://schemas.microsoft.com/office/drawing/2014/main" id="{FB05B9F7-41EC-4243-922F-20733E8F943A}"/>
              </a:ext>
            </a:extLst>
          </p:cNvPr>
          <p:cNvSpPr txBox="1">
            <a:spLocks/>
          </p:cNvSpPr>
          <p:nvPr/>
        </p:nvSpPr>
        <p:spPr>
          <a:xfrm>
            <a:off x="423812" y="4583946"/>
            <a:ext cx="3009384" cy="288015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Permission to access medical records</a:t>
            </a:r>
          </a:p>
        </p:txBody>
      </p:sp>
      <p:pic>
        <p:nvPicPr>
          <p:cNvPr id="14" name="Picture 4" descr="https://mtnstopshiv.org/sites/default/files/2018-03/ic_flipchart_-_confidentiality_2.jpg">
            <a:extLst>
              <a:ext uri="{FF2B5EF4-FFF2-40B4-BE49-F238E27FC236}">
                <a16:creationId xmlns:a16="http://schemas.microsoft.com/office/drawing/2014/main" id="{B3FA13CA-D5FD-47F9-A5CE-34CC2B5F6CB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5791" y="2413990"/>
            <a:ext cx="2495952" cy="2169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45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189ED842-419B-4B10-8102-E11DFA28D0C9}"/>
              </a:ext>
            </a:extLst>
          </p:cNvPr>
          <p:cNvSpPr txBox="1">
            <a:spLocks/>
          </p:cNvSpPr>
          <p:nvPr/>
        </p:nvSpPr>
        <p:spPr>
          <a:xfrm>
            <a:off x="3389387" y="4222626"/>
            <a:ext cx="2851225" cy="4967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Answer questions about product use, sexual behaviors</a:t>
            </a:r>
          </a:p>
        </p:txBody>
      </p:sp>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431312" y="168450"/>
            <a:ext cx="9084986" cy="973500"/>
          </a:xfrm>
        </p:spPr>
        <p:txBody>
          <a:bodyPr/>
          <a:lstStyle/>
          <a:p>
            <a:pPr algn="ctr"/>
            <a:r>
              <a:rPr lang="en-US" sz="2800"/>
              <a:t>What will women be asked to do at their study visits?</a:t>
            </a:r>
          </a:p>
        </p:txBody>
      </p:sp>
      <p:sp>
        <p:nvSpPr>
          <p:cNvPr id="13" name="Text Placeholder 12">
            <a:extLst>
              <a:ext uri="{FF2B5EF4-FFF2-40B4-BE49-F238E27FC236}">
                <a16:creationId xmlns:a16="http://schemas.microsoft.com/office/drawing/2014/main" id="{A3020F4A-6C17-4945-B922-4F34082729AD}"/>
              </a:ext>
            </a:extLst>
          </p:cNvPr>
          <p:cNvSpPr>
            <a:spLocks noGrp="1"/>
          </p:cNvSpPr>
          <p:nvPr>
            <p:ph type="body" idx="3"/>
          </p:nvPr>
        </p:nvSpPr>
        <p:spPr>
          <a:xfrm>
            <a:off x="6182206" y="4245092"/>
            <a:ext cx="3334092" cy="3109211"/>
          </a:xfrm>
        </p:spPr>
        <p:txBody>
          <a:bodyPr/>
          <a:lstStyle/>
          <a:p>
            <a:pPr marL="82550" indent="0" algn="ctr">
              <a:buNone/>
            </a:pPr>
            <a:r>
              <a:rPr lang="en-US" sz="2800"/>
              <a:t>Some may be asked to have longer, recorded interviews</a:t>
            </a:r>
          </a:p>
        </p:txBody>
      </p:sp>
      <p:pic>
        <p:nvPicPr>
          <p:cNvPr id="2050" name="Picture 2" descr="https://mtnstopshiv.org/sites/default/files/2018-03/ic_flipchart_-_expectations_of_the_study_-_personal_qns.jpg">
            <a:extLst>
              <a:ext uri="{FF2B5EF4-FFF2-40B4-BE49-F238E27FC236}">
                <a16:creationId xmlns:a16="http://schemas.microsoft.com/office/drawing/2014/main" id="{D0B08AFF-BB6D-4BC5-826D-A9EF84D0B2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934" y="2121816"/>
            <a:ext cx="2746497" cy="2123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BDD1A5C-A130-41D1-9407-472B62B7BF18}"/>
              </a:ext>
            </a:extLst>
          </p:cNvPr>
          <p:cNvSpPr>
            <a:spLocks noGrp="1"/>
          </p:cNvSpPr>
          <p:nvPr>
            <p:ph type="body" idx="2"/>
          </p:nvPr>
        </p:nvSpPr>
        <p:spPr>
          <a:xfrm>
            <a:off x="596571" y="4200159"/>
            <a:ext cx="2851225" cy="4967700"/>
          </a:xfrm>
        </p:spPr>
        <p:txBody>
          <a:bodyPr/>
          <a:lstStyle/>
          <a:p>
            <a:pPr marL="82550" indent="0" algn="ctr">
              <a:buNone/>
            </a:pPr>
            <a:r>
              <a:rPr lang="en-US" sz="2800"/>
              <a:t>Counseling and Referrals</a:t>
            </a:r>
          </a:p>
        </p:txBody>
      </p:sp>
      <p:pic>
        <p:nvPicPr>
          <p:cNvPr id="5" name="Picture 4">
            <a:extLst>
              <a:ext uri="{FF2B5EF4-FFF2-40B4-BE49-F238E27FC236}">
                <a16:creationId xmlns:a16="http://schemas.microsoft.com/office/drawing/2014/main" id="{B61F2FA7-69D0-4D14-B8CC-23AD1276C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4256" y="2121816"/>
            <a:ext cx="2746432" cy="2123276"/>
          </a:xfrm>
          <a:prstGeom prst="rect">
            <a:avLst/>
          </a:prstGeom>
          <a:ln>
            <a:noFill/>
          </a:ln>
          <a:effectLst>
            <a:outerShdw blurRad="292100" dist="139700" dir="2700000" algn="tl" rotWithShape="0">
              <a:srgbClr val="333333">
                <a:alpha val="65000"/>
              </a:srgbClr>
            </a:outerShdw>
          </a:effectLst>
        </p:spPr>
      </p:pic>
      <p:pic>
        <p:nvPicPr>
          <p:cNvPr id="12" name="Picture 6" descr="https://mtnstopshiv.org/sites/default/files/2018-03/ic_flipchart_-_choosing_whether_to_participate_in_the_study.jpg">
            <a:extLst>
              <a:ext uri="{FF2B5EF4-FFF2-40B4-BE49-F238E27FC236}">
                <a16:creationId xmlns:a16="http://schemas.microsoft.com/office/drawing/2014/main" id="{16EEA6CF-CA92-4A4A-8865-2D2A9CC46A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12714" y="1897046"/>
            <a:ext cx="2404573" cy="2348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48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5917-65C6-4D76-ABA1-5C10FFCEDCF6}"/>
              </a:ext>
            </a:extLst>
          </p:cNvPr>
          <p:cNvSpPr>
            <a:spLocks noGrp="1"/>
          </p:cNvSpPr>
          <p:nvPr>
            <p:ph type="title"/>
          </p:nvPr>
        </p:nvSpPr>
        <p:spPr>
          <a:xfrm>
            <a:off x="514612" y="168450"/>
            <a:ext cx="9001686" cy="973500"/>
          </a:xfrm>
        </p:spPr>
        <p:txBody>
          <a:bodyPr/>
          <a:lstStyle/>
          <a:p>
            <a:r>
              <a:rPr lang="en-US" sz="2800"/>
              <a:t>What procedures will be done with babies in the study?</a:t>
            </a:r>
          </a:p>
        </p:txBody>
      </p:sp>
      <p:sp>
        <p:nvSpPr>
          <p:cNvPr id="9" name="Text Placeholder 10">
            <a:extLst>
              <a:ext uri="{FF2B5EF4-FFF2-40B4-BE49-F238E27FC236}">
                <a16:creationId xmlns:a16="http://schemas.microsoft.com/office/drawing/2014/main" id="{09E69958-63B2-4FD8-AE7B-332354774248}"/>
              </a:ext>
            </a:extLst>
          </p:cNvPr>
          <p:cNvSpPr txBox="1">
            <a:spLocks/>
          </p:cNvSpPr>
          <p:nvPr/>
        </p:nvSpPr>
        <p:spPr>
          <a:xfrm>
            <a:off x="5620942" y="3221518"/>
            <a:ext cx="3362286" cy="222468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Physical Exams</a:t>
            </a:r>
          </a:p>
          <a:p>
            <a:pPr marL="82550" indent="0" algn="ctr">
              <a:buFont typeface="Source Sans Pro"/>
              <a:buNone/>
            </a:pPr>
            <a:r>
              <a:rPr lang="en-US" sz="2800"/>
              <a:t>Blood Draws</a:t>
            </a:r>
          </a:p>
          <a:p>
            <a:pPr marL="82550" indent="0" algn="ctr">
              <a:buFont typeface="Source Sans Pro"/>
              <a:buNone/>
            </a:pPr>
            <a:r>
              <a:rPr lang="en-US" sz="2800"/>
              <a:t>Medical History</a:t>
            </a:r>
          </a:p>
          <a:p>
            <a:pPr marL="82550" indent="0" algn="ctr">
              <a:buFont typeface="Source Sans Pro"/>
              <a:buNone/>
            </a:pPr>
            <a:endParaRPr lang="en-US" sz="2800"/>
          </a:p>
        </p:txBody>
      </p:sp>
      <p:pic>
        <p:nvPicPr>
          <p:cNvPr id="7" name="Picture 6">
            <a:extLst>
              <a:ext uri="{FF2B5EF4-FFF2-40B4-BE49-F238E27FC236}">
                <a16:creationId xmlns:a16="http://schemas.microsoft.com/office/drawing/2014/main" id="{7B113ED1-8AA5-4FA1-A297-A2DD57468CD6}"/>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6000" contrast="48000"/>
                    </a14:imgEffect>
                  </a14:imgLayer>
                </a14:imgProps>
              </a:ext>
              <a:ext uri="{28A0092B-C50C-407E-A947-70E740481C1C}">
                <a14:useLocalDpi xmlns:a14="http://schemas.microsoft.com/office/drawing/2010/main"/>
              </a:ext>
            </a:extLst>
          </a:blip>
          <a:stretch>
            <a:fillRect/>
          </a:stretch>
        </p:blipFill>
        <p:spPr>
          <a:xfrm>
            <a:off x="514612" y="2308301"/>
            <a:ext cx="5195540" cy="3463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8403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the ground&#10;&#10;Description generated with high confidence">
            <a:extLst>
              <a:ext uri="{FF2B5EF4-FFF2-40B4-BE49-F238E27FC236}">
                <a16:creationId xmlns:a16="http://schemas.microsoft.com/office/drawing/2014/main" id="{19F977A1-5F36-47C1-8B3B-302385B4BD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60" y="357641"/>
            <a:ext cx="9204073" cy="6142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5FCEC4E4-D493-44D9-8655-F26CD8C35BB4}"/>
              </a:ext>
            </a:extLst>
          </p:cNvPr>
          <p:cNvSpPr/>
          <p:nvPr/>
        </p:nvSpPr>
        <p:spPr>
          <a:xfrm>
            <a:off x="6049108" y="1002566"/>
            <a:ext cx="3587264" cy="2126223"/>
          </a:xfrm>
          <a:prstGeom prst="rect">
            <a:avLst/>
          </a:prstGeom>
        </p:spPr>
        <p:txBody>
          <a:bodyPr wrap="square">
            <a:spAutoFit/>
          </a:bodyPr>
          <a:lstStyle/>
          <a:p>
            <a:pPr marL="82550" lvl="0" algn="ctr">
              <a:spcBef>
                <a:spcPts val="488"/>
              </a:spcBef>
              <a:buClr>
                <a:srgbClr val="2F3848"/>
              </a:buClr>
              <a:buSzPts val="2000"/>
            </a:pPr>
            <a:endParaRPr lang="en-US" sz="3200">
              <a:solidFill>
                <a:srgbClr val="2F3848"/>
              </a:solidFill>
              <a:latin typeface="Source Sans Pro"/>
              <a:ea typeface="Source Sans Pro"/>
              <a:sym typeface="Source Sans Pro"/>
            </a:endParaRPr>
          </a:p>
          <a:p>
            <a:pPr marL="82550" lvl="0" algn="ctr">
              <a:spcBef>
                <a:spcPts val="488"/>
              </a:spcBef>
              <a:buClr>
                <a:srgbClr val="2F3848"/>
              </a:buClr>
              <a:buSzPts val="2000"/>
            </a:pPr>
            <a:r>
              <a:rPr lang="en-US" sz="2400">
                <a:solidFill>
                  <a:srgbClr val="2F3848"/>
                </a:solidFill>
                <a:latin typeface="Source Sans Pro"/>
                <a:ea typeface="Source Sans Pro"/>
                <a:sym typeface="Source Sans Pro"/>
              </a:rPr>
              <a:t>will provide more information about the safety of these products in pregnant women. </a:t>
            </a:r>
          </a:p>
        </p:txBody>
      </p:sp>
      <p:sp>
        <p:nvSpPr>
          <p:cNvPr id="8" name="Rectangle 7">
            <a:extLst>
              <a:ext uri="{FF2B5EF4-FFF2-40B4-BE49-F238E27FC236}">
                <a16:creationId xmlns:a16="http://schemas.microsoft.com/office/drawing/2014/main" id="{165D7713-E050-4CD2-94E0-9FCBC1F3A7AC}"/>
              </a:ext>
            </a:extLst>
          </p:cNvPr>
          <p:cNvSpPr/>
          <p:nvPr/>
        </p:nvSpPr>
        <p:spPr>
          <a:xfrm>
            <a:off x="361960" y="771455"/>
            <a:ext cx="4085074" cy="1384995"/>
          </a:xfrm>
          <a:prstGeom prst="rect">
            <a:avLst/>
          </a:prstGeom>
        </p:spPr>
        <p:txBody>
          <a:bodyPr wrap="square">
            <a:spAutoFit/>
          </a:bodyPr>
          <a:lstStyle/>
          <a:p>
            <a:pPr marL="82550" lvl="0" algn="ctr">
              <a:spcBef>
                <a:spcPts val="488"/>
              </a:spcBef>
              <a:buClr>
                <a:srgbClr val="2F3848"/>
              </a:buClr>
              <a:buSzPts val="2000"/>
            </a:pPr>
            <a:r>
              <a:rPr lang="en-US" sz="2800" b="1">
                <a:solidFill>
                  <a:srgbClr val="2F3848"/>
                </a:solidFill>
                <a:latin typeface="Source Sans Pro"/>
                <a:ea typeface="Source Sans Pro"/>
                <a:sym typeface="Source Sans Pro"/>
              </a:rPr>
              <a:t>The pill and the ring reduce the risk of HIV when used regularly. </a:t>
            </a:r>
          </a:p>
        </p:txBody>
      </p:sp>
      <p:pic>
        <p:nvPicPr>
          <p:cNvPr id="9" name="Picture 8">
            <a:extLst>
              <a:ext uri="{FF2B5EF4-FFF2-40B4-BE49-F238E27FC236}">
                <a16:creationId xmlns:a16="http://schemas.microsoft.com/office/drawing/2014/main" id="{A1455215-AB5F-49FE-8EDD-4CA87A4D1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1379" y="612251"/>
            <a:ext cx="2699687" cy="917119"/>
          </a:xfrm>
          <a:prstGeom prst="rect">
            <a:avLst/>
          </a:prstGeom>
        </p:spPr>
      </p:pic>
    </p:spTree>
    <p:extLst>
      <p:ext uri="{BB962C8B-B14F-4D97-AF65-F5344CB8AC3E}">
        <p14:creationId xmlns:p14="http://schemas.microsoft.com/office/powerpoint/2010/main" val="828407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US" sz="3250"/>
              <a:t>MTN-043/B-PROTECTED </a:t>
            </a:r>
          </a:p>
          <a:p>
            <a:pPr marL="0" indent="0" algn="ctr"/>
            <a:r>
              <a:rPr lang="en-US" sz="3250"/>
              <a:t>Study Overview</a:t>
            </a:r>
            <a:endParaRPr sz="3250"/>
          </a:p>
        </p:txBody>
      </p:sp>
    </p:spTree>
    <p:extLst>
      <p:ext uri="{BB962C8B-B14F-4D97-AF65-F5344CB8AC3E}">
        <p14:creationId xmlns:p14="http://schemas.microsoft.com/office/powerpoint/2010/main" val="662642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5"/>
          <p:cNvSpPr/>
          <p:nvPr/>
        </p:nvSpPr>
        <p:spPr>
          <a:xfrm>
            <a:off x="385132" y="346521"/>
            <a:ext cx="9170849" cy="1030103"/>
          </a:xfrm>
          <a:prstGeom prst="wedgeRectCallout">
            <a:avLst>
              <a:gd name="adj1" fmla="val 37214"/>
              <a:gd name="adj2" fmla="val 99430"/>
            </a:avLst>
          </a:prstGeom>
          <a:solidFill>
            <a:srgbClr val="2F3848">
              <a:alpha val="71540"/>
            </a:srgbClr>
          </a:solidFill>
          <a:ln w="152400" cap="flat" cmpd="sng">
            <a:solidFill>
              <a:srgbClr val="FFFFFF"/>
            </a:solidFill>
            <a:prstDash val="solid"/>
            <a:miter lim="8000"/>
            <a:headEnd type="none" w="sm" len="sm"/>
            <a:tailEnd type="none" w="sm" len="sm"/>
          </a:ln>
        </p:spPr>
        <p:txBody>
          <a:bodyPr spcFirstLastPara="1" wrap="square" lIns="74283" tIns="74283" rIns="74283" bIns="7428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75" b="1" i="0" u="none" strike="noStrike" kern="0" cap="none" spc="0" normalizeH="0" baseline="0" noProof="0">
                <a:ln>
                  <a:noFill/>
                </a:ln>
                <a:solidFill>
                  <a:srgbClr val="FD8E80"/>
                </a:solidFill>
                <a:effectLst/>
                <a:uLnTx/>
                <a:uFillTx/>
                <a:latin typeface="Source Sans Pro"/>
                <a:ea typeface="Source Sans Pro"/>
                <a:cs typeface="Source Sans Pro"/>
                <a:sym typeface="Source Sans Pro"/>
              </a:rPr>
              <a:t>The </a:t>
            </a:r>
            <a:r>
              <a:rPr lang="en-US" sz="2275" b="1">
                <a:solidFill>
                  <a:srgbClr val="FD8E80"/>
                </a:solidFill>
                <a:latin typeface="Source Sans Pro"/>
                <a:ea typeface="Source Sans Pro"/>
                <a:cs typeface="Source Sans Pro"/>
                <a:sym typeface="Source Sans Pro"/>
              </a:rPr>
              <a:t>B-PROTECTED </a:t>
            </a:r>
            <a:r>
              <a:rPr kumimoji="0" lang="en-US" sz="2275" b="1" i="0" u="none" strike="noStrike" kern="0" cap="none" spc="0" normalizeH="0" baseline="0" noProof="0">
                <a:ln>
                  <a:noFill/>
                </a:ln>
                <a:solidFill>
                  <a:srgbClr val="FD8E80"/>
                </a:solidFill>
                <a:effectLst/>
                <a:uLnTx/>
                <a:uFillTx/>
                <a:latin typeface="Source Sans Pro"/>
                <a:ea typeface="Source Sans Pro"/>
                <a:cs typeface="Source Sans Pro"/>
                <a:sym typeface="Source Sans Pro"/>
              </a:rPr>
              <a:t>study aims to learn whether two safe and effective HIV prevention methods are also safe to use during breastfeeding.</a:t>
            </a:r>
            <a:endParaRPr kumimoji="0" sz="2275" b="0" i="0" u="none" strike="noStrike" kern="0" cap="none" spc="0" normalizeH="0" baseline="0" noProof="0">
              <a:ln>
                <a:noFill/>
              </a:ln>
              <a:solidFill>
                <a:srgbClr val="FFFFFF"/>
              </a:solidFill>
              <a:effectLst/>
              <a:uLnTx/>
              <a:uFillTx/>
              <a:latin typeface="Source Sans Pro"/>
              <a:ea typeface="Source Sans Pro"/>
              <a:cs typeface="Source Sans Pro"/>
              <a:sym typeface="Source Sans Pro"/>
            </a:endParaRPr>
          </a:p>
        </p:txBody>
      </p:sp>
      <p:sp>
        <p:nvSpPr>
          <p:cNvPr id="166" name="Google Shape;166;p25"/>
          <p:cNvSpPr txBox="1">
            <a:spLocks noGrp="1"/>
          </p:cNvSpPr>
          <p:nvPr>
            <p:ph type="sldNum" idx="12"/>
          </p:nvPr>
        </p:nvSpPr>
        <p:spPr>
          <a:prstGeom prst="rect">
            <a:avLst/>
          </a:prstGeom>
        </p:spPr>
        <p:txBody>
          <a:bodyPr spcFirstLastPara="1" wrap="square" lIns="74283" tIns="74283" rIns="74283" bIns="7428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56" b="0" i="0" u="none" strike="noStrike" kern="0" cap="none" spc="0" normalizeH="0" baseline="0" noProof="0">
                <a:ln>
                  <a:noFill/>
                </a:ln>
                <a:solidFill>
                  <a:srgbClr val="FFFFFF"/>
                </a:solidFill>
                <a:effectLst/>
                <a:uLnTx/>
                <a:uFillTx/>
                <a:latin typeface="Source Sans Pro"/>
                <a:ea typeface="Source Sans Pro"/>
                <a:sym typeface="Source Sans Pro"/>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056" b="0" i="0" u="none" strike="noStrike" kern="0" cap="none" spc="0" normalizeH="0" baseline="0" noProof="0">
              <a:ln>
                <a:noFill/>
              </a:ln>
              <a:solidFill>
                <a:srgbClr val="FFFFFF"/>
              </a:solidFill>
              <a:effectLst/>
              <a:uLnTx/>
              <a:uFillTx/>
              <a:latin typeface="Source Sans Pro"/>
              <a:ea typeface="Source Sans Pro"/>
              <a:sym typeface="Source Sans Pro"/>
            </a:endParaRPr>
          </a:p>
        </p:txBody>
      </p:sp>
      <p:pic>
        <p:nvPicPr>
          <p:cNvPr id="6" name="Picture 5" descr="https://mtnstopshiv.org/sites/default/files/2018-03/dpv_ring_grey_open_1.jpg">
            <a:extLst>
              <a:ext uri="{FF2B5EF4-FFF2-40B4-BE49-F238E27FC236}">
                <a16:creationId xmlns:a16="http://schemas.microsoft.com/office/drawing/2014/main" id="{C1840282-6D6C-4012-BBF1-3F4178CAF6C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526658" y="3179736"/>
            <a:ext cx="2244069" cy="170108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6" descr="https://mtnstopshiv.org/sites/default/files/2018-03/gilead_pill_grey_4.jpg">
            <a:extLst>
              <a:ext uri="{FF2B5EF4-FFF2-40B4-BE49-F238E27FC236}">
                <a16:creationId xmlns:a16="http://schemas.microsoft.com/office/drawing/2014/main" id="{4C184D1C-1428-4168-A221-E6BB51EB81D0}"/>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041037" y="3100868"/>
            <a:ext cx="2244070" cy="17799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B4A592FF-A2CA-46F8-A4A0-5C2AAC4ACC6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924682" y="2444512"/>
            <a:ext cx="3962400" cy="3092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8668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2"/>
          <p:cNvSpPr txBox="1">
            <a:spLocks noGrp="1"/>
          </p:cNvSpPr>
          <p:nvPr>
            <p:ph type="body" idx="2"/>
          </p:nvPr>
        </p:nvSpPr>
        <p:spPr>
          <a:xfrm>
            <a:off x="5293680" y="3006571"/>
            <a:ext cx="4292447" cy="3208601"/>
          </a:xfrm>
          <a:prstGeom prst="rect">
            <a:avLst/>
          </a:prstGeom>
        </p:spPr>
        <p:txBody>
          <a:bodyPr spcFirstLastPara="1" wrap="square" lIns="74283" tIns="74283" rIns="74283" bIns="74283" anchor="t" anchorCtr="0">
            <a:noAutofit/>
          </a:bodyPr>
          <a:lstStyle/>
          <a:p>
            <a:pPr marL="0" indent="0" algn="ctr">
              <a:buNone/>
            </a:pPr>
            <a:r>
              <a:rPr lang="en-US" sz="2800">
                <a:solidFill>
                  <a:schemeClr val="tx1"/>
                </a:solidFill>
              </a:rPr>
              <a:t>200 pairs of breastfeeding women and their babies from Malawi, South Africa, Uganda, Zimbabwe</a:t>
            </a:r>
            <a:endParaRPr sz="2800">
              <a:solidFill>
                <a:schemeClr val="tx1"/>
              </a:solidFill>
            </a:endParaRPr>
          </a:p>
        </p:txBody>
      </p:sp>
      <p:sp>
        <p:nvSpPr>
          <p:cNvPr id="141" name="Google Shape;141;p22"/>
          <p:cNvSpPr txBox="1">
            <a:spLocks noGrp="1"/>
          </p:cNvSpPr>
          <p:nvPr>
            <p:ph type="title"/>
          </p:nvPr>
        </p:nvSpPr>
        <p:spPr>
          <a:xfrm>
            <a:off x="1432579" y="275985"/>
            <a:ext cx="7236333" cy="733686"/>
          </a:xfrm>
          <a:prstGeom prst="rect">
            <a:avLst/>
          </a:prstGeom>
        </p:spPr>
        <p:txBody>
          <a:bodyPr spcFirstLastPara="1" wrap="square" lIns="74283" tIns="74283" rIns="74283" bIns="74283" anchor="ctr" anchorCtr="0">
            <a:noAutofit/>
          </a:bodyPr>
          <a:lstStyle/>
          <a:p>
            <a:pPr lvl="0" algn="ctr"/>
            <a:r>
              <a:rPr lang="en-US" sz="2800"/>
              <a:t>Who will join the B-PROTECTED study?</a:t>
            </a:r>
          </a:p>
        </p:txBody>
      </p:sp>
      <p:sp>
        <p:nvSpPr>
          <p:cNvPr id="142" name="Google Shape;142;p22"/>
          <p:cNvSpPr txBox="1">
            <a:spLocks noGrp="1"/>
          </p:cNvSpPr>
          <p:nvPr>
            <p:ph type="sldNum" idx="12"/>
          </p:nvPr>
        </p:nvSpPr>
        <p:spPr>
          <a:xfrm>
            <a:off x="4730091" y="5788609"/>
            <a:ext cx="445819" cy="426563"/>
          </a:xfrm>
          <a:prstGeom prst="rect">
            <a:avLst/>
          </a:prstGeom>
        </p:spPr>
        <p:txBody>
          <a:bodyPr spcFirstLastPara="1" wrap="square" lIns="74283" tIns="74283" rIns="74283" bIns="74283" anchor="t" anchorCtr="0">
            <a:noAutofit/>
          </a:bodyPr>
          <a:lstStyle/>
          <a:p>
            <a:fld id="{00000000-1234-1234-1234-123412341234}" type="slidenum">
              <a:rPr lang="en"/>
              <a:pPr/>
              <a:t>57</a:t>
            </a:fld>
            <a:endParaRPr/>
          </a:p>
        </p:txBody>
      </p:sp>
      <p:sp>
        <p:nvSpPr>
          <p:cNvPr id="4" name="Text Placeholder 3">
            <a:extLst>
              <a:ext uri="{FF2B5EF4-FFF2-40B4-BE49-F238E27FC236}">
                <a16:creationId xmlns:a16="http://schemas.microsoft.com/office/drawing/2014/main" id="{84459F0B-EC5E-4C7B-B059-AABB1BC2494E}"/>
              </a:ext>
            </a:extLst>
          </p:cNvPr>
          <p:cNvSpPr>
            <a:spLocks noGrp="1"/>
          </p:cNvSpPr>
          <p:nvPr>
            <p:ph type="body" idx="1"/>
          </p:nvPr>
        </p:nvSpPr>
        <p:spPr/>
        <p:txBody>
          <a:bodyPr/>
          <a:lstStyle/>
          <a:p>
            <a:endParaRPr lang="en-US"/>
          </a:p>
        </p:txBody>
      </p:sp>
      <p:pic>
        <p:nvPicPr>
          <p:cNvPr id="10" name="Content Placeholder 3">
            <a:extLst>
              <a:ext uri="{FF2B5EF4-FFF2-40B4-BE49-F238E27FC236}">
                <a16:creationId xmlns:a16="http://schemas.microsoft.com/office/drawing/2014/main" id="{7A4E5D69-A83D-459F-89BA-68F8EFA80CF7}"/>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harpenSoften amount="50000"/>
                    </a14:imgEffect>
                    <a14:imgEffect>
                      <a14:colorTemperature colorTemp="9648"/>
                    </a14:imgEffect>
                    <a14:imgEffect>
                      <a14:saturation sat="13000"/>
                    </a14:imgEffect>
                  </a14:imgLayer>
                </a14:imgProps>
              </a:ext>
              <a:ext uri="{28A0092B-C50C-407E-A947-70E740481C1C}">
                <a14:useLocalDpi xmlns:a14="http://schemas.microsoft.com/office/drawing/2010/main"/>
              </a:ext>
            </a:extLst>
          </a:blip>
          <a:srcRect l="9196" r="3864" b="3"/>
          <a:stretch/>
        </p:blipFill>
        <p:spPr bwMode="auto">
          <a:xfrm>
            <a:off x="201035" y="1364016"/>
            <a:ext cx="4995923" cy="5358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490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p:nvPr/>
        </p:nvSpPr>
        <p:spPr>
          <a:xfrm>
            <a:off x="914393" y="1597189"/>
            <a:ext cx="2575034" cy="1435444"/>
          </a:xfrm>
          <a:prstGeom prst="homePlate">
            <a:avLst>
              <a:gd name="adj" fmla="val 30129"/>
            </a:avLst>
          </a:prstGeom>
          <a:noFill/>
          <a:ln w="114300" cap="flat" cmpd="sng">
            <a:solidFill>
              <a:srgbClr val="6CF3CE"/>
            </a:solidFill>
            <a:prstDash val="solid"/>
            <a:miter lim="8000"/>
            <a:headEnd type="none" w="sm" len="sm"/>
            <a:tailEnd type="none" w="sm" len="sm"/>
          </a:ln>
        </p:spPr>
        <p:txBody>
          <a:bodyPr spcFirstLastPara="1" wrap="square" lIns="74283" tIns="74283" rIns="74283" bIns="74283" anchor="ctr" anchorCtr="0">
            <a:noAutofit/>
          </a:bodyPr>
          <a:lstStyle/>
          <a:p>
            <a:pPr algn="ctr"/>
            <a:r>
              <a:rPr lang="en-US" sz="2000" b="1">
                <a:solidFill>
                  <a:srgbClr val="2F3848"/>
                </a:solidFill>
                <a:latin typeface="Source Sans Pro"/>
                <a:ea typeface="Source Sans Pro"/>
                <a:cs typeface="Source Sans Pro"/>
                <a:sym typeface="Source Sans Pro"/>
              </a:rPr>
              <a:t>Moms and babies enter the study</a:t>
            </a:r>
            <a:endParaRPr sz="2000" b="1">
              <a:solidFill>
                <a:srgbClr val="2F3848"/>
              </a:solidFill>
              <a:latin typeface="Source Sans Pro"/>
              <a:ea typeface="Source Sans Pro"/>
              <a:cs typeface="Source Sans Pro"/>
              <a:sym typeface="Source Sans Pro"/>
            </a:endParaRPr>
          </a:p>
        </p:txBody>
      </p:sp>
      <p:sp>
        <p:nvSpPr>
          <p:cNvPr id="220" name="Google Shape;220;p31"/>
          <p:cNvSpPr/>
          <p:nvPr/>
        </p:nvSpPr>
        <p:spPr>
          <a:xfrm>
            <a:off x="3300241" y="1597189"/>
            <a:ext cx="3140343" cy="1435444"/>
          </a:xfrm>
          <a:prstGeom prst="chevron">
            <a:avLst>
              <a:gd name="adj" fmla="val 29853"/>
            </a:avLst>
          </a:prstGeom>
          <a:noFill/>
          <a:ln w="114300" cap="flat" cmpd="sng">
            <a:solidFill>
              <a:srgbClr val="00C5B9"/>
            </a:solidFill>
            <a:prstDash val="solid"/>
            <a:miter lim="8000"/>
            <a:headEnd type="none" w="sm" len="sm"/>
            <a:tailEnd type="none" w="sm" len="sm"/>
          </a:ln>
        </p:spPr>
        <p:txBody>
          <a:bodyPr spcFirstLastPara="1" wrap="square" lIns="74283" tIns="74283" rIns="74283" bIns="74283" anchor="ctr" anchorCtr="0">
            <a:noAutofit/>
          </a:bodyPr>
          <a:lstStyle/>
          <a:p>
            <a:pPr algn="ctr"/>
            <a:r>
              <a:rPr lang="en-US" sz="1800" b="1">
                <a:solidFill>
                  <a:srgbClr val="2F3848"/>
                </a:solidFill>
                <a:latin typeface="Source Sans Pro"/>
                <a:ea typeface="Source Sans Pro"/>
                <a:cs typeface="Source Sans Pro"/>
                <a:sym typeface="Source Sans Pro"/>
              </a:rPr>
              <a:t>Moms use ring or Truvada for three months while breastfeeding</a:t>
            </a:r>
            <a:endParaRPr sz="1800" b="1">
              <a:solidFill>
                <a:srgbClr val="2F3848"/>
              </a:solidFill>
              <a:latin typeface="Source Sans Pro"/>
              <a:ea typeface="Source Sans Pro"/>
              <a:cs typeface="Source Sans Pro"/>
              <a:sym typeface="Source Sans Pro"/>
            </a:endParaRPr>
          </a:p>
        </p:txBody>
      </p:sp>
      <p:sp>
        <p:nvSpPr>
          <p:cNvPr id="221" name="Google Shape;221;p31"/>
          <p:cNvSpPr/>
          <p:nvPr/>
        </p:nvSpPr>
        <p:spPr>
          <a:xfrm>
            <a:off x="6251397" y="1597189"/>
            <a:ext cx="3400603" cy="1435444"/>
          </a:xfrm>
          <a:prstGeom prst="chevron">
            <a:avLst>
              <a:gd name="adj" fmla="val 29853"/>
            </a:avLst>
          </a:prstGeom>
          <a:noFill/>
          <a:ln w="114300" cap="flat" cmpd="sng">
            <a:solidFill>
              <a:srgbClr val="2F3848"/>
            </a:solidFill>
            <a:prstDash val="solid"/>
            <a:miter lim="8000"/>
            <a:headEnd type="none" w="sm" len="sm"/>
            <a:tailEnd type="none" w="sm" len="sm"/>
          </a:ln>
        </p:spPr>
        <p:txBody>
          <a:bodyPr spcFirstLastPara="1" wrap="square" lIns="74283" tIns="74283" rIns="74283" bIns="74283" anchor="ctr" anchorCtr="0">
            <a:noAutofit/>
          </a:bodyPr>
          <a:lstStyle/>
          <a:p>
            <a:pPr algn="ctr"/>
            <a:r>
              <a:rPr lang="en-US" sz="1800" b="1">
                <a:solidFill>
                  <a:srgbClr val="2F3848"/>
                </a:solidFill>
                <a:latin typeface="Source Sans Pro"/>
                <a:ea typeface="Source Sans Pro"/>
                <a:cs typeface="Source Sans Pro"/>
                <a:sym typeface="Source Sans Pro"/>
              </a:rPr>
              <a:t>Measure study drug in blood and breastmilk and assess safety</a:t>
            </a:r>
            <a:endParaRPr sz="1800" b="1">
              <a:solidFill>
                <a:srgbClr val="2F3848"/>
              </a:solidFill>
              <a:latin typeface="Source Sans Pro"/>
              <a:ea typeface="Source Sans Pro"/>
              <a:cs typeface="Source Sans Pro"/>
              <a:sym typeface="Source Sans Pro"/>
            </a:endParaRPr>
          </a:p>
        </p:txBody>
      </p:sp>
      <p:sp>
        <p:nvSpPr>
          <p:cNvPr id="7" name="Google Shape;141;p22">
            <a:extLst>
              <a:ext uri="{FF2B5EF4-FFF2-40B4-BE49-F238E27FC236}">
                <a16:creationId xmlns:a16="http://schemas.microsoft.com/office/drawing/2014/main" id="{D68D7CD0-6C78-4434-B7BF-D3FB1B88C043}"/>
              </a:ext>
            </a:extLst>
          </p:cNvPr>
          <p:cNvSpPr txBox="1">
            <a:spLocks/>
          </p:cNvSpPr>
          <p:nvPr/>
        </p:nvSpPr>
        <p:spPr>
          <a:xfrm>
            <a:off x="1334834" y="275985"/>
            <a:ext cx="7236333" cy="733686"/>
          </a:xfrm>
          <a:prstGeom prst="rect">
            <a:avLst/>
          </a:prstGeom>
          <a:noFill/>
          <a:ln>
            <a:noFill/>
          </a:ln>
        </p:spPr>
        <p:txBody>
          <a:bodyPr spcFirstLastPara="1" wrap="square" lIns="74283" tIns="74283" rIns="74283" bIns="7428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C5B9"/>
              </a:buClr>
              <a:buSzPts val="2400"/>
              <a:buFont typeface="Source Sans Pro"/>
              <a:buNone/>
              <a:defRPr sz="2400" b="1" i="0" u="none" strike="noStrike" cap="none">
                <a:solidFill>
                  <a:srgbClr val="00C5B9"/>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FFFFFF"/>
              </a:buClr>
              <a:buSzPts val="2400"/>
              <a:buFont typeface="Source Sans Pro"/>
              <a:buNone/>
              <a:defRPr sz="2400" b="1" i="0" u="none" strike="noStrike" cap="none">
                <a:solidFill>
                  <a:srgbClr val="FFFFFF"/>
                </a:solidFill>
                <a:latin typeface="Source Sans Pro"/>
                <a:ea typeface="Source Sans Pro"/>
                <a:cs typeface="Source Sans Pro"/>
                <a:sym typeface="Source Sans Pro"/>
              </a:defRPr>
            </a:lvl9pPr>
          </a:lstStyle>
          <a:p>
            <a:pPr algn="ctr"/>
            <a:r>
              <a:rPr lang="en-US" sz="2800"/>
              <a:t>What is the study design?</a:t>
            </a:r>
          </a:p>
        </p:txBody>
      </p:sp>
      <p:pic>
        <p:nvPicPr>
          <p:cNvPr id="4" name="Picture 3">
            <a:extLst>
              <a:ext uri="{FF2B5EF4-FFF2-40B4-BE49-F238E27FC236}">
                <a16:creationId xmlns:a16="http://schemas.microsoft.com/office/drawing/2014/main" id="{C35C0560-5D30-4DA9-81CC-E3622F7BA0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4185" y="3561450"/>
            <a:ext cx="1353168" cy="223961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C535A31-DD34-4E9D-9F48-5D3BCC355A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7935" y="3264233"/>
            <a:ext cx="2290665" cy="1359393"/>
          </a:xfrm>
          <a:prstGeom prst="rect">
            <a:avLst/>
          </a:prstGeom>
        </p:spPr>
      </p:pic>
      <p:sp>
        <p:nvSpPr>
          <p:cNvPr id="13" name="Google Shape;140;p22">
            <a:extLst>
              <a:ext uri="{FF2B5EF4-FFF2-40B4-BE49-F238E27FC236}">
                <a16:creationId xmlns:a16="http://schemas.microsoft.com/office/drawing/2014/main" id="{943279F0-0C53-4E65-A7E7-B3690235388A}"/>
              </a:ext>
            </a:extLst>
          </p:cNvPr>
          <p:cNvSpPr txBox="1">
            <a:spLocks/>
          </p:cNvSpPr>
          <p:nvPr/>
        </p:nvSpPr>
        <p:spPr>
          <a:xfrm>
            <a:off x="4350356" y="3724294"/>
            <a:ext cx="694375" cy="422428"/>
          </a:xfrm>
          <a:prstGeom prst="rect">
            <a:avLst/>
          </a:prstGeom>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a:lstStyle>
          <a:p>
            <a:pPr algn="ctr"/>
            <a:r>
              <a:rPr lang="en-US" sz="2000">
                <a:solidFill>
                  <a:schemeClr val="tx1"/>
                </a:solidFill>
              </a:rPr>
              <a:t>or</a:t>
            </a:r>
          </a:p>
        </p:txBody>
      </p:sp>
      <p:pic>
        <p:nvPicPr>
          <p:cNvPr id="8" name="Picture 7" descr="A picture containing vector graphics, toy&#10;&#10;Description generated with high confidence">
            <a:extLst>
              <a:ext uri="{FF2B5EF4-FFF2-40B4-BE49-F238E27FC236}">
                <a16:creationId xmlns:a16="http://schemas.microsoft.com/office/drawing/2014/main" id="{9576C1CD-81CC-4D45-B219-ECA3E76C87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3123" y="4777740"/>
            <a:ext cx="1168843" cy="1435444"/>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9D6B1F9B-F627-45DD-8AA9-25D9B3C39A73}"/>
              </a:ext>
            </a:extLst>
          </p:cNvPr>
          <p:cNvSpPr/>
          <p:nvPr/>
        </p:nvSpPr>
        <p:spPr>
          <a:xfrm>
            <a:off x="2994428" y="4146722"/>
            <a:ext cx="307142" cy="28249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C63B4A0-C002-4092-937A-B3DACAFE8F85}"/>
              </a:ext>
            </a:extLst>
          </p:cNvPr>
          <p:cNvSpPr/>
          <p:nvPr/>
        </p:nvSpPr>
        <p:spPr>
          <a:xfrm>
            <a:off x="6059872" y="4146722"/>
            <a:ext cx="307142" cy="28249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4401274-A135-40AE-BE3B-3C8FE390FAC8}"/>
              </a:ext>
            </a:extLst>
          </p:cNvPr>
          <p:cNvGrpSpPr/>
          <p:nvPr/>
        </p:nvGrpSpPr>
        <p:grpSpPr>
          <a:xfrm>
            <a:off x="6452622" y="3306518"/>
            <a:ext cx="2178763" cy="3143232"/>
            <a:chOff x="6452622" y="3306518"/>
            <a:chExt cx="2178763" cy="3143232"/>
          </a:xfrm>
        </p:grpSpPr>
        <p:pic>
          <p:nvPicPr>
            <p:cNvPr id="11" name="Picture 10">
              <a:extLst>
                <a:ext uri="{FF2B5EF4-FFF2-40B4-BE49-F238E27FC236}">
                  <a16:creationId xmlns:a16="http://schemas.microsoft.com/office/drawing/2014/main" id="{C93CDF78-77FA-4E09-9FE6-2AC8F8F410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3928" y="3306518"/>
              <a:ext cx="1229104" cy="1229104"/>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4B59F552-7A70-4FED-BA61-400B5F6CAB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2622" y="4356309"/>
              <a:ext cx="2093441" cy="2093441"/>
            </a:xfrm>
            <a:prstGeom prst="rect">
              <a:avLst/>
            </a:prstGeom>
          </p:spPr>
        </p:pic>
        <p:pic>
          <p:nvPicPr>
            <p:cNvPr id="15" name="Picture 14" descr="A close up of a device&#10;&#10;Description generated with high confidence">
              <a:extLst>
                <a:ext uri="{FF2B5EF4-FFF2-40B4-BE49-F238E27FC236}">
                  <a16:creationId xmlns:a16="http://schemas.microsoft.com/office/drawing/2014/main" id="{3420D93A-D66A-42D0-859B-2322AD31DB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95627" y="3306518"/>
              <a:ext cx="1135758" cy="1135758"/>
            </a:xfrm>
            <a:prstGeom prst="rect">
              <a:avLst/>
            </a:prstGeom>
          </p:spPr>
        </p:pic>
      </p:grpSp>
      <p:pic>
        <p:nvPicPr>
          <p:cNvPr id="19" name="Picture 18" descr="A close up of a piece of paper&#10;&#10;Description generated with high confidence">
            <a:extLst>
              <a:ext uri="{FF2B5EF4-FFF2-40B4-BE49-F238E27FC236}">
                <a16:creationId xmlns:a16="http://schemas.microsoft.com/office/drawing/2014/main" id="{24897FAC-C6C1-4F58-964C-CD708B2CF32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749841" y="3410338"/>
            <a:ext cx="1861055" cy="224818"/>
          </a:xfrm>
          <a:prstGeom prst="rect">
            <a:avLst/>
          </a:prstGeom>
          <a:ln>
            <a:noFill/>
          </a:ln>
          <a:effectLst/>
        </p:spPr>
      </p:pic>
      <p:pic>
        <p:nvPicPr>
          <p:cNvPr id="20" name="Picture 19">
            <a:extLst>
              <a:ext uri="{FF2B5EF4-FFF2-40B4-BE49-F238E27FC236}">
                <a16:creationId xmlns:a16="http://schemas.microsoft.com/office/drawing/2014/main" id="{0F715998-C98B-4D7C-BE4F-ADCDE10134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16328" y="3458918"/>
            <a:ext cx="1229104" cy="1229104"/>
          </a:xfrm>
          <a:prstGeom prst="rect">
            <a:avLst/>
          </a:prstGeom>
        </p:spPr>
      </p:pic>
    </p:spTree>
    <p:extLst>
      <p:ext uri="{BB962C8B-B14F-4D97-AF65-F5344CB8AC3E}">
        <p14:creationId xmlns:p14="http://schemas.microsoft.com/office/powerpoint/2010/main" val="1062499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92EE477-E012-4B51-A88D-D37503EB4F25}"/>
              </a:ext>
            </a:extLst>
          </p:cNvPr>
          <p:cNvSpPr txBox="1">
            <a:spLocks/>
          </p:cNvSpPr>
          <p:nvPr/>
        </p:nvSpPr>
        <p:spPr>
          <a:xfrm>
            <a:off x="6688161" y="1678778"/>
            <a:ext cx="2851225" cy="4967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endParaRPr lang="en-US" sz="2000"/>
          </a:p>
          <a:p>
            <a:endParaRPr lang="en-US" sz="2000"/>
          </a:p>
          <a:p>
            <a:endParaRPr lang="en-US" sz="2000"/>
          </a:p>
          <a:p>
            <a:endParaRPr lang="en-US" sz="2000"/>
          </a:p>
          <a:p>
            <a:endParaRPr lang="en-US" sz="2000"/>
          </a:p>
          <a:p>
            <a:endParaRPr lang="en-US" sz="2000"/>
          </a:p>
          <a:p>
            <a:endParaRPr lang="en-US" sz="2000"/>
          </a:p>
          <a:p>
            <a:endParaRPr lang="en-US" sz="2000"/>
          </a:p>
          <a:p>
            <a:pPr>
              <a:buFont typeface="Wingdings" panose="05000000000000000000" pitchFamily="2" charset="2"/>
              <a:buChar char="ü"/>
            </a:pPr>
            <a:r>
              <a:rPr lang="en-US" sz="2000"/>
              <a:t>Willing to be assigned by chance to pills or ring</a:t>
            </a:r>
          </a:p>
          <a:p>
            <a:pPr>
              <a:buFont typeface="Wingdings" panose="05000000000000000000" pitchFamily="2" charset="2"/>
              <a:buChar char="ü"/>
            </a:pPr>
            <a:r>
              <a:rPr lang="en-US" sz="2000"/>
              <a:t>Using an effective contraceptive method</a:t>
            </a:r>
          </a:p>
        </p:txBody>
      </p:sp>
      <p:sp>
        <p:nvSpPr>
          <p:cNvPr id="2" name="Title 1">
            <a:extLst>
              <a:ext uri="{FF2B5EF4-FFF2-40B4-BE49-F238E27FC236}">
                <a16:creationId xmlns:a16="http://schemas.microsoft.com/office/drawing/2014/main" id="{2E451573-ABC3-48E0-8D04-148B7AB5AC66}"/>
              </a:ext>
            </a:extLst>
          </p:cNvPr>
          <p:cNvSpPr>
            <a:spLocks noGrp="1"/>
          </p:cNvSpPr>
          <p:nvPr>
            <p:ph type="title"/>
          </p:nvPr>
        </p:nvSpPr>
        <p:spPr>
          <a:xfrm>
            <a:off x="381837" y="168450"/>
            <a:ext cx="9134461" cy="973500"/>
          </a:xfrm>
        </p:spPr>
        <p:txBody>
          <a:bodyPr/>
          <a:lstStyle/>
          <a:p>
            <a:pPr algn="ctr"/>
            <a:r>
              <a:rPr lang="en-US" sz="3600"/>
              <a:t>Who is eligible?</a:t>
            </a:r>
          </a:p>
        </p:txBody>
      </p:sp>
      <p:sp>
        <p:nvSpPr>
          <p:cNvPr id="3" name="Text Placeholder 2">
            <a:extLst>
              <a:ext uri="{FF2B5EF4-FFF2-40B4-BE49-F238E27FC236}">
                <a16:creationId xmlns:a16="http://schemas.microsoft.com/office/drawing/2014/main" id="{B90BC8DE-D943-4854-AC4F-553DC66C5951}"/>
              </a:ext>
            </a:extLst>
          </p:cNvPr>
          <p:cNvSpPr>
            <a:spLocks noGrp="1"/>
          </p:cNvSpPr>
          <p:nvPr>
            <p:ph type="body" idx="1"/>
          </p:nvPr>
        </p:nvSpPr>
        <p:spPr>
          <a:xfrm>
            <a:off x="547993" y="4663138"/>
            <a:ext cx="2851225" cy="4967700"/>
          </a:xfrm>
        </p:spPr>
        <p:txBody>
          <a:bodyPr/>
          <a:lstStyle/>
          <a:p>
            <a:pPr>
              <a:buFont typeface="Wingdings" panose="05000000000000000000" pitchFamily="2" charset="2"/>
              <a:buChar char="ü"/>
            </a:pPr>
            <a:r>
              <a:rPr lang="en-US" sz="2000"/>
              <a:t>Healthy women</a:t>
            </a:r>
          </a:p>
          <a:p>
            <a:pPr lvl="1">
              <a:buFont typeface="Wingdings" panose="05000000000000000000" pitchFamily="2" charset="2"/>
              <a:buChar char="ü"/>
            </a:pPr>
            <a:r>
              <a:rPr lang="en-US" sz="2000"/>
              <a:t>HIV-free</a:t>
            </a:r>
          </a:p>
          <a:p>
            <a:pPr lvl="1">
              <a:buFont typeface="Wingdings" panose="05000000000000000000" pitchFamily="2" charset="2"/>
              <a:buChar char="ü"/>
            </a:pPr>
            <a:r>
              <a:rPr lang="en-US" sz="2000"/>
              <a:t>Exclusively breastfeeding</a:t>
            </a:r>
          </a:p>
          <a:p>
            <a:pPr>
              <a:buFont typeface="Wingdings" panose="05000000000000000000" pitchFamily="2" charset="2"/>
              <a:buChar char="ü"/>
            </a:pPr>
            <a:r>
              <a:rPr lang="en-US" sz="2000"/>
              <a:t>Infants</a:t>
            </a:r>
          </a:p>
          <a:p>
            <a:pPr lvl="1">
              <a:buFont typeface="Wingdings" panose="05000000000000000000" pitchFamily="2" charset="2"/>
              <a:buChar char="ü"/>
            </a:pPr>
            <a:r>
              <a:rPr lang="en-US" sz="2000"/>
              <a:t>6-12 weeks old</a:t>
            </a:r>
          </a:p>
          <a:p>
            <a:endParaRPr lang="en-US"/>
          </a:p>
          <a:p>
            <a:endParaRPr lang="en-US"/>
          </a:p>
        </p:txBody>
      </p:sp>
      <p:sp>
        <p:nvSpPr>
          <p:cNvPr id="4" name="Text Placeholder 3">
            <a:extLst>
              <a:ext uri="{FF2B5EF4-FFF2-40B4-BE49-F238E27FC236}">
                <a16:creationId xmlns:a16="http://schemas.microsoft.com/office/drawing/2014/main" id="{EA93E04F-0217-4DA8-9F92-091B45AC20FF}"/>
              </a:ext>
            </a:extLst>
          </p:cNvPr>
          <p:cNvSpPr>
            <a:spLocks noGrp="1"/>
          </p:cNvSpPr>
          <p:nvPr>
            <p:ph type="body" idx="2"/>
          </p:nvPr>
        </p:nvSpPr>
        <p:spPr>
          <a:xfrm>
            <a:off x="3655559" y="4630481"/>
            <a:ext cx="2851225" cy="2015997"/>
          </a:xfrm>
        </p:spPr>
        <p:txBody>
          <a:bodyPr/>
          <a:lstStyle/>
          <a:p>
            <a:pPr>
              <a:buFont typeface="Wingdings" panose="05000000000000000000" pitchFamily="2" charset="2"/>
              <a:buChar char="ü"/>
            </a:pPr>
            <a:r>
              <a:rPr lang="en-US" sz="2000"/>
              <a:t>Willing to continue </a:t>
            </a:r>
            <a:r>
              <a:rPr lang="en-US" sz="2000" i="1"/>
              <a:t>exclusive</a:t>
            </a:r>
            <a:r>
              <a:rPr lang="en-US" sz="2000"/>
              <a:t> breastfeeding</a:t>
            </a:r>
          </a:p>
        </p:txBody>
      </p:sp>
      <p:pic>
        <p:nvPicPr>
          <p:cNvPr id="5" name="Picture 4">
            <a:extLst>
              <a:ext uri="{FF2B5EF4-FFF2-40B4-BE49-F238E27FC236}">
                <a16:creationId xmlns:a16="http://schemas.microsoft.com/office/drawing/2014/main" id="{8C3C2752-6AAD-4765-8766-5034F6FDF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18" y="1745128"/>
            <a:ext cx="3175964" cy="2885353"/>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C27BEA50-036E-484A-A579-A2A39D85A68B}"/>
              </a:ext>
            </a:extLst>
          </p:cNvPr>
          <p:cNvGrpSpPr/>
          <p:nvPr/>
        </p:nvGrpSpPr>
        <p:grpSpPr>
          <a:xfrm>
            <a:off x="6688161" y="1620977"/>
            <a:ext cx="2516342" cy="973502"/>
            <a:chOff x="7091439" y="1514426"/>
            <a:chExt cx="2516342" cy="973502"/>
          </a:xfrm>
        </p:grpSpPr>
        <p:pic>
          <p:nvPicPr>
            <p:cNvPr id="14" name="Picture 13" descr="https://mtnstopshiv.org/sites/default/files/2018-03/dpv_ring_grey_open_1.jpg">
              <a:extLst>
                <a:ext uri="{FF2B5EF4-FFF2-40B4-BE49-F238E27FC236}">
                  <a16:creationId xmlns:a16="http://schemas.microsoft.com/office/drawing/2014/main" id="{C8F46AC9-2203-46DB-BDB8-D57CF3940FCF}"/>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091439" y="1514426"/>
              <a:ext cx="1295815" cy="973501"/>
            </a:xfrm>
            <a:prstGeom prst="rect">
              <a:avLst/>
            </a:prstGeom>
            <a:noFill/>
            <a:ln>
              <a:noFill/>
            </a:ln>
            <a:extLst>
              <a:ext uri="{53640926-AAD7-44D8-BBD7-CCE9431645EC}">
                <a14:shadowObscured xmlns:a14="http://schemas.microsoft.com/office/drawing/2010/main"/>
              </a:ext>
            </a:extLst>
          </p:spPr>
        </p:pic>
        <p:pic>
          <p:nvPicPr>
            <p:cNvPr id="15" name="Picture 14" descr="https://mtnstopshiv.org/sites/default/files/2018-03/gilead_pill_grey_4.jpg">
              <a:extLst>
                <a:ext uri="{FF2B5EF4-FFF2-40B4-BE49-F238E27FC236}">
                  <a16:creationId xmlns:a16="http://schemas.microsoft.com/office/drawing/2014/main" id="{BD609923-2FAD-4A0A-BA78-A646F2ED70EA}"/>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8387254" y="1514427"/>
              <a:ext cx="1220527" cy="973501"/>
            </a:xfrm>
            <a:prstGeom prst="rect">
              <a:avLst/>
            </a:prstGeom>
            <a:noFill/>
            <a:ln>
              <a:noFill/>
            </a:ln>
            <a:extLst>
              <a:ext uri="{53640926-AAD7-44D8-BBD7-CCE9431645EC}">
                <a14:shadowObscured xmlns:a14="http://schemas.microsoft.com/office/drawing/2010/main"/>
              </a:ext>
            </a:extLst>
          </p:spPr>
        </p:pic>
      </p:grpSp>
      <p:grpSp>
        <p:nvGrpSpPr>
          <p:cNvPr id="21" name="Group 20">
            <a:extLst>
              <a:ext uri="{FF2B5EF4-FFF2-40B4-BE49-F238E27FC236}">
                <a16:creationId xmlns:a16="http://schemas.microsoft.com/office/drawing/2014/main" id="{5D9B1B36-F6DA-4367-A15E-37D90B29968B}"/>
              </a:ext>
            </a:extLst>
          </p:cNvPr>
          <p:cNvGrpSpPr/>
          <p:nvPr/>
        </p:nvGrpSpPr>
        <p:grpSpPr>
          <a:xfrm rot="16200000">
            <a:off x="7156706" y="2579882"/>
            <a:ext cx="1654536" cy="2273110"/>
            <a:chOff x="6975477" y="1678778"/>
            <a:chExt cx="3066314" cy="4327104"/>
          </a:xfrm>
        </p:grpSpPr>
        <p:pic>
          <p:nvPicPr>
            <p:cNvPr id="17" name="Picture 16">
              <a:extLst>
                <a:ext uri="{FF2B5EF4-FFF2-40B4-BE49-F238E27FC236}">
                  <a16:creationId xmlns:a16="http://schemas.microsoft.com/office/drawing/2014/main" id="{5EE894D2-01BD-4B27-8B9C-9C72C0B86A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4714" y="3137951"/>
              <a:ext cx="1524000" cy="1437619"/>
            </a:xfrm>
            <a:prstGeom prst="rect">
              <a:avLst/>
            </a:prstGeom>
          </p:spPr>
        </p:pic>
        <p:pic>
          <p:nvPicPr>
            <p:cNvPr id="18" name="Picture 17">
              <a:extLst>
                <a:ext uri="{FF2B5EF4-FFF2-40B4-BE49-F238E27FC236}">
                  <a16:creationId xmlns:a16="http://schemas.microsoft.com/office/drawing/2014/main" id="{302256D7-B2FA-49CD-8B19-A9C024DA1A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0713" y="3164678"/>
              <a:ext cx="1524001" cy="1410892"/>
            </a:xfrm>
            <a:prstGeom prst="rect">
              <a:avLst/>
            </a:prstGeom>
          </p:spPr>
        </p:pic>
        <p:pic>
          <p:nvPicPr>
            <p:cNvPr id="19" name="Picture 18">
              <a:extLst>
                <a:ext uri="{FF2B5EF4-FFF2-40B4-BE49-F238E27FC236}">
                  <a16:creationId xmlns:a16="http://schemas.microsoft.com/office/drawing/2014/main" id="{70C56A5A-873B-4B2A-B3C0-22432FCA10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75477" y="1685780"/>
              <a:ext cx="1630866" cy="1485900"/>
            </a:xfrm>
            <a:prstGeom prst="rect">
              <a:avLst/>
            </a:prstGeom>
          </p:spPr>
        </p:pic>
        <p:pic>
          <p:nvPicPr>
            <p:cNvPr id="20" name="Picture 19">
              <a:extLst>
                <a:ext uri="{FF2B5EF4-FFF2-40B4-BE49-F238E27FC236}">
                  <a16:creationId xmlns:a16="http://schemas.microsoft.com/office/drawing/2014/main" id="{26649486-1C7E-4325-89B8-161419E0F4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17791" y="1678778"/>
              <a:ext cx="1524000" cy="1485900"/>
            </a:xfrm>
            <a:prstGeom prst="rect">
              <a:avLst/>
            </a:prstGeom>
          </p:spPr>
        </p:pic>
        <p:pic>
          <p:nvPicPr>
            <p:cNvPr id="16" name="Picture 15">
              <a:extLst>
                <a:ext uri="{FF2B5EF4-FFF2-40B4-BE49-F238E27FC236}">
                  <a16:creationId xmlns:a16="http://schemas.microsoft.com/office/drawing/2014/main" id="{D93D5ECF-8919-4FD7-9E14-6ECFBBB4E36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8073" y="4575570"/>
              <a:ext cx="1524001" cy="1430312"/>
            </a:xfrm>
            <a:prstGeom prst="rect">
              <a:avLst/>
            </a:prstGeom>
          </p:spPr>
        </p:pic>
      </p:grpSp>
      <p:pic>
        <p:nvPicPr>
          <p:cNvPr id="7" name="Picture 6">
            <a:extLst>
              <a:ext uri="{FF2B5EF4-FFF2-40B4-BE49-F238E27FC236}">
                <a16:creationId xmlns:a16="http://schemas.microsoft.com/office/drawing/2014/main" id="{726C6584-7144-4AAA-9ACD-2D06B89BB56F}"/>
              </a:ext>
            </a:extLst>
          </p:cNvPr>
          <p:cNvPicPr>
            <a:picLocks noChangeAspect="1"/>
          </p:cNvPicPr>
          <p:nvPr/>
        </p:nvPicPr>
        <p:blipFill>
          <a:blip r:embed="rId11"/>
          <a:stretch>
            <a:fillRect/>
          </a:stretch>
        </p:blipFill>
        <p:spPr>
          <a:xfrm>
            <a:off x="4079468" y="1800222"/>
            <a:ext cx="2097358" cy="2775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789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9" name="Rectangle 8">
            <a:extLst>
              <a:ext uri="{FF2B5EF4-FFF2-40B4-BE49-F238E27FC236}">
                <a16:creationId xmlns:a16="http://schemas.microsoft.com/office/drawing/2014/main" id="{1DBA5229-2560-456C-BF87-58F698DE5D33}"/>
              </a:ext>
            </a:extLst>
          </p:cNvPr>
          <p:cNvSpPr/>
          <p:nvPr/>
        </p:nvSpPr>
        <p:spPr>
          <a:xfrm>
            <a:off x="704278" y="1502979"/>
            <a:ext cx="3783640" cy="50875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1" name="Google Shape;121;p20"/>
          <p:cNvSpPr txBox="1">
            <a:spLocks noGrp="1"/>
          </p:cNvSpPr>
          <p:nvPr>
            <p:ph type="title"/>
          </p:nvPr>
        </p:nvSpPr>
        <p:spPr>
          <a:xfrm>
            <a:off x="1737439" y="267425"/>
            <a:ext cx="6460838" cy="790969"/>
          </a:xfrm>
          <a:prstGeom prst="rect">
            <a:avLst/>
          </a:prstGeom>
          <a:ln>
            <a:noFill/>
          </a:ln>
        </p:spPr>
        <p:txBody>
          <a:bodyPr spcFirstLastPara="1" wrap="square" lIns="74283" tIns="74283" rIns="74283" bIns="74283" anchor="ctr" anchorCtr="0">
            <a:noAutofit/>
          </a:bodyPr>
          <a:lstStyle/>
          <a:p>
            <a:pPr algn="ctr"/>
            <a:r>
              <a:rPr lang="en-US" sz="3600"/>
              <a:t>How do they work?</a:t>
            </a:r>
            <a:endParaRPr sz="3600"/>
          </a:p>
        </p:txBody>
      </p:sp>
      <p:pic>
        <p:nvPicPr>
          <p:cNvPr id="88" name="Picture 87" descr="A close up of a logo&#10;&#10;Description automatically generated">
            <a:extLst>
              <a:ext uri="{FF2B5EF4-FFF2-40B4-BE49-F238E27FC236}">
                <a16:creationId xmlns:a16="http://schemas.microsoft.com/office/drawing/2014/main" id="{8BCC0573-CF0A-4676-8B5F-4B35851361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4388" y="2698608"/>
            <a:ext cx="872819" cy="1061969"/>
          </a:xfrm>
          <a:prstGeom prst="rect">
            <a:avLst/>
          </a:prstGeom>
        </p:spPr>
      </p:pic>
      <p:pic>
        <p:nvPicPr>
          <p:cNvPr id="89" name="Picture 88" descr="A close up of a logo&#10;&#10;Description automatically generated">
            <a:extLst>
              <a:ext uri="{FF2B5EF4-FFF2-40B4-BE49-F238E27FC236}">
                <a16:creationId xmlns:a16="http://schemas.microsoft.com/office/drawing/2014/main" id="{66347BA0-CC9F-472E-89A2-772A0ECC3D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58636" y="2421942"/>
            <a:ext cx="872819" cy="870604"/>
          </a:xfrm>
          <a:prstGeom prst="rect">
            <a:avLst/>
          </a:prstGeom>
        </p:spPr>
      </p:pic>
      <p:pic>
        <p:nvPicPr>
          <p:cNvPr id="90" name="Picture 89" descr="A close up of a logo&#10;&#10;Description automatically generated">
            <a:extLst>
              <a:ext uri="{FF2B5EF4-FFF2-40B4-BE49-F238E27FC236}">
                <a16:creationId xmlns:a16="http://schemas.microsoft.com/office/drawing/2014/main" id="{123EE12E-4841-46FB-9B74-667FFD5F8F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57825" y="3972484"/>
            <a:ext cx="872819" cy="870604"/>
          </a:xfrm>
          <a:prstGeom prst="rect">
            <a:avLst/>
          </a:prstGeom>
        </p:spPr>
      </p:pic>
      <p:pic>
        <p:nvPicPr>
          <p:cNvPr id="91" name="Picture 90" descr="A close up of a logo&#10;&#10;Description automatically generated">
            <a:extLst>
              <a:ext uri="{FF2B5EF4-FFF2-40B4-BE49-F238E27FC236}">
                <a16:creationId xmlns:a16="http://schemas.microsoft.com/office/drawing/2014/main" id="{CE6D80FE-C6FF-4109-991A-04E13C22C0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5029" y="3281573"/>
            <a:ext cx="872819" cy="870604"/>
          </a:xfrm>
          <a:prstGeom prst="rect">
            <a:avLst/>
          </a:prstGeom>
        </p:spPr>
      </p:pic>
      <p:cxnSp>
        <p:nvCxnSpPr>
          <p:cNvPr id="92" name="Straight Arrow Connector 91">
            <a:extLst>
              <a:ext uri="{FF2B5EF4-FFF2-40B4-BE49-F238E27FC236}">
                <a16:creationId xmlns:a16="http://schemas.microsoft.com/office/drawing/2014/main" id="{4EAE8F84-2FF0-40B6-9F2E-D498DB6E81D3}"/>
              </a:ext>
            </a:extLst>
          </p:cNvPr>
          <p:cNvCxnSpPr>
            <a:cxnSpLocks/>
          </p:cNvCxnSpPr>
          <p:nvPr/>
        </p:nvCxnSpPr>
        <p:spPr>
          <a:xfrm flipV="1">
            <a:off x="1830853" y="2857244"/>
            <a:ext cx="660493" cy="110338"/>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93" name="Straight Arrow Connector 92">
            <a:extLst>
              <a:ext uri="{FF2B5EF4-FFF2-40B4-BE49-F238E27FC236}">
                <a16:creationId xmlns:a16="http://schemas.microsoft.com/office/drawing/2014/main" id="{D934CECF-DE4C-4EDB-9C9F-A8A498BBF506}"/>
              </a:ext>
            </a:extLst>
          </p:cNvPr>
          <p:cNvCxnSpPr>
            <a:cxnSpLocks/>
          </p:cNvCxnSpPr>
          <p:nvPr/>
        </p:nvCxnSpPr>
        <p:spPr>
          <a:xfrm>
            <a:off x="1839932" y="3338483"/>
            <a:ext cx="1015415" cy="269066"/>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94" name="Straight Arrow Connector 93">
            <a:extLst>
              <a:ext uri="{FF2B5EF4-FFF2-40B4-BE49-F238E27FC236}">
                <a16:creationId xmlns:a16="http://schemas.microsoft.com/office/drawing/2014/main" id="{EE0EA811-306B-4D1A-827C-DCE3F08081AE}"/>
              </a:ext>
            </a:extLst>
          </p:cNvPr>
          <p:cNvCxnSpPr>
            <a:cxnSpLocks/>
          </p:cNvCxnSpPr>
          <p:nvPr/>
        </p:nvCxnSpPr>
        <p:spPr>
          <a:xfrm>
            <a:off x="1735564" y="3607549"/>
            <a:ext cx="616835" cy="491200"/>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95" name="TextBox 94">
            <a:extLst>
              <a:ext uri="{FF2B5EF4-FFF2-40B4-BE49-F238E27FC236}">
                <a16:creationId xmlns:a16="http://schemas.microsoft.com/office/drawing/2014/main" id="{D2243665-CB7F-402B-87CD-8778777810AD}"/>
              </a:ext>
            </a:extLst>
          </p:cNvPr>
          <p:cNvSpPr txBox="1"/>
          <p:nvPr/>
        </p:nvSpPr>
        <p:spPr>
          <a:xfrm>
            <a:off x="1116946" y="1566729"/>
            <a:ext cx="2837636" cy="461665"/>
          </a:xfrm>
          <a:prstGeom prst="rect">
            <a:avLst/>
          </a:prstGeom>
          <a:noFill/>
        </p:spPr>
        <p:txBody>
          <a:bodyPr wrap="none" rtlCol="0">
            <a:spAutoFit/>
          </a:bodyPr>
          <a:lstStyle/>
          <a:p>
            <a:pPr algn="ctr"/>
            <a:r>
              <a:rPr lang="en-US" sz="2400">
                <a:solidFill>
                  <a:srgbClr val="FF0000"/>
                </a:solidFill>
                <a:latin typeface="Source Sans Pro" panose="020B0503030403020204" pitchFamily="34" charset="0"/>
                <a:ea typeface="Source Sans Pro" panose="020B0503030403020204" pitchFamily="34" charset="0"/>
              </a:rPr>
              <a:t>Without</a:t>
            </a:r>
            <a:r>
              <a:rPr lang="en-US" sz="2400">
                <a:solidFill>
                  <a:schemeClr val="tx1"/>
                </a:solidFill>
                <a:latin typeface="Source Sans Pro" panose="020B0503030403020204" pitchFamily="34" charset="0"/>
                <a:ea typeface="Source Sans Pro" panose="020B0503030403020204" pitchFamily="34" charset="0"/>
              </a:rPr>
              <a:t> Pills or Ring</a:t>
            </a:r>
          </a:p>
        </p:txBody>
      </p:sp>
      <p:pic>
        <p:nvPicPr>
          <p:cNvPr id="99" name="Picture 98" descr="A close up of a logo&#10;&#10;Description automatically generated">
            <a:extLst>
              <a:ext uri="{FF2B5EF4-FFF2-40B4-BE49-F238E27FC236}">
                <a16:creationId xmlns:a16="http://schemas.microsoft.com/office/drawing/2014/main" id="{8C41DAF5-2DEE-4884-AA3D-43BF429AE4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23594" y="2023411"/>
            <a:ext cx="872819" cy="870604"/>
          </a:xfrm>
          <a:prstGeom prst="rect">
            <a:avLst/>
          </a:prstGeom>
        </p:spPr>
      </p:pic>
      <p:pic>
        <p:nvPicPr>
          <p:cNvPr id="100" name="Picture 99" descr="A close up of a logo&#10;&#10;Description automatically generated">
            <a:extLst>
              <a:ext uri="{FF2B5EF4-FFF2-40B4-BE49-F238E27FC236}">
                <a16:creationId xmlns:a16="http://schemas.microsoft.com/office/drawing/2014/main" id="{2B7FFFC0-7EBE-461D-8352-C071265611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5347" y="5025459"/>
            <a:ext cx="872819" cy="870604"/>
          </a:xfrm>
          <a:prstGeom prst="rect">
            <a:avLst/>
          </a:prstGeom>
        </p:spPr>
      </p:pic>
      <p:pic>
        <p:nvPicPr>
          <p:cNvPr id="114" name="Picture 113" descr="A close up of a logo&#10;&#10;Description automatically generated">
            <a:extLst>
              <a:ext uri="{FF2B5EF4-FFF2-40B4-BE49-F238E27FC236}">
                <a16:creationId xmlns:a16="http://schemas.microsoft.com/office/drawing/2014/main" id="{C40C125E-3508-4C66-9255-15D3E0FE1A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61864" y="4191626"/>
            <a:ext cx="872819" cy="870604"/>
          </a:xfrm>
          <a:prstGeom prst="rect">
            <a:avLst/>
          </a:prstGeom>
        </p:spPr>
      </p:pic>
      <p:sp>
        <p:nvSpPr>
          <p:cNvPr id="116" name="TextBox 115">
            <a:extLst>
              <a:ext uri="{FF2B5EF4-FFF2-40B4-BE49-F238E27FC236}">
                <a16:creationId xmlns:a16="http://schemas.microsoft.com/office/drawing/2014/main" id="{E2954A03-ED4F-431A-9BE8-048CCC1810F7}"/>
              </a:ext>
            </a:extLst>
          </p:cNvPr>
          <p:cNvSpPr txBox="1"/>
          <p:nvPr/>
        </p:nvSpPr>
        <p:spPr>
          <a:xfrm>
            <a:off x="1077671" y="6002782"/>
            <a:ext cx="3018776" cy="461665"/>
          </a:xfrm>
          <a:prstGeom prst="rect">
            <a:avLst/>
          </a:prstGeom>
          <a:noFill/>
        </p:spPr>
        <p:txBody>
          <a:bodyPr wrap="none" rtlCol="0">
            <a:spAutoFit/>
          </a:bodyPr>
          <a:lstStyle/>
          <a:p>
            <a:pPr algn="ctr"/>
            <a:r>
              <a:rPr lang="en-US" sz="2400">
                <a:solidFill>
                  <a:srgbClr val="FF0000"/>
                </a:solidFill>
                <a:latin typeface="Source Sans Pro" panose="020B0503030403020204" pitchFamily="34" charset="0"/>
                <a:ea typeface="Source Sans Pro" panose="020B0503030403020204" pitchFamily="34" charset="0"/>
              </a:rPr>
              <a:t>Virus can make copies</a:t>
            </a:r>
          </a:p>
        </p:txBody>
      </p:sp>
      <p:grpSp>
        <p:nvGrpSpPr>
          <p:cNvPr id="5" name="Group 4">
            <a:extLst>
              <a:ext uri="{FF2B5EF4-FFF2-40B4-BE49-F238E27FC236}">
                <a16:creationId xmlns:a16="http://schemas.microsoft.com/office/drawing/2014/main" id="{24023ED7-0534-4B3C-99F1-F322E6F0043D}"/>
              </a:ext>
            </a:extLst>
          </p:cNvPr>
          <p:cNvGrpSpPr/>
          <p:nvPr/>
        </p:nvGrpSpPr>
        <p:grpSpPr>
          <a:xfrm>
            <a:off x="5376113" y="1502979"/>
            <a:ext cx="3783640" cy="5087596"/>
            <a:chOff x="5376113" y="1502979"/>
            <a:chExt cx="3783640" cy="5087596"/>
          </a:xfrm>
        </p:grpSpPr>
        <p:sp>
          <p:nvSpPr>
            <p:cNvPr id="104" name="Rectangle 103">
              <a:extLst>
                <a:ext uri="{FF2B5EF4-FFF2-40B4-BE49-F238E27FC236}">
                  <a16:creationId xmlns:a16="http://schemas.microsoft.com/office/drawing/2014/main" id="{0F588E80-7EA7-4930-BEF0-A9C88AA8731F}"/>
                </a:ext>
              </a:extLst>
            </p:cNvPr>
            <p:cNvSpPr/>
            <p:nvPr/>
          </p:nvSpPr>
          <p:spPr>
            <a:xfrm>
              <a:off x="5376113" y="1502979"/>
              <a:ext cx="3783640" cy="50875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5" name="TextBox 104">
              <a:extLst>
                <a:ext uri="{FF2B5EF4-FFF2-40B4-BE49-F238E27FC236}">
                  <a16:creationId xmlns:a16="http://schemas.microsoft.com/office/drawing/2014/main" id="{C7AAB9A6-B923-4403-BD5D-99A84C930CC4}"/>
                </a:ext>
              </a:extLst>
            </p:cNvPr>
            <p:cNvSpPr txBox="1"/>
            <p:nvPr/>
          </p:nvSpPr>
          <p:spPr>
            <a:xfrm>
              <a:off x="6137157" y="1585991"/>
              <a:ext cx="2339102" cy="461665"/>
            </a:xfrm>
            <a:prstGeom prst="rect">
              <a:avLst/>
            </a:prstGeom>
            <a:noFill/>
          </p:spPr>
          <p:txBody>
            <a:bodyPr wrap="none" rtlCol="0">
              <a:spAutoFit/>
            </a:bodyPr>
            <a:lstStyle/>
            <a:p>
              <a:pPr algn="ctr"/>
              <a:r>
                <a:rPr lang="en-US" sz="2400">
                  <a:solidFill>
                    <a:srgbClr val="00B050"/>
                  </a:solidFill>
                  <a:latin typeface="Source Sans Pro" panose="020B0503030403020204" pitchFamily="34" charset="0"/>
                  <a:ea typeface="Source Sans Pro" panose="020B0503030403020204" pitchFamily="34" charset="0"/>
                </a:rPr>
                <a:t>With</a:t>
              </a:r>
              <a:r>
                <a:rPr lang="en-US" sz="2400">
                  <a:solidFill>
                    <a:schemeClr val="tx1"/>
                  </a:solidFill>
                  <a:latin typeface="Source Sans Pro" panose="020B0503030403020204" pitchFamily="34" charset="0"/>
                  <a:ea typeface="Source Sans Pro" panose="020B0503030403020204" pitchFamily="34" charset="0"/>
                </a:rPr>
                <a:t> Pills or Ring</a:t>
              </a:r>
            </a:p>
          </p:txBody>
        </p:sp>
        <p:sp>
          <p:nvSpPr>
            <p:cNvPr id="22" name="Diamond 21">
              <a:extLst>
                <a:ext uri="{FF2B5EF4-FFF2-40B4-BE49-F238E27FC236}">
                  <a16:creationId xmlns:a16="http://schemas.microsoft.com/office/drawing/2014/main" id="{813E58BE-A060-44D1-955A-08985F127CD1}"/>
                </a:ext>
              </a:extLst>
            </p:cNvPr>
            <p:cNvSpPr/>
            <p:nvPr/>
          </p:nvSpPr>
          <p:spPr>
            <a:xfrm>
              <a:off x="7249784" y="4363435"/>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3" name="Diamond 22">
              <a:extLst>
                <a:ext uri="{FF2B5EF4-FFF2-40B4-BE49-F238E27FC236}">
                  <a16:creationId xmlns:a16="http://schemas.microsoft.com/office/drawing/2014/main" id="{2B326EF6-B051-4279-B685-D4EC710D6F76}"/>
                </a:ext>
              </a:extLst>
            </p:cNvPr>
            <p:cNvSpPr/>
            <p:nvPr/>
          </p:nvSpPr>
          <p:spPr>
            <a:xfrm>
              <a:off x="6983156" y="4206870"/>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6" name="Diamond 25">
              <a:extLst>
                <a:ext uri="{FF2B5EF4-FFF2-40B4-BE49-F238E27FC236}">
                  <a16:creationId xmlns:a16="http://schemas.microsoft.com/office/drawing/2014/main" id="{61CC1332-ECD4-444D-8C33-A69A1700AD45}"/>
                </a:ext>
              </a:extLst>
            </p:cNvPr>
            <p:cNvSpPr/>
            <p:nvPr/>
          </p:nvSpPr>
          <p:spPr>
            <a:xfrm>
              <a:off x="6549968" y="3368396"/>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7" name="Diamond 26">
              <a:extLst>
                <a:ext uri="{FF2B5EF4-FFF2-40B4-BE49-F238E27FC236}">
                  <a16:creationId xmlns:a16="http://schemas.microsoft.com/office/drawing/2014/main" id="{29302297-566E-419C-B51F-C7520A698397}"/>
                </a:ext>
              </a:extLst>
            </p:cNvPr>
            <p:cNvSpPr/>
            <p:nvPr/>
          </p:nvSpPr>
          <p:spPr>
            <a:xfrm>
              <a:off x="6412297" y="3518190"/>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8" name="Diamond 27">
              <a:extLst>
                <a:ext uri="{FF2B5EF4-FFF2-40B4-BE49-F238E27FC236}">
                  <a16:creationId xmlns:a16="http://schemas.microsoft.com/office/drawing/2014/main" id="{B0718864-8BBC-41B3-91F2-B100167EEADE}"/>
                </a:ext>
              </a:extLst>
            </p:cNvPr>
            <p:cNvSpPr/>
            <p:nvPr/>
          </p:nvSpPr>
          <p:spPr>
            <a:xfrm>
              <a:off x="6388566" y="3165494"/>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29" name="Diamond 28">
              <a:extLst>
                <a:ext uri="{FF2B5EF4-FFF2-40B4-BE49-F238E27FC236}">
                  <a16:creationId xmlns:a16="http://schemas.microsoft.com/office/drawing/2014/main" id="{577B7A9F-CDD8-4B47-A2B8-99C2AFB87E48}"/>
                </a:ext>
              </a:extLst>
            </p:cNvPr>
            <p:cNvSpPr/>
            <p:nvPr/>
          </p:nvSpPr>
          <p:spPr>
            <a:xfrm>
              <a:off x="6632074" y="3617568"/>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0" name="Diamond 29">
              <a:extLst>
                <a:ext uri="{FF2B5EF4-FFF2-40B4-BE49-F238E27FC236}">
                  <a16:creationId xmlns:a16="http://schemas.microsoft.com/office/drawing/2014/main" id="{1F322055-39F2-4AF5-ADD1-60541AAD86F0}"/>
                </a:ext>
              </a:extLst>
            </p:cNvPr>
            <p:cNvSpPr/>
            <p:nvPr/>
          </p:nvSpPr>
          <p:spPr>
            <a:xfrm>
              <a:off x="7647172" y="3712842"/>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2" name="Diamond 31">
              <a:extLst>
                <a:ext uri="{FF2B5EF4-FFF2-40B4-BE49-F238E27FC236}">
                  <a16:creationId xmlns:a16="http://schemas.microsoft.com/office/drawing/2014/main" id="{B991764E-5919-44D6-9101-F3280274187D}"/>
                </a:ext>
              </a:extLst>
            </p:cNvPr>
            <p:cNvSpPr/>
            <p:nvPr/>
          </p:nvSpPr>
          <p:spPr>
            <a:xfrm>
              <a:off x="7501241" y="4152961"/>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3" name="Diamond 32">
              <a:extLst>
                <a:ext uri="{FF2B5EF4-FFF2-40B4-BE49-F238E27FC236}">
                  <a16:creationId xmlns:a16="http://schemas.microsoft.com/office/drawing/2014/main" id="{123B085B-BEC9-4A1E-B418-EB922025361B}"/>
                </a:ext>
              </a:extLst>
            </p:cNvPr>
            <p:cNvSpPr/>
            <p:nvPr/>
          </p:nvSpPr>
          <p:spPr>
            <a:xfrm>
              <a:off x="7006318" y="4801439"/>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4" name="Diamond 33">
              <a:extLst>
                <a:ext uri="{FF2B5EF4-FFF2-40B4-BE49-F238E27FC236}">
                  <a16:creationId xmlns:a16="http://schemas.microsoft.com/office/drawing/2014/main" id="{1708AA47-FB0E-4C31-A5E3-88F4BA37471D}"/>
                </a:ext>
              </a:extLst>
            </p:cNvPr>
            <p:cNvSpPr/>
            <p:nvPr/>
          </p:nvSpPr>
          <p:spPr>
            <a:xfrm>
              <a:off x="7760889" y="4012290"/>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7" name="Diamond 36">
              <a:extLst>
                <a:ext uri="{FF2B5EF4-FFF2-40B4-BE49-F238E27FC236}">
                  <a16:creationId xmlns:a16="http://schemas.microsoft.com/office/drawing/2014/main" id="{F5BCE154-8F47-4CC0-89DB-7C53E84C7A8A}"/>
                </a:ext>
              </a:extLst>
            </p:cNvPr>
            <p:cNvSpPr/>
            <p:nvPr/>
          </p:nvSpPr>
          <p:spPr>
            <a:xfrm>
              <a:off x="7685458" y="3281894"/>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38" name="Diamond 37">
              <a:extLst>
                <a:ext uri="{FF2B5EF4-FFF2-40B4-BE49-F238E27FC236}">
                  <a16:creationId xmlns:a16="http://schemas.microsoft.com/office/drawing/2014/main" id="{8D760A8A-C153-43AE-8372-8286CA30C5EA}"/>
                </a:ext>
              </a:extLst>
            </p:cNvPr>
            <p:cNvSpPr/>
            <p:nvPr/>
          </p:nvSpPr>
          <p:spPr>
            <a:xfrm>
              <a:off x="6592829" y="5182946"/>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45" name="Diamond 44">
              <a:extLst>
                <a:ext uri="{FF2B5EF4-FFF2-40B4-BE49-F238E27FC236}">
                  <a16:creationId xmlns:a16="http://schemas.microsoft.com/office/drawing/2014/main" id="{95D6684C-79D1-4DB6-B70E-686699B730D8}"/>
                </a:ext>
              </a:extLst>
            </p:cNvPr>
            <p:cNvSpPr/>
            <p:nvPr/>
          </p:nvSpPr>
          <p:spPr>
            <a:xfrm>
              <a:off x="7196586" y="4968164"/>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pic>
          <p:nvPicPr>
            <p:cNvPr id="106" name="Picture 105">
              <a:extLst>
                <a:ext uri="{FF2B5EF4-FFF2-40B4-BE49-F238E27FC236}">
                  <a16:creationId xmlns:a16="http://schemas.microsoft.com/office/drawing/2014/main" id="{B059957D-2C73-47A5-BD53-00A8536F4F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7974" y="2027884"/>
              <a:ext cx="2266148" cy="990020"/>
            </a:xfrm>
            <a:prstGeom prst="rect">
              <a:avLst/>
            </a:prstGeom>
          </p:spPr>
        </p:pic>
        <p:sp>
          <p:nvSpPr>
            <p:cNvPr id="108" name="Diamond 107">
              <a:extLst>
                <a:ext uri="{FF2B5EF4-FFF2-40B4-BE49-F238E27FC236}">
                  <a16:creationId xmlns:a16="http://schemas.microsoft.com/office/drawing/2014/main" id="{289CA1CA-1C1B-4EE5-800F-0C31524FADF7}"/>
                </a:ext>
              </a:extLst>
            </p:cNvPr>
            <p:cNvSpPr/>
            <p:nvPr/>
          </p:nvSpPr>
          <p:spPr>
            <a:xfrm>
              <a:off x="7863071" y="3494369"/>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09" name="Diamond 108">
              <a:extLst>
                <a:ext uri="{FF2B5EF4-FFF2-40B4-BE49-F238E27FC236}">
                  <a16:creationId xmlns:a16="http://schemas.microsoft.com/office/drawing/2014/main" id="{22B0D9BB-C458-401F-ABBC-A815F447D8A9}"/>
                </a:ext>
              </a:extLst>
            </p:cNvPr>
            <p:cNvSpPr/>
            <p:nvPr/>
          </p:nvSpPr>
          <p:spPr>
            <a:xfrm>
              <a:off x="7731432" y="3066687"/>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0" name="Diamond 109">
              <a:extLst>
                <a:ext uri="{FF2B5EF4-FFF2-40B4-BE49-F238E27FC236}">
                  <a16:creationId xmlns:a16="http://schemas.microsoft.com/office/drawing/2014/main" id="{83260FAE-28AA-4C02-ABB7-15EB82EC6DEE}"/>
                </a:ext>
              </a:extLst>
            </p:cNvPr>
            <p:cNvSpPr/>
            <p:nvPr/>
          </p:nvSpPr>
          <p:spPr>
            <a:xfrm>
              <a:off x="7859353" y="3793520"/>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1" name="Diamond 110">
              <a:extLst>
                <a:ext uri="{FF2B5EF4-FFF2-40B4-BE49-F238E27FC236}">
                  <a16:creationId xmlns:a16="http://schemas.microsoft.com/office/drawing/2014/main" id="{3FDA8EB4-C996-4080-8689-9426CECB8A66}"/>
                </a:ext>
              </a:extLst>
            </p:cNvPr>
            <p:cNvSpPr/>
            <p:nvPr/>
          </p:nvSpPr>
          <p:spPr>
            <a:xfrm>
              <a:off x="7912760" y="2887385"/>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2" name="Diamond 111">
              <a:extLst>
                <a:ext uri="{FF2B5EF4-FFF2-40B4-BE49-F238E27FC236}">
                  <a16:creationId xmlns:a16="http://schemas.microsoft.com/office/drawing/2014/main" id="{6CB4EE00-BF9D-493D-9896-4944C184CBED}"/>
                </a:ext>
              </a:extLst>
            </p:cNvPr>
            <p:cNvSpPr/>
            <p:nvPr/>
          </p:nvSpPr>
          <p:spPr>
            <a:xfrm>
              <a:off x="6555224" y="3047833"/>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3" name="Diamond 112">
              <a:extLst>
                <a:ext uri="{FF2B5EF4-FFF2-40B4-BE49-F238E27FC236}">
                  <a16:creationId xmlns:a16="http://schemas.microsoft.com/office/drawing/2014/main" id="{816E044B-8FB8-478E-B35F-587E34169A67}"/>
                </a:ext>
              </a:extLst>
            </p:cNvPr>
            <p:cNvSpPr/>
            <p:nvPr/>
          </p:nvSpPr>
          <p:spPr>
            <a:xfrm>
              <a:off x="6362300" y="2896488"/>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sp>
          <p:nvSpPr>
            <p:cNvPr id="117" name="TextBox 116">
              <a:extLst>
                <a:ext uri="{FF2B5EF4-FFF2-40B4-BE49-F238E27FC236}">
                  <a16:creationId xmlns:a16="http://schemas.microsoft.com/office/drawing/2014/main" id="{7D32FF61-03AD-40A2-BC0C-75E5F8BC0226}"/>
                </a:ext>
              </a:extLst>
            </p:cNvPr>
            <p:cNvSpPr txBox="1"/>
            <p:nvPr/>
          </p:nvSpPr>
          <p:spPr>
            <a:xfrm>
              <a:off x="6128912" y="6047041"/>
              <a:ext cx="2470548" cy="461665"/>
            </a:xfrm>
            <a:prstGeom prst="rect">
              <a:avLst/>
            </a:prstGeom>
            <a:noFill/>
          </p:spPr>
          <p:txBody>
            <a:bodyPr wrap="none" rtlCol="0">
              <a:spAutoFit/>
            </a:bodyPr>
            <a:lstStyle/>
            <a:p>
              <a:pPr algn="ctr"/>
              <a:r>
                <a:rPr lang="en-US" sz="2400">
                  <a:solidFill>
                    <a:srgbClr val="00B050"/>
                  </a:solidFill>
                  <a:latin typeface="Source Sans Pro" panose="020B0503030403020204" pitchFamily="34" charset="0"/>
                  <a:ea typeface="Source Sans Pro" panose="020B0503030403020204" pitchFamily="34" charset="0"/>
                </a:rPr>
                <a:t>Virus cannot copy</a:t>
              </a:r>
              <a:endParaRPr lang="en-US" sz="2400">
                <a:solidFill>
                  <a:schemeClr val="tx1"/>
                </a:solidFill>
                <a:latin typeface="Source Sans Pro" panose="020B0503030403020204" pitchFamily="34" charset="0"/>
                <a:ea typeface="Source Sans Pro" panose="020B0503030403020204" pitchFamily="34" charset="0"/>
              </a:endParaRPr>
            </a:p>
          </p:txBody>
        </p:sp>
        <p:cxnSp>
          <p:nvCxnSpPr>
            <p:cNvPr id="56" name="Straight Arrow Connector 55">
              <a:extLst>
                <a:ext uri="{FF2B5EF4-FFF2-40B4-BE49-F238E27FC236}">
                  <a16:creationId xmlns:a16="http://schemas.microsoft.com/office/drawing/2014/main" id="{A35F71B9-8D6D-4829-B302-129330407B32}"/>
                </a:ext>
              </a:extLst>
            </p:cNvPr>
            <p:cNvCxnSpPr>
              <a:cxnSpLocks/>
            </p:cNvCxnSpPr>
            <p:nvPr/>
          </p:nvCxnSpPr>
          <p:spPr>
            <a:xfrm flipV="1">
              <a:off x="6616797" y="4060227"/>
              <a:ext cx="199389" cy="50333"/>
            </a:xfrm>
            <a:prstGeom prst="straightConnector1">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55" name="Group 54">
              <a:extLst>
                <a:ext uri="{FF2B5EF4-FFF2-40B4-BE49-F238E27FC236}">
                  <a16:creationId xmlns:a16="http://schemas.microsoft.com/office/drawing/2014/main" id="{4CBD0A70-A6EA-483F-B767-8723244E3B74}"/>
                </a:ext>
              </a:extLst>
            </p:cNvPr>
            <p:cNvGrpSpPr/>
            <p:nvPr/>
          </p:nvGrpSpPr>
          <p:grpSpPr>
            <a:xfrm>
              <a:off x="5729786" y="3511146"/>
              <a:ext cx="3007041" cy="2617697"/>
              <a:chOff x="4520505" y="3351022"/>
              <a:chExt cx="3683897" cy="3123135"/>
            </a:xfrm>
          </p:grpSpPr>
          <p:pic>
            <p:nvPicPr>
              <p:cNvPr id="60" name="Picture 59" descr="A close up of a logo&#10;&#10;Description automatically generated">
                <a:extLst>
                  <a:ext uri="{FF2B5EF4-FFF2-40B4-BE49-F238E27FC236}">
                    <a16:creationId xmlns:a16="http://schemas.microsoft.com/office/drawing/2014/main" id="{08AD5C34-D793-41FB-801D-EE1F68C08A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20505" y="3769014"/>
                <a:ext cx="1074239" cy="1307039"/>
              </a:xfrm>
              <a:prstGeom prst="rect">
                <a:avLst/>
              </a:prstGeom>
            </p:spPr>
          </p:pic>
          <p:pic>
            <p:nvPicPr>
              <p:cNvPr id="61" name="Picture 60" descr="A close up of a logo&#10;&#10;Description automatically generated">
                <a:extLst>
                  <a:ext uri="{FF2B5EF4-FFF2-40B4-BE49-F238E27FC236}">
                    <a16:creationId xmlns:a16="http://schemas.microsoft.com/office/drawing/2014/main" id="{DE7A945C-4B6D-4DC3-9C53-6F9AD107E07C}"/>
                  </a:ext>
                </a:extLst>
              </p:cNvPr>
              <p:cNvPicPr>
                <a:picLocks noChangeAspect="1"/>
              </p:cNvPicPr>
              <p:nvPr/>
            </p:nvPicPr>
            <p:blipFill rotWithShape="1">
              <a:blip r:embed="rId7" cstate="screen">
                <a:alphaModFix amt="20000"/>
                <a:extLst>
                  <a:ext uri="{28A0092B-C50C-407E-A947-70E740481C1C}">
                    <a14:useLocalDpi xmlns:a14="http://schemas.microsoft.com/office/drawing/2010/main"/>
                  </a:ext>
                </a:extLst>
              </a:blip>
              <a:srcRect/>
              <a:stretch/>
            </p:blipFill>
            <p:spPr>
              <a:xfrm>
                <a:off x="6531889" y="3351022"/>
                <a:ext cx="1074239" cy="1071512"/>
              </a:xfrm>
              <a:prstGeom prst="rect">
                <a:avLst/>
              </a:prstGeom>
            </p:spPr>
          </p:pic>
          <p:pic>
            <p:nvPicPr>
              <p:cNvPr id="62" name="Picture 61" descr="A close up of a logo&#10;&#10;Description automatically generated">
                <a:extLst>
                  <a:ext uri="{FF2B5EF4-FFF2-40B4-BE49-F238E27FC236}">
                    <a16:creationId xmlns:a16="http://schemas.microsoft.com/office/drawing/2014/main" id="{4B57F5DA-5EA1-462E-BD40-7D65B759D9C7}"/>
                  </a:ext>
                </a:extLst>
              </p:cNvPr>
              <p:cNvPicPr>
                <a:picLocks noChangeAspect="1"/>
              </p:cNvPicPr>
              <p:nvPr/>
            </p:nvPicPr>
            <p:blipFill rotWithShape="1">
              <a:blip r:embed="rId7" cstate="screen">
                <a:alphaModFix amt="20000"/>
                <a:extLst>
                  <a:ext uri="{28A0092B-C50C-407E-A947-70E740481C1C}">
                    <a14:useLocalDpi xmlns:a14="http://schemas.microsoft.com/office/drawing/2010/main"/>
                  </a:ext>
                </a:extLst>
              </a:blip>
              <a:srcRect/>
              <a:stretch/>
            </p:blipFill>
            <p:spPr>
              <a:xfrm>
                <a:off x="6249928" y="5402645"/>
                <a:ext cx="1074239" cy="1071512"/>
              </a:xfrm>
              <a:prstGeom prst="rect">
                <a:avLst/>
              </a:prstGeom>
            </p:spPr>
          </p:pic>
          <p:pic>
            <p:nvPicPr>
              <p:cNvPr id="63" name="Picture 62" descr="A close up of a logo&#10;&#10;Description automatically generated">
                <a:extLst>
                  <a:ext uri="{FF2B5EF4-FFF2-40B4-BE49-F238E27FC236}">
                    <a16:creationId xmlns:a16="http://schemas.microsoft.com/office/drawing/2014/main" id="{02E39DFE-7EEA-4D6E-A3E8-0606F7A1911D}"/>
                  </a:ext>
                </a:extLst>
              </p:cNvPr>
              <p:cNvPicPr>
                <a:picLocks noChangeAspect="1"/>
              </p:cNvPicPr>
              <p:nvPr/>
            </p:nvPicPr>
            <p:blipFill rotWithShape="1">
              <a:blip r:embed="rId7" cstate="screen">
                <a:alphaModFix amt="20000"/>
                <a:extLst>
                  <a:ext uri="{28A0092B-C50C-407E-A947-70E740481C1C}">
                    <a14:useLocalDpi xmlns:a14="http://schemas.microsoft.com/office/drawing/2010/main"/>
                  </a:ext>
                </a:extLst>
              </a:blip>
              <a:srcRect/>
              <a:stretch/>
            </p:blipFill>
            <p:spPr>
              <a:xfrm>
                <a:off x="7130163" y="4429082"/>
                <a:ext cx="1074239" cy="1071512"/>
              </a:xfrm>
              <a:prstGeom prst="rect">
                <a:avLst/>
              </a:prstGeom>
            </p:spPr>
          </p:pic>
          <p:cxnSp>
            <p:nvCxnSpPr>
              <p:cNvPr id="64" name="Straight Arrow Connector 63">
                <a:extLst>
                  <a:ext uri="{FF2B5EF4-FFF2-40B4-BE49-F238E27FC236}">
                    <a16:creationId xmlns:a16="http://schemas.microsoft.com/office/drawing/2014/main" id="{7353F914-A92D-498D-B4F8-6EC58ED89A04}"/>
                  </a:ext>
                </a:extLst>
              </p:cNvPr>
              <p:cNvCxnSpPr>
                <a:cxnSpLocks/>
              </p:cNvCxnSpPr>
              <p:nvPr/>
            </p:nvCxnSpPr>
            <p:spPr>
              <a:xfrm flipV="1">
                <a:off x="6201550" y="3784497"/>
                <a:ext cx="472727" cy="158431"/>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5" name="Straight Arrow Connector 64">
                <a:extLst>
                  <a:ext uri="{FF2B5EF4-FFF2-40B4-BE49-F238E27FC236}">
                    <a16:creationId xmlns:a16="http://schemas.microsoft.com/office/drawing/2014/main" id="{E6F3E667-2E14-4296-B362-017E8853F2D5}"/>
                  </a:ext>
                </a:extLst>
              </p:cNvPr>
              <p:cNvCxnSpPr>
                <a:cxnSpLocks/>
              </p:cNvCxnSpPr>
              <p:nvPr/>
            </p:nvCxnSpPr>
            <p:spPr>
              <a:xfrm>
                <a:off x="5614105" y="4422533"/>
                <a:ext cx="583060" cy="187531"/>
              </a:xfrm>
              <a:prstGeom prst="straightConnector1">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66" name="Straight Arrow Connector 65">
                <a:extLst>
                  <a:ext uri="{FF2B5EF4-FFF2-40B4-BE49-F238E27FC236}">
                    <a16:creationId xmlns:a16="http://schemas.microsoft.com/office/drawing/2014/main" id="{C0280CE6-77CD-42FE-9DA2-50806195D7B3}"/>
                  </a:ext>
                </a:extLst>
              </p:cNvPr>
              <p:cNvCxnSpPr>
                <a:cxnSpLocks/>
              </p:cNvCxnSpPr>
              <p:nvPr/>
            </p:nvCxnSpPr>
            <p:spPr>
              <a:xfrm>
                <a:off x="6064097" y="5257749"/>
                <a:ext cx="298356" cy="284758"/>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7" name="Straight Arrow Connector 66">
                <a:extLst>
                  <a:ext uri="{FF2B5EF4-FFF2-40B4-BE49-F238E27FC236}">
                    <a16:creationId xmlns:a16="http://schemas.microsoft.com/office/drawing/2014/main" id="{D5B9734F-5B62-4CBE-99D8-998CF5E90E32}"/>
                  </a:ext>
                </a:extLst>
              </p:cNvPr>
              <p:cNvCxnSpPr>
                <a:cxnSpLocks/>
              </p:cNvCxnSpPr>
              <p:nvPr/>
            </p:nvCxnSpPr>
            <p:spPr>
              <a:xfrm>
                <a:off x="6645455" y="4734173"/>
                <a:ext cx="476544" cy="138653"/>
              </a:xfrm>
              <a:prstGeom prst="straightConnector1">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8" name="Straight Arrow Connector 67">
                <a:extLst>
                  <a:ext uri="{FF2B5EF4-FFF2-40B4-BE49-F238E27FC236}">
                    <a16:creationId xmlns:a16="http://schemas.microsoft.com/office/drawing/2014/main" id="{4585897A-F773-456A-A1DD-2CB9407FC9BF}"/>
                  </a:ext>
                </a:extLst>
              </p:cNvPr>
              <p:cNvCxnSpPr>
                <a:cxnSpLocks/>
              </p:cNvCxnSpPr>
              <p:nvPr/>
            </p:nvCxnSpPr>
            <p:spPr>
              <a:xfrm>
                <a:off x="5521965" y="4692285"/>
                <a:ext cx="263641" cy="272553"/>
              </a:xfrm>
              <a:prstGeom prst="straightConnector1">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57" name="TextBox 56">
              <a:extLst>
                <a:ext uri="{FF2B5EF4-FFF2-40B4-BE49-F238E27FC236}">
                  <a16:creationId xmlns:a16="http://schemas.microsoft.com/office/drawing/2014/main" id="{35FE58A9-CED1-4CE3-8052-6B04119BB44E}"/>
                </a:ext>
              </a:extLst>
            </p:cNvPr>
            <p:cNvSpPr txBox="1"/>
            <p:nvPr/>
          </p:nvSpPr>
          <p:spPr>
            <a:xfrm>
              <a:off x="6794321" y="3828833"/>
              <a:ext cx="195749" cy="400110"/>
            </a:xfrm>
            <a:prstGeom prst="rect">
              <a:avLst/>
            </a:prstGeom>
            <a:noFill/>
          </p:spPr>
          <p:txBody>
            <a:bodyPr wrap="square" rtlCol="0">
              <a:spAutoFit/>
            </a:bodyPr>
            <a:lstStyle/>
            <a:p>
              <a:r>
                <a:rPr lang="en-US" sz="2000" b="1">
                  <a:solidFill>
                    <a:srgbClr val="FF0000"/>
                  </a:solidFill>
                </a:rPr>
                <a:t>X</a:t>
              </a:r>
              <a:endParaRPr lang="en-US" sz="1200" b="1">
                <a:solidFill>
                  <a:srgbClr val="FF0000"/>
                </a:solidFill>
              </a:endParaRPr>
            </a:p>
          </p:txBody>
        </p:sp>
        <p:sp>
          <p:nvSpPr>
            <p:cNvPr id="58" name="TextBox 57">
              <a:extLst>
                <a:ext uri="{FF2B5EF4-FFF2-40B4-BE49-F238E27FC236}">
                  <a16:creationId xmlns:a16="http://schemas.microsoft.com/office/drawing/2014/main" id="{1DF1E9B1-506F-4A28-A3D8-0CABD007F6E2}"/>
                </a:ext>
              </a:extLst>
            </p:cNvPr>
            <p:cNvSpPr txBox="1"/>
            <p:nvPr/>
          </p:nvSpPr>
          <p:spPr>
            <a:xfrm>
              <a:off x="7120060" y="4444705"/>
              <a:ext cx="195749" cy="400110"/>
            </a:xfrm>
            <a:prstGeom prst="rect">
              <a:avLst/>
            </a:prstGeom>
            <a:noFill/>
          </p:spPr>
          <p:txBody>
            <a:bodyPr wrap="square" rtlCol="0">
              <a:spAutoFit/>
            </a:bodyPr>
            <a:lstStyle/>
            <a:p>
              <a:r>
                <a:rPr lang="en-US" sz="2000" b="1">
                  <a:solidFill>
                    <a:srgbClr val="FF0000"/>
                  </a:solidFill>
                </a:rPr>
                <a:t>X</a:t>
              </a:r>
              <a:endParaRPr lang="en-US" sz="1200" b="1">
                <a:solidFill>
                  <a:srgbClr val="FF0000"/>
                </a:solidFill>
              </a:endParaRPr>
            </a:p>
          </p:txBody>
        </p:sp>
        <p:sp>
          <p:nvSpPr>
            <p:cNvPr id="59" name="TextBox 58">
              <a:extLst>
                <a:ext uri="{FF2B5EF4-FFF2-40B4-BE49-F238E27FC236}">
                  <a16:creationId xmlns:a16="http://schemas.microsoft.com/office/drawing/2014/main" id="{2307F814-9646-4402-9699-F4E823F9A220}"/>
                </a:ext>
              </a:extLst>
            </p:cNvPr>
            <p:cNvSpPr txBox="1"/>
            <p:nvPr/>
          </p:nvSpPr>
          <p:spPr>
            <a:xfrm>
              <a:off x="6728800" y="4801266"/>
              <a:ext cx="195749" cy="400110"/>
            </a:xfrm>
            <a:prstGeom prst="rect">
              <a:avLst/>
            </a:prstGeom>
            <a:noFill/>
          </p:spPr>
          <p:txBody>
            <a:bodyPr wrap="square" rtlCol="0">
              <a:spAutoFit/>
            </a:bodyPr>
            <a:lstStyle/>
            <a:p>
              <a:r>
                <a:rPr lang="en-US" sz="2000" b="1">
                  <a:solidFill>
                    <a:srgbClr val="FF0000"/>
                  </a:solidFill>
                </a:rPr>
                <a:t>X</a:t>
              </a:r>
              <a:endParaRPr lang="en-US" sz="1200" b="1">
                <a:solidFill>
                  <a:srgbClr val="FF0000"/>
                </a:solidFill>
              </a:endParaRPr>
            </a:p>
          </p:txBody>
        </p:sp>
        <p:sp>
          <p:nvSpPr>
            <p:cNvPr id="31" name="Diamond 30">
              <a:extLst>
                <a:ext uri="{FF2B5EF4-FFF2-40B4-BE49-F238E27FC236}">
                  <a16:creationId xmlns:a16="http://schemas.microsoft.com/office/drawing/2014/main" id="{27DDCF80-F4DB-408E-9151-04AF69DEC55B}"/>
                </a:ext>
              </a:extLst>
            </p:cNvPr>
            <p:cNvSpPr/>
            <p:nvPr/>
          </p:nvSpPr>
          <p:spPr>
            <a:xfrm>
              <a:off x="6759607" y="3754636"/>
              <a:ext cx="98464" cy="170073"/>
            </a:xfrm>
            <a:prstGeom prst="diamond">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1463" kern="1200">
                <a:solidFill>
                  <a:prstClr val="white"/>
                </a:solidFill>
                <a:latin typeface="Calibri" panose="020F0502020204030204"/>
              </a:endParaRPr>
            </a:p>
          </p:txBody>
        </p:sp>
      </p:grpSp>
    </p:spTree>
    <p:extLst>
      <p:ext uri="{BB962C8B-B14F-4D97-AF65-F5344CB8AC3E}">
        <p14:creationId xmlns:p14="http://schemas.microsoft.com/office/powerpoint/2010/main" val="2140851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215-514D-48C6-8C18-A528829BEDA0}"/>
              </a:ext>
            </a:extLst>
          </p:cNvPr>
          <p:cNvSpPr>
            <a:spLocks noGrp="1"/>
          </p:cNvSpPr>
          <p:nvPr>
            <p:ph type="title"/>
          </p:nvPr>
        </p:nvSpPr>
        <p:spPr>
          <a:xfrm>
            <a:off x="406400" y="168450"/>
            <a:ext cx="9109898" cy="973500"/>
          </a:xfrm>
        </p:spPr>
        <p:txBody>
          <a:bodyPr/>
          <a:lstStyle/>
          <a:p>
            <a:pPr algn="ctr"/>
            <a:r>
              <a:rPr lang="en-US" sz="3600"/>
              <a:t>How many visits are there?</a:t>
            </a:r>
          </a:p>
        </p:txBody>
      </p:sp>
      <p:sp>
        <p:nvSpPr>
          <p:cNvPr id="7" name="Google Shape;140;p22">
            <a:extLst>
              <a:ext uri="{FF2B5EF4-FFF2-40B4-BE49-F238E27FC236}">
                <a16:creationId xmlns:a16="http://schemas.microsoft.com/office/drawing/2014/main" id="{0546CC8A-7B8C-4DDD-8D4E-4D03955A9C65}"/>
              </a:ext>
            </a:extLst>
          </p:cNvPr>
          <p:cNvSpPr txBox="1">
            <a:spLocks/>
          </p:cNvSpPr>
          <p:nvPr/>
        </p:nvSpPr>
        <p:spPr>
          <a:xfrm>
            <a:off x="2806776" y="2917069"/>
            <a:ext cx="4292447" cy="3208601"/>
          </a:xfrm>
          <a:prstGeom prst="rect">
            <a:avLst/>
          </a:prstGeom>
          <a:noFill/>
          <a:ln>
            <a:noFill/>
          </a:ln>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0" indent="0" algn="ctr">
              <a:buFont typeface="Source Sans Pro"/>
              <a:buNone/>
            </a:pPr>
            <a:r>
              <a:rPr lang="en-US" sz="2800">
                <a:solidFill>
                  <a:schemeClr val="tx1"/>
                </a:solidFill>
              </a:rPr>
              <a:t>There will be 8 study visits over a period of about three and a half months.</a:t>
            </a:r>
          </a:p>
        </p:txBody>
      </p:sp>
      <p:pic>
        <p:nvPicPr>
          <p:cNvPr id="9" name="Picture 8" descr="A close up of a keyboard&#10;&#10;Description generated with high confidence">
            <a:extLst>
              <a:ext uri="{FF2B5EF4-FFF2-40B4-BE49-F238E27FC236}">
                <a16:creationId xmlns:a16="http://schemas.microsoft.com/office/drawing/2014/main" id="{2218739A-F833-4B5D-BF53-422548D13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038" y="4683847"/>
            <a:ext cx="1766472" cy="1472060"/>
          </a:xfrm>
          <a:prstGeom prst="rect">
            <a:avLst/>
          </a:prstGeom>
        </p:spPr>
      </p:pic>
      <p:pic>
        <p:nvPicPr>
          <p:cNvPr id="10" name="Picture 9" descr="A close up of a keyboard&#10;&#10;Description generated with high confidence">
            <a:extLst>
              <a:ext uri="{FF2B5EF4-FFF2-40B4-BE49-F238E27FC236}">
                <a16:creationId xmlns:a16="http://schemas.microsoft.com/office/drawing/2014/main" id="{402E23C4-A062-4577-84CF-CDEB234615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8949" y="4683847"/>
            <a:ext cx="1766472" cy="1472060"/>
          </a:xfrm>
          <a:prstGeom prst="rect">
            <a:avLst/>
          </a:prstGeom>
        </p:spPr>
      </p:pic>
      <p:pic>
        <p:nvPicPr>
          <p:cNvPr id="11" name="Picture 10" descr="A close up of a keyboard&#10;&#10;Description generated with high confidence">
            <a:extLst>
              <a:ext uri="{FF2B5EF4-FFF2-40B4-BE49-F238E27FC236}">
                <a16:creationId xmlns:a16="http://schemas.microsoft.com/office/drawing/2014/main" id="{DC5A2CB1-F503-46AD-8A45-6E01150866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1312" y="4683847"/>
            <a:ext cx="1766473" cy="1472061"/>
          </a:xfrm>
          <a:prstGeom prst="rect">
            <a:avLst/>
          </a:prstGeom>
        </p:spPr>
      </p:pic>
      <p:pic>
        <p:nvPicPr>
          <p:cNvPr id="12" name="Picture 11" descr="A close up of a keyboard&#10;&#10;Description generated with high confidence">
            <a:extLst>
              <a:ext uri="{FF2B5EF4-FFF2-40B4-BE49-F238E27FC236}">
                <a16:creationId xmlns:a16="http://schemas.microsoft.com/office/drawing/2014/main" id="{565E52E3-62E2-4325-BAA1-6F21C8DC46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9223" y="4685205"/>
            <a:ext cx="1758203" cy="734672"/>
          </a:xfrm>
          <a:prstGeom prst="rect">
            <a:avLst/>
          </a:prstGeom>
        </p:spPr>
      </p:pic>
      <p:pic>
        <p:nvPicPr>
          <p:cNvPr id="21" name="Picture 20">
            <a:extLst>
              <a:ext uri="{FF2B5EF4-FFF2-40B4-BE49-F238E27FC236}">
                <a16:creationId xmlns:a16="http://schemas.microsoft.com/office/drawing/2014/main" id="{ABAD60B1-0CFB-4AE1-B22B-4AC90B6402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3374" y="1990582"/>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0A5F39DA-B886-4F7D-90BA-FF0364A28B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5998" y="1990581"/>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2EBAFF9A-0333-429A-85CE-BB3456058C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6484" y="1990580"/>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B4272717-FE86-4C08-89F9-3F8EFCFE10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4896" y="1990339"/>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9CE422B1-58A3-488A-9442-16534E1AD1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5272" y="1990582"/>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C06CD017-2259-4E44-8FB4-2973904036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7896" y="1990581"/>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97550D04-0BD1-4A7D-9FEC-9614A7B397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8382" y="1990580"/>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60415A5C-6221-47C2-8021-E3437CE2DF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6794" y="1990339"/>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0297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215-514D-48C6-8C18-A528829BEDA0}"/>
              </a:ext>
            </a:extLst>
          </p:cNvPr>
          <p:cNvSpPr>
            <a:spLocks noGrp="1"/>
          </p:cNvSpPr>
          <p:nvPr>
            <p:ph type="title"/>
          </p:nvPr>
        </p:nvSpPr>
        <p:spPr>
          <a:xfrm>
            <a:off x="446285" y="168450"/>
            <a:ext cx="9070013" cy="973500"/>
          </a:xfrm>
        </p:spPr>
        <p:txBody>
          <a:bodyPr/>
          <a:lstStyle/>
          <a:p>
            <a:pPr algn="ctr"/>
            <a:r>
              <a:rPr lang="en-US" sz="3200"/>
              <a:t>How are study groups assigned?</a:t>
            </a:r>
          </a:p>
        </p:txBody>
      </p:sp>
      <p:sp>
        <p:nvSpPr>
          <p:cNvPr id="7" name="Google Shape;140;p22">
            <a:extLst>
              <a:ext uri="{FF2B5EF4-FFF2-40B4-BE49-F238E27FC236}">
                <a16:creationId xmlns:a16="http://schemas.microsoft.com/office/drawing/2014/main" id="{0546CC8A-7B8C-4DDD-8D4E-4D03955A9C65}"/>
              </a:ext>
            </a:extLst>
          </p:cNvPr>
          <p:cNvSpPr txBox="1">
            <a:spLocks/>
          </p:cNvSpPr>
          <p:nvPr/>
        </p:nvSpPr>
        <p:spPr>
          <a:xfrm>
            <a:off x="5098122" y="1478186"/>
            <a:ext cx="4292447" cy="3208601"/>
          </a:xfrm>
          <a:prstGeom prst="rect">
            <a:avLst/>
          </a:prstGeom>
          <a:noFill/>
          <a:ln>
            <a:noFill/>
          </a:ln>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0" indent="0" algn="ctr">
              <a:buFont typeface="Source Sans Pro"/>
              <a:buNone/>
            </a:pPr>
            <a:r>
              <a:rPr lang="en-US" sz="2800">
                <a:solidFill>
                  <a:schemeClr val="tx1"/>
                </a:solidFill>
              </a:rPr>
              <a:t>Groups are assigned by chance.  For every three women assigned the ring, one will be assigned Truvada.</a:t>
            </a:r>
          </a:p>
        </p:txBody>
      </p:sp>
      <p:grpSp>
        <p:nvGrpSpPr>
          <p:cNvPr id="38" name="Group 37">
            <a:extLst>
              <a:ext uri="{FF2B5EF4-FFF2-40B4-BE49-F238E27FC236}">
                <a16:creationId xmlns:a16="http://schemas.microsoft.com/office/drawing/2014/main" id="{D1712187-5688-4F4C-B61A-394F2A1BD215}"/>
              </a:ext>
            </a:extLst>
          </p:cNvPr>
          <p:cNvGrpSpPr/>
          <p:nvPr/>
        </p:nvGrpSpPr>
        <p:grpSpPr>
          <a:xfrm>
            <a:off x="446285" y="1564431"/>
            <a:ext cx="4506715" cy="4684610"/>
            <a:chOff x="743498" y="1596926"/>
            <a:chExt cx="4782755" cy="5040998"/>
          </a:xfrm>
        </p:grpSpPr>
        <p:sp>
          <p:nvSpPr>
            <p:cNvPr id="37" name="Rectangle 36">
              <a:extLst>
                <a:ext uri="{FF2B5EF4-FFF2-40B4-BE49-F238E27FC236}">
                  <a16:creationId xmlns:a16="http://schemas.microsoft.com/office/drawing/2014/main" id="{0D7A390D-404A-4949-9557-08CF5451D382}"/>
                </a:ext>
              </a:extLst>
            </p:cNvPr>
            <p:cNvSpPr/>
            <p:nvPr/>
          </p:nvSpPr>
          <p:spPr>
            <a:xfrm>
              <a:off x="743498" y="1596926"/>
              <a:ext cx="4782755" cy="5040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FC7A850-F24D-4A24-8FE1-AAD2E91038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3498" y="1628456"/>
              <a:ext cx="3529653" cy="3921379"/>
            </a:xfrm>
            <a:prstGeom prst="flowChartManualOperation">
              <a:avLst/>
            </a:prstGeom>
          </p:spPr>
        </p:pic>
        <p:grpSp>
          <p:nvGrpSpPr>
            <p:cNvPr id="33" name="Group 32">
              <a:extLst>
                <a:ext uri="{FF2B5EF4-FFF2-40B4-BE49-F238E27FC236}">
                  <a16:creationId xmlns:a16="http://schemas.microsoft.com/office/drawing/2014/main" id="{5CB9A767-AAAC-4DB8-BB05-F675534B5B74}"/>
                </a:ext>
              </a:extLst>
            </p:cNvPr>
            <p:cNvGrpSpPr/>
            <p:nvPr/>
          </p:nvGrpSpPr>
          <p:grpSpPr>
            <a:xfrm rot="2091321">
              <a:off x="3338136" y="4521369"/>
              <a:ext cx="1849010" cy="1723697"/>
              <a:chOff x="2666999" y="1692165"/>
              <a:chExt cx="4572000" cy="4351283"/>
            </a:xfrm>
          </p:grpSpPr>
          <p:pic>
            <p:nvPicPr>
              <p:cNvPr id="4" name="Picture 3" descr="A close up of a device&#10;&#10;Description generated with high confidence">
                <a:extLst>
                  <a:ext uri="{FF2B5EF4-FFF2-40B4-BE49-F238E27FC236}">
                    <a16:creationId xmlns:a16="http://schemas.microsoft.com/office/drawing/2014/main" id="{4945EE04-DB34-4429-8985-B810B336D8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471" t="17931" r="15862" b="18621"/>
              <a:stretch/>
            </p:blipFill>
            <p:spPr>
              <a:xfrm>
                <a:off x="2666999" y="1692165"/>
                <a:ext cx="4572000" cy="4351283"/>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02CA8543-02B4-4FD0-BC1D-95DBC2094361}"/>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a:off x="3871031" y="3118100"/>
                <a:ext cx="1107178" cy="1109026"/>
              </a:xfrm>
              <a:prstGeom prst="ellipse">
                <a:avLst/>
              </a:prstGeom>
            </p:spPr>
          </p:pic>
          <p:pic>
            <p:nvPicPr>
              <p:cNvPr id="21" name="Picture 20" descr="A close up of a logo&#10;&#10;Description generated with high confidence">
                <a:extLst>
                  <a:ext uri="{FF2B5EF4-FFF2-40B4-BE49-F238E27FC236}">
                    <a16:creationId xmlns:a16="http://schemas.microsoft.com/office/drawing/2014/main" id="{EDBC80B9-BA5E-44CB-A47E-1875F279F30B}"/>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a:off x="5845416" y="2689148"/>
                <a:ext cx="1107178" cy="1109026"/>
              </a:xfrm>
              <a:prstGeom prst="ellipse">
                <a:avLst/>
              </a:prstGeom>
            </p:spPr>
          </p:pic>
          <p:pic>
            <p:nvPicPr>
              <p:cNvPr id="22" name="Picture 21" descr="A close up of a logo&#10;&#10;Description generated with high confidence">
                <a:extLst>
                  <a:ext uri="{FF2B5EF4-FFF2-40B4-BE49-F238E27FC236}">
                    <a16:creationId xmlns:a16="http://schemas.microsoft.com/office/drawing/2014/main" id="{0AB5EAF3-3BF0-4105-B0C1-6B25BD4CEDCF}"/>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t="-15568" r="-220" b="-1"/>
              <a:stretch/>
            </p:blipFill>
            <p:spPr>
              <a:xfrm>
                <a:off x="4270545" y="4227804"/>
                <a:ext cx="1199143" cy="1385094"/>
              </a:xfrm>
              <a:prstGeom prst="ellipse">
                <a:avLst/>
              </a:prstGeom>
            </p:spPr>
          </p:pic>
          <p:pic>
            <p:nvPicPr>
              <p:cNvPr id="24" name="Picture 23" descr="A close up of a logo&#10;&#10;Description generated with high confidence">
                <a:extLst>
                  <a:ext uri="{FF2B5EF4-FFF2-40B4-BE49-F238E27FC236}">
                    <a16:creationId xmlns:a16="http://schemas.microsoft.com/office/drawing/2014/main" id="{560D7732-F629-4F83-BFAE-F1EB83D80615}"/>
                  </a:ext>
                </a:extLst>
              </p:cNvPr>
              <p:cNvPicPr>
                <a:picLocks noChangeAspect="1"/>
              </p:cNvPicPr>
              <p:nvPr/>
            </p:nvPicPr>
            <p:blipFill>
              <a:blip r:embed="rId9" cstate="screen">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a:ext>
                </a:extLst>
              </a:blip>
              <a:stretch>
                <a:fillRect/>
              </a:stretch>
            </p:blipFill>
            <p:spPr>
              <a:xfrm rot="10613159">
                <a:off x="4469286" y="2937836"/>
                <a:ext cx="1365983" cy="1368263"/>
              </a:xfrm>
              <a:prstGeom prst="chord">
                <a:avLst>
                  <a:gd name="adj1" fmla="val 3722606"/>
                  <a:gd name="adj2" fmla="val 12524843"/>
                </a:avLst>
              </a:prstGeom>
            </p:spPr>
          </p:pic>
          <p:grpSp>
            <p:nvGrpSpPr>
              <p:cNvPr id="30" name="Group 29">
                <a:extLst>
                  <a:ext uri="{FF2B5EF4-FFF2-40B4-BE49-F238E27FC236}">
                    <a16:creationId xmlns:a16="http://schemas.microsoft.com/office/drawing/2014/main" id="{0DF72817-C794-4FA7-A565-5962F6DFF78B}"/>
                  </a:ext>
                </a:extLst>
              </p:cNvPr>
              <p:cNvGrpSpPr/>
              <p:nvPr/>
            </p:nvGrpSpPr>
            <p:grpSpPr>
              <a:xfrm>
                <a:off x="4805464" y="1953076"/>
                <a:ext cx="1669443" cy="957556"/>
                <a:chOff x="4805464" y="1953076"/>
                <a:chExt cx="1669443" cy="957556"/>
              </a:xfrm>
            </p:grpSpPr>
            <p:sp>
              <p:nvSpPr>
                <p:cNvPr id="29" name="Diamond 28">
                  <a:extLst>
                    <a:ext uri="{FF2B5EF4-FFF2-40B4-BE49-F238E27FC236}">
                      <a16:creationId xmlns:a16="http://schemas.microsoft.com/office/drawing/2014/main" id="{7A05BFD2-2C56-4F84-BE7C-E797E6C0C158}"/>
                    </a:ext>
                  </a:extLst>
                </p:cNvPr>
                <p:cNvSpPr/>
                <p:nvPr/>
              </p:nvSpPr>
              <p:spPr>
                <a:xfrm rot="20916795">
                  <a:off x="4805464" y="1953076"/>
                  <a:ext cx="1669443" cy="957556"/>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C07B003-D52A-4CD6-9AD8-34CC6CB54E0E}"/>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rot="20923306">
                  <a:off x="5164789" y="2146450"/>
                  <a:ext cx="950790" cy="535184"/>
                </a:xfrm>
                <a:prstGeom prst="rect">
                  <a:avLst/>
                </a:prstGeom>
              </p:spPr>
            </p:pic>
          </p:grpSp>
          <p:sp>
            <p:nvSpPr>
              <p:cNvPr id="31" name="Diamond 30">
                <a:extLst>
                  <a:ext uri="{FF2B5EF4-FFF2-40B4-BE49-F238E27FC236}">
                    <a16:creationId xmlns:a16="http://schemas.microsoft.com/office/drawing/2014/main" id="{23620FC1-4FA8-454F-B63A-3665BB66E751}"/>
                  </a:ext>
                </a:extLst>
              </p:cNvPr>
              <p:cNvSpPr/>
              <p:nvPr/>
            </p:nvSpPr>
            <p:spPr>
              <a:xfrm rot="4583224">
                <a:off x="2562065" y="4191325"/>
                <a:ext cx="1947196" cy="957556"/>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3E20D66-B68D-48B9-A41D-7FD64BF13EFD}"/>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artisticPhotocopy trans="65000"/>
                        </a14:imgEffect>
                      </a14:imgLayer>
                    </a14:imgProps>
                  </a:ext>
                  <a:ext uri="{28A0092B-C50C-407E-A947-70E740481C1C}">
                    <a14:useLocalDpi xmlns:a14="http://schemas.microsoft.com/office/drawing/2010/main"/>
                  </a:ext>
                </a:extLst>
              </a:blip>
              <a:srcRect/>
              <a:stretch/>
            </p:blipFill>
            <p:spPr>
              <a:xfrm rot="4589735">
                <a:off x="3027580" y="4323294"/>
                <a:ext cx="950790" cy="535184"/>
              </a:xfrm>
              <a:prstGeom prst="rect">
                <a:avLst/>
              </a:prstGeom>
            </p:spPr>
          </p:pic>
        </p:grpSp>
      </p:grpSp>
      <p:pic>
        <p:nvPicPr>
          <p:cNvPr id="43" name="Picture 42" descr="A close up of a logo&#10;&#10;Description generated with high confidence">
            <a:extLst>
              <a:ext uri="{FF2B5EF4-FFF2-40B4-BE49-F238E27FC236}">
                <a16:creationId xmlns:a16="http://schemas.microsoft.com/office/drawing/2014/main" id="{31E5FDF8-9B7F-4ACB-B6FB-7C78126039CB}"/>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5861823" y="4890224"/>
            <a:ext cx="421922" cy="408265"/>
          </a:xfrm>
          <a:prstGeom prst="ellipse">
            <a:avLst/>
          </a:prstGeom>
        </p:spPr>
      </p:pic>
      <p:pic>
        <p:nvPicPr>
          <p:cNvPr id="45" name="Picture 44">
            <a:extLst>
              <a:ext uri="{FF2B5EF4-FFF2-40B4-BE49-F238E27FC236}">
                <a16:creationId xmlns:a16="http://schemas.microsoft.com/office/drawing/2014/main" id="{9526BF00-A6AD-4C12-9B45-2E58AFAEF104}"/>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artisticPhotocopy trans="65000"/>
                    </a14:imgEffect>
                  </a14:imgLayer>
                </a14:imgProps>
              </a:ext>
              <a:ext uri="{28A0092B-C50C-407E-A947-70E740481C1C}">
                <a14:useLocalDpi xmlns:a14="http://schemas.microsoft.com/office/drawing/2010/main"/>
              </a:ext>
            </a:extLst>
          </a:blip>
          <a:srcRect/>
          <a:stretch/>
        </p:blipFill>
        <p:spPr>
          <a:xfrm>
            <a:off x="8466683" y="4894726"/>
            <a:ext cx="362326" cy="197017"/>
          </a:xfrm>
          <a:prstGeom prst="rect">
            <a:avLst/>
          </a:prstGeom>
        </p:spPr>
      </p:pic>
      <p:pic>
        <p:nvPicPr>
          <p:cNvPr id="47" name="Picture 46" descr="A close up of a logo&#10;&#10;Description generated with high confidence">
            <a:extLst>
              <a:ext uri="{FF2B5EF4-FFF2-40B4-BE49-F238E27FC236}">
                <a16:creationId xmlns:a16="http://schemas.microsoft.com/office/drawing/2014/main" id="{0031336C-546B-44F0-A7E7-23595F00AD0F}"/>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6740919" y="4890224"/>
            <a:ext cx="421922" cy="408265"/>
          </a:xfrm>
          <a:prstGeom prst="ellipse">
            <a:avLst/>
          </a:prstGeom>
        </p:spPr>
      </p:pic>
      <p:pic>
        <p:nvPicPr>
          <p:cNvPr id="49" name="Picture 48" descr="A close up of a logo&#10;&#10;Description generated with high confidence">
            <a:extLst>
              <a:ext uri="{FF2B5EF4-FFF2-40B4-BE49-F238E27FC236}">
                <a16:creationId xmlns:a16="http://schemas.microsoft.com/office/drawing/2014/main" id="{C455CCAF-A5D1-42E9-AFE6-10E11512CD60}"/>
              </a:ext>
            </a:extLst>
          </p:cNvPr>
          <p:cNvPicPr>
            <a:picLocks noChangeAspect="1"/>
          </p:cNvPicPr>
          <p:nvPr/>
        </p:nvPicPr>
        <p:blipFill>
          <a:blip r:embed="rId5" cstate="screen">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rot="2091321">
            <a:off x="7591837" y="4890224"/>
            <a:ext cx="421922" cy="408265"/>
          </a:xfrm>
          <a:prstGeom prst="ellipse">
            <a:avLst/>
          </a:prstGeom>
        </p:spPr>
      </p:pic>
      <p:pic>
        <p:nvPicPr>
          <p:cNvPr id="27" name="Picture 26">
            <a:extLst>
              <a:ext uri="{FF2B5EF4-FFF2-40B4-BE49-F238E27FC236}">
                <a16:creationId xmlns:a16="http://schemas.microsoft.com/office/drawing/2014/main" id="{8A1796CC-F36F-4432-8886-40ABAF7B72B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5567" y="3857610"/>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E5364BA8-4782-4026-954A-57D4C6D3720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590493" y="3857609"/>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a:extLst>
              <a:ext uri="{FF2B5EF4-FFF2-40B4-BE49-F238E27FC236}">
                <a16:creationId xmlns:a16="http://schemas.microsoft.com/office/drawing/2014/main" id="{51129B26-B9E9-4F13-B1BA-41745B16184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32130" y="3857608"/>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a:extLst>
              <a:ext uri="{FF2B5EF4-FFF2-40B4-BE49-F238E27FC236}">
                <a16:creationId xmlns:a16="http://schemas.microsoft.com/office/drawing/2014/main" id="{BDD41D31-51C5-4AAA-9F9E-557A0A53873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70542" y="3857367"/>
            <a:ext cx="693899" cy="918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8811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578-337E-4A2C-99FE-0169947737E1}"/>
              </a:ext>
            </a:extLst>
          </p:cNvPr>
          <p:cNvSpPr>
            <a:spLocks noGrp="1"/>
          </p:cNvSpPr>
          <p:nvPr>
            <p:ph type="body" idx="4294967295"/>
          </p:nvPr>
        </p:nvSpPr>
        <p:spPr>
          <a:xfrm>
            <a:off x="1406767" y="409890"/>
            <a:ext cx="8150225" cy="803275"/>
          </a:xfrm>
        </p:spPr>
        <p:txBody>
          <a:bodyPr/>
          <a:lstStyle/>
          <a:p>
            <a:pPr marL="20637" indent="0">
              <a:buNone/>
            </a:pPr>
            <a:r>
              <a:rPr lang="en-US" b="1">
                <a:solidFill>
                  <a:schemeClr val="bg1"/>
                </a:solidFill>
              </a:rPr>
              <a:t>Why are more women assigned to ring?</a:t>
            </a:r>
          </a:p>
          <a:p>
            <a:endParaRPr lang="en-US"/>
          </a:p>
        </p:txBody>
      </p:sp>
      <p:pic>
        <p:nvPicPr>
          <p:cNvPr id="8" name="Picture 7" descr="A person in a yellow dress&#10;&#10;Description generated with high confidence">
            <a:extLst>
              <a:ext uri="{FF2B5EF4-FFF2-40B4-BE49-F238E27FC236}">
                <a16:creationId xmlns:a16="http://schemas.microsoft.com/office/drawing/2014/main" id="{1F08D521-31F2-4E61-AE7D-9938BD40A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5782" y="1330854"/>
            <a:ext cx="6294435" cy="419629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929E59B-8D42-4AF2-8722-A5D51AACD1F5}"/>
              </a:ext>
            </a:extLst>
          </p:cNvPr>
          <p:cNvSpPr/>
          <p:nvPr/>
        </p:nvSpPr>
        <p:spPr>
          <a:xfrm>
            <a:off x="453482" y="5579041"/>
            <a:ext cx="8999034" cy="1200329"/>
          </a:xfrm>
          <a:prstGeom prst="rect">
            <a:avLst/>
          </a:prstGeom>
        </p:spPr>
        <p:txBody>
          <a:bodyPr wrap="square">
            <a:spAutoFit/>
          </a:bodyPr>
          <a:lstStyle/>
          <a:p>
            <a:pPr lvl="0" algn="ctr"/>
            <a:r>
              <a:rPr lang="en-US" sz="2400">
                <a:solidFill>
                  <a:schemeClr val="bg1"/>
                </a:solidFill>
                <a:latin typeface="Source Sans Pro" panose="020B0503030403020204" pitchFamily="34" charset="0"/>
                <a:ea typeface="Source Sans Pro" panose="020B0503030403020204" pitchFamily="34" charset="0"/>
              </a:rPr>
              <a:t>Less research has been done with the ring than with Truvada.  Having more women use the ring will help fill this information gap.</a:t>
            </a:r>
          </a:p>
        </p:txBody>
      </p:sp>
    </p:spTree>
    <p:extLst>
      <p:ext uri="{BB962C8B-B14F-4D97-AF65-F5344CB8AC3E}">
        <p14:creationId xmlns:p14="http://schemas.microsoft.com/office/powerpoint/2010/main" val="3986207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372533" y="168450"/>
            <a:ext cx="9668934" cy="973500"/>
          </a:xfrm>
        </p:spPr>
        <p:txBody>
          <a:bodyPr/>
          <a:lstStyle/>
          <a:p>
            <a:pPr algn="ctr"/>
            <a:r>
              <a:rPr lang="en-US" sz="2800"/>
              <a:t>What will women be asked to do at their study visits?</a:t>
            </a:r>
          </a:p>
        </p:txBody>
      </p:sp>
      <p:sp>
        <p:nvSpPr>
          <p:cNvPr id="11" name="Text Placeholder 10">
            <a:extLst>
              <a:ext uri="{FF2B5EF4-FFF2-40B4-BE49-F238E27FC236}">
                <a16:creationId xmlns:a16="http://schemas.microsoft.com/office/drawing/2014/main" id="{3AF0B3D9-AD66-400C-A6A1-A2ACEF183DAE}"/>
              </a:ext>
            </a:extLst>
          </p:cNvPr>
          <p:cNvSpPr>
            <a:spLocks noGrp="1"/>
          </p:cNvSpPr>
          <p:nvPr>
            <p:ph type="body" idx="1"/>
          </p:nvPr>
        </p:nvSpPr>
        <p:spPr>
          <a:xfrm>
            <a:off x="2025225" y="4421832"/>
            <a:ext cx="5830015" cy="1089811"/>
          </a:xfrm>
        </p:spPr>
        <p:txBody>
          <a:bodyPr/>
          <a:lstStyle/>
          <a:p>
            <a:pPr marL="82550" indent="0" algn="ctr">
              <a:buNone/>
            </a:pPr>
            <a:r>
              <a:rPr lang="en-US" sz="2800"/>
              <a:t>Receive Study Product </a:t>
            </a:r>
          </a:p>
        </p:txBody>
      </p:sp>
      <p:pic>
        <p:nvPicPr>
          <p:cNvPr id="10" name="Picture 9" descr="https://mtnstopshiv.org/sites/default/files/2018-03/dpv_ring_grey_open_1.jpg">
            <a:extLst>
              <a:ext uri="{FF2B5EF4-FFF2-40B4-BE49-F238E27FC236}">
                <a16:creationId xmlns:a16="http://schemas.microsoft.com/office/drawing/2014/main" id="{A1510FE8-42F9-49BB-9F20-C0DC8AD00BB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594884" y="1998922"/>
            <a:ext cx="2859434" cy="23774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13" descr="https://mtnstopshiv.org/sites/default/files/2018-03/gilead_pill_grey_4.jpg">
            <a:extLst>
              <a:ext uri="{FF2B5EF4-FFF2-40B4-BE49-F238E27FC236}">
                <a16:creationId xmlns:a16="http://schemas.microsoft.com/office/drawing/2014/main" id="{4EAB36B7-FE99-4697-B080-425C7713F914}"/>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399854" y="1998923"/>
            <a:ext cx="2859433" cy="23774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6" name="Text Placeholder 10">
            <a:extLst>
              <a:ext uri="{FF2B5EF4-FFF2-40B4-BE49-F238E27FC236}">
                <a16:creationId xmlns:a16="http://schemas.microsoft.com/office/drawing/2014/main" id="{0F0B522C-5EF0-4637-AA6B-15205196C07C}"/>
              </a:ext>
            </a:extLst>
          </p:cNvPr>
          <p:cNvSpPr txBox="1">
            <a:spLocks/>
          </p:cNvSpPr>
          <p:nvPr/>
        </p:nvSpPr>
        <p:spPr>
          <a:xfrm>
            <a:off x="4015695" y="3136991"/>
            <a:ext cx="1792252" cy="81739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OR</a:t>
            </a:r>
          </a:p>
        </p:txBody>
      </p:sp>
    </p:spTree>
    <p:extLst>
      <p:ext uri="{BB962C8B-B14F-4D97-AF65-F5344CB8AC3E}">
        <p14:creationId xmlns:p14="http://schemas.microsoft.com/office/powerpoint/2010/main" val="1891766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53D770-FA76-4EFE-9056-4D15A0EB1F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3542" y="2085745"/>
            <a:ext cx="811991" cy="892098"/>
          </a:xfrm>
          <a:prstGeom prst="rect">
            <a:avLst/>
          </a:prstGeom>
        </p:spPr>
      </p:pic>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423812" y="168450"/>
            <a:ext cx="9092486" cy="973500"/>
          </a:xfrm>
        </p:spPr>
        <p:txBody>
          <a:bodyPr/>
          <a:lstStyle/>
          <a:p>
            <a:pPr algn="ctr"/>
            <a:r>
              <a:rPr lang="en-US" sz="2800"/>
              <a:t>What will women be asked to do at their study visits?</a:t>
            </a:r>
          </a:p>
        </p:txBody>
      </p:sp>
      <p:sp>
        <p:nvSpPr>
          <p:cNvPr id="11" name="Text Placeholder 10">
            <a:extLst>
              <a:ext uri="{FF2B5EF4-FFF2-40B4-BE49-F238E27FC236}">
                <a16:creationId xmlns:a16="http://schemas.microsoft.com/office/drawing/2014/main" id="{3AF0B3D9-AD66-400C-A6A1-A2ACEF183DAE}"/>
              </a:ext>
            </a:extLst>
          </p:cNvPr>
          <p:cNvSpPr>
            <a:spLocks noGrp="1"/>
          </p:cNvSpPr>
          <p:nvPr>
            <p:ph type="body" idx="1"/>
          </p:nvPr>
        </p:nvSpPr>
        <p:spPr>
          <a:xfrm>
            <a:off x="3641329" y="5806357"/>
            <a:ext cx="2851225" cy="2880155"/>
          </a:xfrm>
        </p:spPr>
        <p:txBody>
          <a:bodyPr/>
          <a:lstStyle/>
          <a:p>
            <a:pPr marL="82550" indent="0">
              <a:buNone/>
            </a:pPr>
            <a:r>
              <a:rPr lang="en-US" sz="2800"/>
              <a:t>Physical Exams</a:t>
            </a:r>
          </a:p>
        </p:txBody>
      </p:sp>
      <p:sp>
        <p:nvSpPr>
          <p:cNvPr id="12" name="Text Placeholder 11">
            <a:extLst>
              <a:ext uri="{FF2B5EF4-FFF2-40B4-BE49-F238E27FC236}">
                <a16:creationId xmlns:a16="http://schemas.microsoft.com/office/drawing/2014/main" id="{93610950-E53B-4DFC-807D-9D7B433D4114}"/>
              </a:ext>
            </a:extLst>
          </p:cNvPr>
          <p:cNvSpPr>
            <a:spLocks noGrp="1"/>
          </p:cNvSpPr>
          <p:nvPr>
            <p:ph type="body" idx="2"/>
          </p:nvPr>
        </p:nvSpPr>
        <p:spPr>
          <a:xfrm>
            <a:off x="3824600" y="3240029"/>
            <a:ext cx="2851225" cy="4967700"/>
          </a:xfrm>
        </p:spPr>
        <p:txBody>
          <a:bodyPr/>
          <a:lstStyle/>
          <a:p>
            <a:pPr marL="82550" indent="0">
              <a:buNone/>
            </a:pPr>
            <a:r>
              <a:rPr lang="en-US" sz="2800"/>
              <a:t>Pelvic Exams</a:t>
            </a:r>
          </a:p>
        </p:txBody>
      </p:sp>
      <p:sp>
        <p:nvSpPr>
          <p:cNvPr id="13" name="Text Placeholder 12">
            <a:extLst>
              <a:ext uri="{FF2B5EF4-FFF2-40B4-BE49-F238E27FC236}">
                <a16:creationId xmlns:a16="http://schemas.microsoft.com/office/drawing/2014/main" id="{A3020F4A-6C17-4945-B922-4F34082729AD}"/>
              </a:ext>
            </a:extLst>
          </p:cNvPr>
          <p:cNvSpPr>
            <a:spLocks noGrp="1"/>
          </p:cNvSpPr>
          <p:nvPr>
            <p:ph type="body" idx="3"/>
          </p:nvPr>
        </p:nvSpPr>
        <p:spPr>
          <a:xfrm>
            <a:off x="6492554" y="5075922"/>
            <a:ext cx="2851225" cy="2979129"/>
          </a:xfrm>
        </p:spPr>
        <p:txBody>
          <a:bodyPr/>
          <a:lstStyle/>
          <a:p>
            <a:pPr marL="82550" indent="0">
              <a:buNone/>
            </a:pPr>
            <a:r>
              <a:rPr lang="en-US" sz="2800"/>
              <a:t>Provide samples</a:t>
            </a:r>
          </a:p>
        </p:txBody>
      </p:sp>
      <p:pic>
        <p:nvPicPr>
          <p:cNvPr id="1026" name="Picture 2" descr="https://mtnstopshiv.org/sites/default/files/2018-03/ic_flipchart_-_expectations_of_the_study_-_examinations-recovered.jpg">
            <a:extLst>
              <a:ext uri="{FF2B5EF4-FFF2-40B4-BE49-F238E27FC236}">
                <a16:creationId xmlns:a16="http://schemas.microsoft.com/office/drawing/2014/main" id="{D28830EE-3182-4B82-86A6-858391C73F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41329" y="3882312"/>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mtnstopshiv.org/sites/default/files/2018-03/ic_flipchart_-_expectations_of_the_study_-_testing.jpg">
            <a:extLst>
              <a:ext uri="{FF2B5EF4-FFF2-40B4-BE49-F238E27FC236}">
                <a16:creationId xmlns:a16="http://schemas.microsoft.com/office/drawing/2014/main" id="{B7947D05-4E7F-4606-B5AE-6783E933CA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7301" y="3101862"/>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mtnstopshiv.org/sites/default/files/2018-03/ic_flipchart_-_expectations_of_the_study.jpg">
            <a:extLst>
              <a:ext uri="{FF2B5EF4-FFF2-40B4-BE49-F238E27FC236}">
                <a16:creationId xmlns:a16="http://schemas.microsoft.com/office/drawing/2014/main" id="{7667B613-9774-4CC2-853F-B5B1BCE4178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15726" y="1377035"/>
            <a:ext cx="2743833" cy="1960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0">
            <a:extLst>
              <a:ext uri="{FF2B5EF4-FFF2-40B4-BE49-F238E27FC236}">
                <a16:creationId xmlns:a16="http://schemas.microsoft.com/office/drawing/2014/main" id="{FB05B9F7-41EC-4243-922F-20733E8F943A}"/>
              </a:ext>
            </a:extLst>
          </p:cNvPr>
          <p:cNvSpPr txBox="1">
            <a:spLocks/>
          </p:cNvSpPr>
          <p:nvPr/>
        </p:nvSpPr>
        <p:spPr>
          <a:xfrm>
            <a:off x="423812" y="4583946"/>
            <a:ext cx="3009384" cy="288015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Permission to access medical records</a:t>
            </a:r>
          </a:p>
        </p:txBody>
      </p:sp>
      <p:pic>
        <p:nvPicPr>
          <p:cNvPr id="14" name="Picture 4" descr="https://mtnstopshiv.org/sites/default/files/2018-03/ic_flipchart_-_confidentiality_2.jpg">
            <a:extLst>
              <a:ext uri="{FF2B5EF4-FFF2-40B4-BE49-F238E27FC236}">
                <a16:creationId xmlns:a16="http://schemas.microsoft.com/office/drawing/2014/main" id="{B3FA13CA-D5FD-47F9-A5CE-34CC2B5F6CB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5791" y="2413990"/>
            <a:ext cx="2495952" cy="2169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descr="A close up of a device&#10;&#10;Description generated with high confidence">
            <a:extLst>
              <a:ext uri="{FF2B5EF4-FFF2-40B4-BE49-F238E27FC236}">
                <a16:creationId xmlns:a16="http://schemas.microsoft.com/office/drawing/2014/main" id="{E6949B53-2799-48B1-874F-380A0E6953A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18686" y="2085745"/>
            <a:ext cx="892098" cy="892098"/>
          </a:xfrm>
          <a:prstGeom prst="rect">
            <a:avLst/>
          </a:prstGeom>
        </p:spPr>
      </p:pic>
      <p:pic>
        <p:nvPicPr>
          <p:cNvPr id="7" name="Picture 6">
            <a:extLst>
              <a:ext uri="{FF2B5EF4-FFF2-40B4-BE49-F238E27FC236}">
                <a16:creationId xmlns:a16="http://schemas.microsoft.com/office/drawing/2014/main" id="{D4613F5A-B20F-41E7-8044-95CDF01A846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26588" y="2085745"/>
            <a:ext cx="892098" cy="892098"/>
          </a:xfrm>
          <a:prstGeom prst="rect">
            <a:avLst/>
          </a:prstGeom>
        </p:spPr>
      </p:pic>
    </p:spTree>
    <p:extLst>
      <p:ext uri="{BB962C8B-B14F-4D97-AF65-F5344CB8AC3E}">
        <p14:creationId xmlns:p14="http://schemas.microsoft.com/office/powerpoint/2010/main" val="355978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189ED842-419B-4B10-8102-E11DFA28D0C9}"/>
              </a:ext>
            </a:extLst>
          </p:cNvPr>
          <p:cNvSpPr txBox="1">
            <a:spLocks/>
          </p:cNvSpPr>
          <p:nvPr/>
        </p:nvSpPr>
        <p:spPr>
          <a:xfrm>
            <a:off x="3389387" y="4222626"/>
            <a:ext cx="2851225" cy="4967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Answer questions about product use, sexual behaviors</a:t>
            </a:r>
          </a:p>
        </p:txBody>
      </p:sp>
      <p:sp>
        <p:nvSpPr>
          <p:cNvPr id="2" name="Title 1">
            <a:extLst>
              <a:ext uri="{FF2B5EF4-FFF2-40B4-BE49-F238E27FC236}">
                <a16:creationId xmlns:a16="http://schemas.microsoft.com/office/drawing/2014/main" id="{DBC745A8-131C-4B4A-A09D-06EEC4039B70}"/>
              </a:ext>
            </a:extLst>
          </p:cNvPr>
          <p:cNvSpPr>
            <a:spLocks noGrp="1"/>
          </p:cNvSpPr>
          <p:nvPr>
            <p:ph type="title"/>
          </p:nvPr>
        </p:nvSpPr>
        <p:spPr>
          <a:xfrm>
            <a:off x="431312" y="168450"/>
            <a:ext cx="9084986" cy="973500"/>
          </a:xfrm>
        </p:spPr>
        <p:txBody>
          <a:bodyPr/>
          <a:lstStyle/>
          <a:p>
            <a:pPr algn="ctr"/>
            <a:r>
              <a:rPr lang="en-US" sz="2800"/>
              <a:t>What will women be asked to do at their study visits?</a:t>
            </a:r>
          </a:p>
        </p:txBody>
      </p:sp>
      <p:sp>
        <p:nvSpPr>
          <p:cNvPr id="13" name="Text Placeholder 12">
            <a:extLst>
              <a:ext uri="{FF2B5EF4-FFF2-40B4-BE49-F238E27FC236}">
                <a16:creationId xmlns:a16="http://schemas.microsoft.com/office/drawing/2014/main" id="{A3020F4A-6C17-4945-B922-4F34082729AD}"/>
              </a:ext>
            </a:extLst>
          </p:cNvPr>
          <p:cNvSpPr>
            <a:spLocks noGrp="1"/>
          </p:cNvSpPr>
          <p:nvPr>
            <p:ph type="body" idx="3"/>
          </p:nvPr>
        </p:nvSpPr>
        <p:spPr>
          <a:xfrm>
            <a:off x="6182206" y="4245092"/>
            <a:ext cx="3334092" cy="3109211"/>
          </a:xfrm>
        </p:spPr>
        <p:txBody>
          <a:bodyPr/>
          <a:lstStyle/>
          <a:p>
            <a:pPr marL="82550" indent="0" algn="ctr">
              <a:buNone/>
            </a:pPr>
            <a:r>
              <a:rPr lang="en-US" sz="2800"/>
              <a:t>Some may be asked to have longer, recorded interviews</a:t>
            </a:r>
          </a:p>
        </p:txBody>
      </p:sp>
      <p:pic>
        <p:nvPicPr>
          <p:cNvPr id="2050" name="Picture 2" descr="https://mtnstopshiv.org/sites/default/files/2018-03/ic_flipchart_-_expectations_of_the_study_-_personal_qns.jpg">
            <a:extLst>
              <a:ext uri="{FF2B5EF4-FFF2-40B4-BE49-F238E27FC236}">
                <a16:creationId xmlns:a16="http://schemas.microsoft.com/office/drawing/2014/main" id="{D0B08AFF-BB6D-4BC5-826D-A9EF84D0B2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934" y="2121816"/>
            <a:ext cx="2746497" cy="2123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BDD1A5C-A130-41D1-9407-472B62B7BF18}"/>
              </a:ext>
            </a:extLst>
          </p:cNvPr>
          <p:cNvSpPr>
            <a:spLocks noGrp="1"/>
          </p:cNvSpPr>
          <p:nvPr>
            <p:ph type="body" idx="2"/>
          </p:nvPr>
        </p:nvSpPr>
        <p:spPr>
          <a:xfrm>
            <a:off x="596571" y="4200159"/>
            <a:ext cx="2851225" cy="4967700"/>
          </a:xfrm>
        </p:spPr>
        <p:txBody>
          <a:bodyPr/>
          <a:lstStyle/>
          <a:p>
            <a:pPr marL="82550" indent="0" algn="ctr">
              <a:buNone/>
            </a:pPr>
            <a:r>
              <a:rPr lang="en-US" sz="2800"/>
              <a:t>Counseling and Referrals</a:t>
            </a:r>
          </a:p>
        </p:txBody>
      </p:sp>
      <p:pic>
        <p:nvPicPr>
          <p:cNvPr id="5" name="Picture 4">
            <a:extLst>
              <a:ext uri="{FF2B5EF4-FFF2-40B4-BE49-F238E27FC236}">
                <a16:creationId xmlns:a16="http://schemas.microsoft.com/office/drawing/2014/main" id="{B61F2FA7-69D0-4D14-B8CC-23AD1276CF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4256" y="2121816"/>
            <a:ext cx="2746432" cy="2123276"/>
          </a:xfrm>
          <a:prstGeom prst="rect">
            <a:avLst/>
          </a:prstGeom>
          <a:ln>
            <a:noFill/>
          </a:ln>
          <a:effectLst>
            <a:outerShdw blurRad="292100" dist="139700" dir="2700000" algn="tl" rotWithShape="0">
              <a:srgbClr val="333333">
                <a:alpha val="65000"/>
              </a:srgbClr>
            </a:outerShdw>
          </a:effectLst>
        </p:spPr>
      </p:pic>
      <p:pic>
        <p:nvPicPr>
          <p:cNvPr id="12" name="Picture 6" descr="https://mtnstopshiv.org/sites/default/files/2018-03/ic_flipchart_-_choosing_whether_to_participate_in_the_study.jpg">
            <a:extLst>
              <a:ext uri="{FF2B5EF4-FFF2-40B4-BE49-F238E27FC236}">
                <a16:creationId xmlns:a16="http://schemas.microsoft.com/office/drawing/2014/main" id="{16EEA6CF-CA92-4A4A-8865-2D2A9CC46A1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12714" y="1897046"/>
            <a:ext cx="2404573" cy="2348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58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6215-514D-48C6-8C18-A528829BEDA0}"/>
              </a:ext>
            </a:extLst>
          </p:cNvPr>
          <p:cNvSpPr>
            <a:spLocks noGrp="1"/>
          </p:cNvSpPr>
          <p:nvPr>
            <p:ph type="title"/>
          </p:nvPr>
        </p:nvSpPr>
        <p:spPr>
          <a:xfrm>
            <a:off x="519950" y="372468"/>
            <a:ext cx="9103922" cy="973500"/>
          </a:xfrm>
        </p:spPr>
        <p:txBody>
          <a:bodyPr/>
          <a:lstStyle/>
          <a:p>
            <a:r>
              <a:rPr lang="en-US" sz="2800"/>
              <a:t>What procedures will be done with babies in the study?</a:t>
            </a:r>
            <a:br>
              <a:rPr lang="en-US" sz="2800"/>
            </a:br>
            <a:endParaRPr lang="en-US" sz="2800"/>
          </a:p>
        </p:txBody>
      </p:sp>
      <p:sp>
        <p:nvSpPr>
          <p:cNvPr id="7" name="Google Shape;140;p22">
            <a:extLst>
              <a:ext uri="{FF2B5EF4-FFF2-40B4-BE49-F238E27FC236}">
                <a16:creationId xmlns:a16="http://schemas.microsoft.com/office/drawing/2014/main" id="{0546CC8A-7B8C-4DDD-8D4E-4D03955A9C65}"/>
              </a:ext>
            </a:extLst>
          </p:cNvPr>
          <p:cNvSpPr txBox="1">
            <a:spLocks/>
          </p:cNvSpPr>
          <p:nvPr/>
        </p:nvSpPr>
        <p:spPr>
          <a:xfrm>
            <a:off x="5098122" y="1478186"/>
            <a:ext cx="4292447" cy="3208601"/>
          </a:xfrm>
          <a:prstGeom prst="rect">
            <a:avLst/>
          </a:prstGeom>
          <a:noFill/>
          <a:ln>
            <a:noFill/>
          </a:ln>
        </p:spPr>
        <p:txBody>
          <a:bodyPr spcFirstLastPara="1" wrap="square" lIns="74283" tIns="74283" rIns="74283" bIns="74283" anchor="t" anchorCtr="0">
            <a:noAutofit/>
          </a:bodyPr>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0" indent="0" algn="ctr">
              <a:buFont typeface="Source Sans Pro"/>
              <a:buNone/>
            </a:pPr>
            <a:endParaRPr lang="en-US" sz="2800">
              <a:solidFill>
                <a:schemeClr val="tx1"/>
              </a:solidFill>
            </a:endParaRPr>
          </a:p>
        </p:txBody>
      </p:sp>
      <p:sp>
        <p:nvSpPr>
          <p:cNvPr id="28" name="Text Placeholder 10">
            <a:extLst>
              <a:ext uri="{FF2B5EF4-FFF2-40B4-BE49-F238E27FC236}">
                <a16:creationId xmlns:a16="http://schemas.microsoft.com/office/drawing/2014/main" id="{403AAFC2-79CB-4304-B61F-3F182F96761D}"/>
              </a:ext>
            </a:extLst>
          </p:cNvPr>
          <p:cNvSpPr txBox="1">
            <a:spLocks/>
          </p:cNvSpPr>
          <p:nvPr/>
        </p:nvSpPr>
        <p:spPr>
          <a:xfrm>
            <a:off x="5746098" y="3155125"/>
            <a:ext cx="3362286" cy="222468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371475" marR="0" lvl="0" indent="-288925" algn="l" rtl="0">
              <a:lnSpc>
                <a:spcPct val="100000"/>
              </a:lnSpc>
              <a:spcBef>
                <a:spcPts val="488"/>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1pPr>
            <a:lvl2pPr marL="742950" marR="0" lvl="1"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2pPr>
            <a:lvl3pPr marL="1114425" marR="0" lvl="2"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3pPr>
            <a:lvl4pPr marL="1485900" marR="0" lvl="3"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4pPr>
            <a:lvl5pPr marL="1857375" marR="0" lvl="4"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5pPr>
            <a:lvl6pPr marL="2228850" marR="0" lvl="5"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6pPr>
            <a:lvl7pPr marL="2600325" marR="0" lvl="6"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7pPr>
            <a:lvl8pPr marL="2971800" marR="0" lvl="7"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8pPr>
            <a:lvl9pPr marL="3343275" marR="0" lvl="8" indent="-288925" algn="l" rtl="0">
              <a:lnSpc>
                <a:spcPct val="100000"/>
              </a:lnSpc>
              <a:spcBef>
                <a:spcPts val="0"/>
              </a:spcBef>
              <a:spcAft>
                <a:spcPts val="0"/>
              </a:spcAft>
              <a:buClr>
                <a:srgbClr val="2F3848"/>
              </a:buClr>
              <a:buSzPts val="2000"/>
              <a:buFont typeface="Source Sans Pro"/>
              <a:buChar char="■"/>
              <a:defRPr sz="1625" b="0" i="0" u="none" strike="noStrike" cap="none">
                <a:solidFill>
                  <a:srgbClr val="2F3848"/>
                </a:solidFill>
                <a:latin typeface="Source Sans Pro"/>
                <a:ea typeface="Source Sans Pro"/>
                <a:cs typeface="Source Sans Pro"/>
                <a:sym typeface="Source Sans Pro"/>
              </a:defRPr>
            </a:lvl9pPr>
          </a:lstStyle>
          <a:p>
            <a:pPr marL="82550" indent="0" algn="ctr">
              <a:buFont typeface="Source Sans Pro"/>
              <a:buNone/>
            </a:pPr>
            <a:r>
              <a:rPr lang="en-US" sz="2800"/>
              <a:t>Physical Exams</a:t>
            </a:r>
          </a:p>
          <a:p>
            <a:pPr marL="82550" indent="0" algn="ctr">
              <a:buFont typeface="Source Sans Pro"/>
              <a:buNone/>
            </a:pPr>
            <a:r>
              <a:rPr lang="en-US" sz="2800"/>
              <a:t>Blood Draws</a:t>
            </a:r>
          </a:p>
          <a:p>
            <a:pPr marL="82550" indent="0" algn="ctr">
              <a:buFont typeface="Source Sans Pro"/>
              <a:buNone/>
            </a:pPr>
            <a:r>
              <a:rPr lang="en-US" sz="2800"/>
              <a:t>Medical History</a:t>
            </a:r>
          </a:p>
          <a:p>
            <a:pPr marL="82550" indent="0" algn="ctr">
              <a:buFont typeface="Source Sans Pro"/>
              <a:buNone/>
            </a:pPr>
            <a:endParaRPr lang="en-US" sz="2800"/>
          </a:p>
        </p:txBody>
      </p:sp>
      <p:pic>
        <p:nvPicPr>
          <p:cNvPr id="3" name="Picture 2">
            <a:extLst>
              <a:ext uri="{FF2B5EF4-FFF2-40B4-BE49-F238E27FC236}">
                <a16:creationId xmlns:a16="http://schemas.microsoft.com/office/drawing/2014/main" id="{8AC73441-5806-4BB2-9A65-EE600E594D06}"/>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6000" contrast="48000"/>
                    </a14:imgEffect>
                  </a14:imgLayer>
                </a14:imgProps>
              </a:ext>
              <a:ext uri="{28A0092B-C50C-407E-A947-70E740481C1C}">
                <a14:useLocalDpi xmlns:a14="http://schemas.microsoft.com/office/drawing/2010/main"/>
              </a:ext>
            </a:extLst>
          </a:blip>
          <a:stretch>
            <a:fillRect/>
          </a:stretch>
        </p:blipFill>
        <p:spPr>
          <a:xfrm>
            <a:off x="656521" y="2297150"/>
            <a:ext cx="5195540" cy="3463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90322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man&#10;&#10;Description generated with very high confidence">
            <a:extLst>
              <a:ext uri="{FF2B5EF4-FFF2-40B4-BE49-F238E27FC236}">
                <a16:creationId xmlns:a16="http://schemas.microsoft.com/office/drawing/2014/main" id="{D045EA97-A344-47EF-A3A2-D07C58410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442" y="375961"/>
            <a:ext cx="9159116" cy="6106077"/>
          </a:xfrm>
          <a:prstGeom prst="rect">
            <a:avLst/>
          </a:prstGeom>
        </p:spPr>
      </p:pic>
      <p:sp>
        <p:nvSpPr>
          <p:cNvPr id="6" name="Rectangle 5">
            <a:extLst>
              <a:ext uri="{FF2B5EF4-FFF2-40B4-BE49-F238E27FC236}">
                <a16:creationId xmlns:a16="http://schemas.microsoft.com/office/drawing/2014/main" id="{5FCEC4E4-D493-44D9-8655-F26CD8C35BB4}"/>
              </a:ext>
            </a:extLst>
          </p:cNvPr>
          <p:cNvSpPr/>
          <p:nvPr/>
        </p:nvSpPr>
        <p:spPr>
          <a:xfrm>
            <a:off x="1679948" y="1551796"/>
            <a:ext cx="3048550" cy="3234219"/>
          </a:xfrm>
          <a:prstGeom prst="rect">
            <a:avLst/>
          </a:prstGeom>
        </p:spPr>
        <p:txBody>
          <a:bodyPr wrap="square">
            <a:spAutoFit/>
          </a:bodyPr>
          <a:lstStyle/>
          <a:p>
            <a:pPr marL="82550" marR="0" lvl="0" indent="0" algn="ctr" defTabSz="914400" rtl="0" eaLnBrk="1" fontAlgn="auto" latinLnBrk="0" hangingPunct="1">
              <a:lnSpc>
                <a:spcPct val="100000"/>
              </a:lnSpc>
              <a:spcBef>
                <a:spcPts val="488"/>
              </a:spcBef>
              <a:spcAft>
                <a:spcPts val="0"/>
              </a:spcAft>
              <a:buClr>
                <a:srgbClr val="2F3848"/>
              </a:buClr>
              <a:buSzPts val="2000"/>
              <a:buFont typeface="Arial"/>
              <a:buNone/>
              <a:tabLst/>
              <a:defRPr/>
            </a:pPr>
            <a:endParaRPr kumimoji="0" lang="en-US" sz="3200" b="0" i="0" u="none" strike="noStrike" kern="0" cap="none" spc="0" normalizeH="0" baseline="0" noProof="0">
              <a:ln>
                <a:noFill/>
              </a:ln>
              <a:solidFill>
                <a:schemeClr val="bg1">
                  <a:lumMod val="75000"/>
                </a:schemeClr>
              </a:solidFill>
              <a:effectLst/>
              <a:uLnTx/>
              <a:uFillTx/>
              <a:latin typeface="Source Sans Pro"/>
              <a:ea typeface="Source Sans Pro"/>
              <a:cs typeface="Arial"/>
              <a:sym typeface="Source Sans Pro"/>
            </a:endParaRPr>
          </a:p>
          <a:p>
            <a:pPr marL="82550" marR="0" lvl="0" indent="0" algn="ctr" defTabSz="914400" rtl="0" eaLnBrk="1" fontAlgn="auto" latinLnBrk="0" hangingPunct="1">
              <a:lnSpc>
                <a:spcPct val="100000"/>
              </a:lnSpc>
              <a:spcBef>
                <a:spcPts val="488"/>
              </a:spcBef>
              <a:spcAft>
                <a:spcPts val="0"/>
              </a:spcAft>
              <a:buClr>
                <a:srgbClr val="2F3848"/>
              </a:buClr>
              <a:buSzPts val="2000"/>
              <a:buFont typeface="Arial"/>
              <a:buNone/>
              <a:tabLst/>
              <a:defRPr/>
            </a:pPr>
            <a:r>
              <a:rPr kumimoji="0" lang="en-US" sz="2400" b="1" i="0" u="none" strike="noStrike" kern="0" cap="none" spc="0" normalizeH="0" baseline="0" noProof="0">
                <a:ln>
                  <a:noFill/>
                </a:ln>
                <a:solidFill>
                  <a:schemeClr val="bg1"/>
                </a:solidFill>
                <a:effectLst/>
                <a:uLnTx/>
                <a:uFillTx/>
                <a:latin typeface="Source Sans Pro"/>
                <a:ea typeface="Source Sans Pro"/>
                <a:cs typeface="Arial"/>
                <a:sym typeface="Source Sans Pro"/>
              </a:rPr>
              <a:t>will provide more information about the safety of these products in breastfeeding women and their babies. </a:t>
            </a:r>
          </a:p>
        </p:txBody>
      </p:sp>
      <p:sp>
        <p:nvSpPr>
          <p:cNvPr id="8" name="Rectangle 7">
            <a:extLst>
              <a:ext uri="{FF2B5EF4-FFF2-40B4-BE49-F238E27FC236}">
                <a16:creationId xmlns:a16="http://schemas.microsoft.com/office/drawing/2014/main" id="{165D7713-E050-4CD2-94E0-9FCBC1F3A7AC}"/>
              </a:ext>
            </a:extLst>
          </p:cNvPr>
          <p:cNvSpPr/>
          <p:nvPr/>
        </p:nvSpPr>
        <p:spPr>
          <a:xfrm>
            <a:off x="246347" y="317025"/>
            <a:ext cx="4085074" cy="1384995"/>
          </a:xfrm>
          <a:prstGeom prst="rect">
            <a:avLst/>
          </a:prstGeom>
        </p:spPr>
        <p:txBody>
          <a:bodyPr wrap="square">
            <a:spAutoFit/>
          </a:bodyPr>
          <a:lstStyle/>
          <a:p>
            <a:pPr marL="82550" marR="0" lvl="0" indent="0" algn="ctr" defTabSz="914400" rtl="0" eaLnBrk="1" fontAlgn="auto" latinLnBrk="0" hangingPunct="1">
              <a:lnSpc>
                <a:spcPct val="100000"/>
              </a:lnSpc>
              <a:spcBef>
                <a:spcPts val="488"/>
              </a:spcBef>
              <a:spcAft>
                <a:spcPts val="0"/>
              </a:spcAft>
              <a:buClr>
                <a:srgbClr val="2F3848"/>
              </a:buClr>
              <a:buSzPts val="2000"/>
              <a:buFont typeface="Arial"/>
              <a:buNone/>
              <a:tabLst/>
              <a:defRPr/>
            </a:pPr>
            <a:r>
              <a:rPr kumimoji="0" lang="en-US" sz="2800" b="1" i="0" u="none" strike="noStrike" kern="0" cap="none" spc="0" normalizeH="0" baseline="0" noProof="0">
                <a:ln>
                  <a:noFill/>
                </a:ln>
                <a:solidFill>
                  <a:schemeClr val="bg1"/>
                </a:solidFill>
                <a:effectLst/>
                <a:uLnTx/>
                <a:uFillTx/>
                <a:latin typeface="Source Sans Pro"/>
                <a:ea typeface="Source Sans Pro"/>
                <a:cs typeface="Arial"/>
                <a:sym typeface="Source Sans Pro"/>
              </a:rPr>
              <a:t>The pill and the ring reduce the risk of HIV when used regularly. </a:t>
            </a:r>
          </a:p>
        </p:txBody>
      </p:sp>
      <p:pic>
        <p:nvPicPr>
          <p:cNvPr id="7" name="Picture 6">
            <a:extLst>
              <a:ext uri="{FF2B5EF4-FFF2-40B4-BE49-F238E27FC236}">
                <a16:creationId xmlns:a16="http://schemas.microsoft.com/office/drawing/2014/main" id="{7FCAE916-B2FB-48AF-A6BD-5B516D3B0C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402" y="1896838"/>
            <a:ext cx="1477785" cy="1678473"/>
          </a:xfrm>
          <a:prstGeom prst="rect">
            <a:avLst/>
          </a:prstGeom>
        </p:spPr>
      </p:pic>
    </p:spTree>
    <p:extLst>
      <p:ext uri="{BB962C8B-B14F-4D97-AF65-F5344CB8AC3E}">
        <p14:creationId xmlns:p14="http://schemas.microsoft.com/office/powerpoint/2010/main" val="985937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subTitle" idx="1"/>
          </p:nvPr>
        </p:nvSpPr>
        <p:spPr>
          <a:xfrm>
            <a:off x="2204085" y="2360481"/>
            <a:ext cx="5326952" cy="1426464"/>
          </a:xfrm>
          <a:prstGeom prst="rect">
            <a:avLst/>
          </a:prstGeom>
        </p:spPr>
        <p:txBody>
          <a:bodyPr spcFirstLastPara="1" wrap="square" lIns="74283" tIns="74283" rIns="74283" bIns="74283" anchor="ctr" anchorCtr="0">
            <a:noAutofit/>
          </a:bodyPr>
          <a:lstStyle/>
          <a:p>
            <a:pPr marL="0" indent="0" algn="ctr"/>
            <a:r>
              <a:rPr lang="en-ZA" sz="3200" b="1"/>
              <a:t>General Information about Participation in Research</a:t>
            </a:r>
            <a:endParaRPr sz="4800"/>
          </a:p>
        </p:txBody>
      </p:sp>
    </p:spTree>
    <p:extLst>
      <p:ext uri="{BB962C8B-B14F-4D97-AF65-F5344CB8AC3E}">
        <p14:creationId xmlns:p14="http://schemas.microsoft.com/office/powerpoint/2010/main" val="2125342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E256-06F0-44F0-8B52-889FABB1821E}"/>
              </a:ext>
            </a:extLst>
          </p:cNvPr>
          <p:cNvSpPr>
            <a:spLocks noGrp="1"/>
          </p:cNvSpPr>
          <p:nvPr>
            <p:ph type="title"/>
          </p:nvPr>
        </p:nvSpPr>
        <p:spPr>
          <a:xfrm>
            <a:off x="381837" y="168450"/>
            <a:ext cx="9134461" cy="973500"/>
          </a:xfrm>
        </p:spPr>
        <p:txBody>
          <a:bodyPr/>
          <a:lstStyle/>
          <a:p>
            <a:pPr algn="ctr"/>
            <a:r>
              <a:rPr lang="en-US" sz="3200"/>
              <a:t>How will participant samples be used?</a:t>
            </a:r>
          </a:p>
        </p:txBody>
      </p:sp>
      <p:sp>
        <p:nvSpPr>
          <p:cNvPr id="4" name="Text Placeholder 3">
            <a:extLst>
              <a:ext uri="{FF2B5EF4-FFF2-40B4-BE49-F238E27FC236}">
                <a16:creationId xmlns:a16="http://schemas.microsoft.com/office/drawing/2014/main" id="{6F2D9923-85B2-44DF-A906-8E31012DC46F}"/>
              </a:ext>
            </a:extLst>
          </p:cNvPr>
          <p:cNvSpPr>
            <a:spLocks noGrp="1"/>
          </p:cNvSpPr>
          <p:nvPr>
            <p:ph type="body" idx="2"/>
          </p:nvPr>
        </p:nvSpPr>
        <p:spPr>
          <a:xfrm>
            <a:off x="5083297" y="2424167"/>
            <a:ext cx="4327375" cy="4686900"/>
          </a:xfrm>
        </p:spPr>
        <p:txBody>
          <a:bodyPr/>
          <a:lstStyle/>
          <a:p>
            <a:pPr>
              <a:buFont typeface="Wingdings" panose="05000000000000000000" pitchFamily="2" charset="2"/>
              <a:buChar char="§"/>
            </a:pPr>
            <a:r>
              <a:rPr lang="en-US" sz="2800"/>
              <a:t>Monitor health</a:t>
            </a:r>
          </a:p>
          <a:p>
            <a:pPr>
              <a:buFont typeface="Wingdings" panose="05000000000000000000" pitchFamily="2" charset="2"/>
              <a:buChar char="§"/>
            </a:pPr>
            <a:r>
              <a:rPr lang="en-US" sz="2800"/>
              <a:t>Answer research questions</a:t>
            </a:r>
          </a:p>
          <a:p>
            <a:pPr>
              <a:buFont typeface="Wingdings" panose="05000000000000000000" pitchFamily="2" charset="2"/>
              <a:buChar char="§"/>
            </a:pPr>
            <a:r>
              <a:rPr lang="en-US" sz="2800"/>
              <a:t>With permission, stored for future research</a:t>
            </a:r>
          </a:p>
        </p:txBody>
      </p:sp>
      <p:pic>
        <p:nvPicPr>
          <p:cNvPr id="6" name="Picture 4" descr="https://mtnstopshiv.org/sites/default/files/2018-03/ic_flipchart_-_expectations_of_the_study_-_testing.jpg">
            <a:extLst>
              <a:ext uri="{FF2B5EF4-FFF2-40B4-BE49-F238E27FC236}">
                <a16:creationId xmlns:a16="http://schemas.microsoft.com/office/drawing/2014/main" id="{248C003A-03E8-4479-90DF-8279E30636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6729" y="2219985"/>
            <a:ext cx="3925975" cy="3035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1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body" idx="1"/>
          </p:nvPr>
        </p:nvSpPr>
        <p:spPr>
          <a:xfrm>
            <a:off x="998801" y="4471669"/>
            <a:ext cx="4239980" cy="790969"/>
          </a:xfrm>
          <a:prstGeom prst="rect">
            <a:avLst/>
          </a:prstGeom>
        </p:spPr>
        <p:txBody>
          <a:bodyPr spcFirstLastPara="1" wrap="square" lIns="74283" tIns="74283" rIns="74283" bIns="74283" anchor="t" anchorCtr="0">
            <a:noAutofit/>
          </a:bodyPr>
          <a:lstStyle/>
          <a:p>
            <a:pPr marL="0" indent="0" algn="ctr">
              <a:buNone/>
            </a:pPr>
            <a:r>
              <a:rPr lang="en-US" sz="2800">
                <a:solidFill>
                  <a:schemeClr val="tx1"/>
                </a:solidFill>
              </a:rPr>
              <a:t>Pregnancy and breastfeeding are periods of increased  HIV risk.</a:t>
            </a:r>
            <a:endParaRPr sz="2800">
              <a:solidFill>
                <a:schemeClr val="tx1"/>
              </a:solidFill>
            </a:endParaRPr>
          </a:p>
        </p:txBody>
      </p:sp>
      <p:sp>
        <p:nvSpPr>
          <p:cNvPr id="140" name="Google Shape;140;p22"/>
          <p:cNvSpPr txBox="1">
            <a:spLocks noGrp="1"/>
          </p:cNvSpPr>
          <p:nvPr>
            <p:ph type="body" idx="2"/>
          </p:nvPr>
        </p:nvSpPr>
        <p:spPr>
          <a:xfrm>
            <a:off x="5672264" y="1920552"/>
            <a:ext cx="3869448" cy="1143979"/>
          </a:xfrm>
          <a:prstGeom prst="rect">
            <a:avLst/>
          </a:prstGeom>
        </p:spPr>
        <p:txBody>
          <a:bodyPr spcFirstLastPara="1" wrap="square" lIns="74283" tIns="74283" rIns="74283" bIns="74283" anchor="t" anchorCtr="0">
            <a:noAutofit/>
          </a:bodyPr>
          <a:lstStyle/>
          <a:p>
            <a:pPr marL="0" indent="0" algn="ctr">
              <a:buNone/>
            </a:pPr>
            <a:r>
              <a:rPr lang="en-US" sz="2800">
                <a:solidFill>
                  <a:schemeClr val="tx1"/>
                </a:solidFill>
              </a:rPr>
              <a:t>Preventing HIV in mothers also protects babies and families.</a:t>
            </a:r>
            <a:endParaRPr sz="2800">
              <a:solidFill>
                <a:schemeClr val="tx1"/>
              </a:solidFill>
            </a:endParaRPr>
          </a:p>
        </p:txBody>
      </p:sp>
      <p:sp>
        <p:nvSpPr>
          <p:cNvPr id="141" name="Google Shape;141;p22"/>
          <p:cNvSpPr txBox="1">
            <a:spLocks noGrp="1"/>
          </p:cNvSpPr>
          <p:nvPr>
            <p:ph type="title"/>
          </p:nvPr>
        </p:nvSpPr>
        <p:spPr>
          <a:xfrm>
            <a:off x="251209" y="275985"/>
            <a:ext cx="9405257" cy="733686"/>
          </a:xfrm>
          <a:prstGeom prst="rect">
            <a:avLst/>
          </a:prstGeom>
        </p:spPr>
        <p:txBody>
          <a:bodyPr spcFirstLastPara="1" wrap="square" lIns="74283" tIns="74283" rIns="74283" bIns="74283" anchor="ctr" anchorCtr="0">
            <a:noAutofit/>
          </a:bodyPr>
          <a:lstStyle/>
          <a:p>
            <a:pPr algn="ctr"/>
            <a:r>
              <a:rPr lang="en-US"/>
              <a:t> </a:t>
            </a:r>
            <a:r>
              <a:rPr lang="en-US" sz="2000"/>
              <a:t>Why Study HIV Prevention Options for Pregnant and Breastfeeding Women?</a:t>
            </a:r>
            <a:endParaRPr sz="2000"/>
          </a:p>
        </p:txBody>
      </p:sp>
      <p:pic>
        <p:nvPicPr>
          <p:cNvPr id="1028" name="Picture 4" descr="https://media.gettyimages.com/vectors/young-family-light-skin-black-hair-vector-id945206832?k=6&amp;m=945206832&amp;s=612x612&amp;w=0&amp;h=47p2eCJAHtyj708jS1_A3qTsLeEsTLaywhS81u718RU=">
            <a:extLst>
              <a:ext uri="{FF2B5EF4-FFF2-40B4-BE49-F238E27FC236}">
                <a16:creationId xmlns:a16="http://schemas.microsoft.com/office/drawing/2014/main" id="{283EF9FE-F7DC-4AD5-A4A6-74A86F14A0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7525" y="3562216"/>
            <a:ext cx="2439674" cy="2439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C69584B-9E1E-4C3C-994D-C7311E97BF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82362" y="1769329"/>
            <a:ext cx="2369982" cy="2700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drawing of a person&#10;&#10;Description generated with high confidence">
            <a:extLst>
              <a:ext uri="{FF2B5EF4-FFF2-40B4-BE49-F238E27FC236}">
                <a16:creationId xmlns:a16="http://schemas.microsoft.com/office/drawing/2014/main" id="{A9F26455-DC02-464A-AB64-3F07AAC065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1091" y="1767786"/>
            <a:ext cx="2381578" cy="2700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E256-06F0-44F0-8B52-889FABB1821E}"/>
              </a:ext>
            </a:extLst>
          </p:cNvPr>
          <p:cNvSpPr>
            <a:spLocks noGrp="1"/>
          </p:cNvSpPr>
          <p:nvPr>
            <p:ph type="title"/>
          </p:nvPr>
        </p:nvSpPr>
        <p:spPr>
          <a:xfrm>
            <a:off x="371789" y="168450"/>
            <a:ext cx="9144509" cy="973500"/>
          </a:xfrm>
        </p:spPr>
        <p:txBody>
          <a:bodyPr/>
          <a:lstStyle/>
          <a:p>
            <a:pPr algn="ctr"/>
            <a:r>
              <a:rPr lang="en-US" sz="3200"/>
              <a:t>How long are study visits?</a:t>
            </a:r>
          </a:p>
        </p:txBody>
      </p:sp>
      <p:sp>
        <p:nvSpPr>
          <p:cNvPr id="3" name="Text Placeholder 2">
            <a:extLst>
              <a:ext uri="{FF2B5EF4-FFF2-40B4-BE49-F238E27FC236}">
                <a16:creationId xmlns:a16="http://schemas.microsoft.com/office/drawing/2014/main" id="{434A0BF1-4E9D-4B49-A1B8-39640D739760}"/>
              </a:ext>
            </a:extLst>
          </p:cNvPr>
          <p:cNvSpPr>
            <a:spLocks noGrp="1"/>
          </p:cNvSpPr>
          <p:nvPr>
            <p:ph type="body" idx="1"/>
          </p:nvPr>
        </p:nvSpPr>
        <p:spPr>
          <a:xfrm>
            <a:off x="44380" y="5147268"/>
            <a:ext cx="9817240" cy="4686900"/>
          </a:xfrm>
        </p:spPr>
        <p:txBody>
          <a:bodyPr/>
          <a:lstStyle/>
          <a:p>
            <a:pPr marL="61912" indent="0" algn="ctr">
              <a:buNone/>
            </a:pPr>
            <a:r>
              <a:rPr lang="en-US" sz="3200"/>
              <a:t>Depends on visit type, usually a few hours</a:t>
            </a:r>
          </a:p>
          <a:p>
            <a:pPr marL="61912" indent="0" algn="ctr">
              <a:buNone/>
            </a:pPr>
            <a:r>
              <a:rPr lang="en-US" sz="3200"/>
              <a:t>Notify staff of any concerns</a:t>
            </a:r>
          </a:p>
        </p:txBody>
      </p:sp>
      <p:pic>
        <p:nvPicPr>
          <p:cNvPr id="7" name="Picture 6" descr="A person standing in front of a green chair&#10;&#10;Description generated with very high confidence">
            <a:extLst>
              <a:ext uri="{FF2B5EF4-FFF2-40B4-BE49-F238E27FC236}">
                <a16:creationId xmlns:a16="http://schemas.microsoft.com/office/drawing/2014/main" id="{6B9A65C7-EFA4-483A-ABA4-27F0DE865C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8731" y="1470392"/>
            <a:ext cx="5688538" cy="3773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964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p:txBody>
          <a:bodyPr/>
          <a:lstStyle/>
          <a:p>
            <a:pPr algn="ctr"/>
            <a:r>
              <a:rPr lang="en-US" sz="3200"/>
              <a:t>Does being in the study cost anything?</a:t>
            </a:r>
          </a:p>
        </p:txBody>
      </p:sp>
      <p:sp>
        <p:nvSpPr>
          <p:cNvPr id="7" name="Text Placeholder 6">
            <a:extLst>
              <a:ext uri="{FF2B5EF4-FFF2-40B4-BE49-F238E27FC236}">
                <a16:creationId xmlns:a16="http://schemas.microsoft.com/office/drawing/2014/main" id="{0AC99A02-1827-4427-8D9C-5888925259E6}"/>
              </a:ext>
            </a:extLst>
          </p:cNvPr>
          <p:cNvSpPr>
            <a:spLocks noGrp="1"/>
          </p:cNvSpPr>
          <p:nvPr>
            <p:ph type="body" idx="1"/>
          </p:nvPr>
        </p:nvSpPr>
        <p:spPr>
          <a:xfrm>
            <a:off x="1605776" y="2725615"/>
            <a:ext cx="5126619" cy="4686900"/>
          </a:xfrm>
        </p:spPr>
        <p:txBody>
          <a:bodyPr/>
          <a:lstStyle/>
          <a:p>
            <a:pPr>
              <a:buFont typeface="Wingdings" panose="05000000000000000000" pitchFamily="2" charset="2"/>
              <a:buChar char="§"/>
            </a:pPr>
            <a:r>
              <a:rPr lang="en-US" sz="3600"/>
              <a:t>No cost </a:t>
            </a:r>
          </a:p>
          <a:p>
            <a:pPr>
              <a:buFont typeface="Wingdings" panose="05000000000000000000" pitchFamily="2" charset="2"/>
              <a:buChar char="§"/>
            </a:pPr>
            <a:r>
              <a:rPr lang="en-US" sz="3600"/>
              <a:t>Reimbursed for transport and time</a:t>
            </a:r>
          </a:p>
        </p:txBody>
      </p:sp>
      <p:pic>
        <p:nvPicPr>
          <p:cNvPr id="10" name="Picture 9" descr="A picture containing object, clock&#10;&#10;Description generated with high confidence">
            <a:extLst>
              <a:ext uri="{FF2B5EF4-FFF2-40B4-BE49-F238E27FC236}">
                <a16:creationId xmlns:a16="http://schemas.microsoft.com/office/drawing/2014/main" id="{576D2683-AB7F-425C-AADD-6D84EDD394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8333" y="2235430"/>
            <a:ext cx="2903975" cy="315649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C640A9B-C607-499A-8196-D2E46B0E4D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05854" y="3523785"/>
            <a:ext cx="758284" cy="747132"/>
          </a:xfrm>
          <a:prstGeom prst="ellipse">
            <a:avLst/>
          </a:prstGeom>
        </p:spPr>
      </p:pic>
    </p:spTree>
    <p:extLst>
      <p:ext uri="{BB962C8B-B14F-4D97-AF65-F5344CB8AC3E}">
        <p14:creationId xmlns:p14="http://schemas.microsoft.com/office/powerpoint/2010/main" val="2129068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363682" y="168450"/>
            <a:ext cx="9152616" cy="973500"/>
          </a:xfrm>
        </p:spPr>
        <p:txBody>
          <a:bodyPr/>
          <a:lstStyle/>
          <a:p>
            <a:pPr algn="ctr"/>
            <a:r>
              <a:rPr lang="en-US" sz="3200"/>
              <a:t>What if participants get HIV during the study?</a:t>
            </a:r>
          </a:p>
        </p:txBody>
      </p:sp>
      <p:sp>
        <p:nvSpPr>
          <p:cNvPr id="12" name="Text Placeholder 11">
            <a:extLst>
              <a:ext uri="{FF2B5EF4-FFF2-40B4-BE49-F238E27FC236}">
                <a16:creationId xmlns:a16="http://schemas.microsoft.com/office/drawing/2014/main" id="{7DD95DE3-2A4C-4777-A629-7346D4EE01D9}"/>
              </a:ext>
            </a:extLst>
          </p:cNvPr>
          <p:cNvSpPr>
            <a:spLocks noGrp="1"/>
          </p:cNvSpPr>
          <p:nvPr>
            <p:ph type="body" idx="2"/>
          </p:nvPr>
        </p:nvSpPr>
        <p:spPr>
          <a:xfrm>
            <a:off x="4335146" y="1433944"/>
            <a:ext cx="5266054" cy="4686900"/>
          </a:xfrm>
        </p:spPr>
        <p:txBody>
          <a:bodyPr/>
          <a:lstStyle/>
          <a:p>
            <a:pPr>
              <a:spcBef>
                <a:spcPts val="1200"/>
              </a:spcBef>
              <a:buFont typeface="Wingdings" panose="05000000000000000000" pitchFamily="2" charset="2"/>
              <a:buChar char="§"/>
            </a:pPr>
            <a:r>
              <a:rPr lang="en-US" sz="2800"/>
              <a:t>Rare, but possible</a:t>
            </a:r>
          </a:p>
          <a:p>
            <a:pPr>
              <a:spcBef>
                <a:spcPts val="1200"/>
              </a:spcBef>
              <a:buFont typeface="Wingdings" panose="05000000000000000000" pitchFamily="2" charset="2"/>
              <a:buChar char="§"/>
            </a:pPr>
            <a:r>
              <a:rPr lang="en-US" sz="2800"/>
              <a:t>Study products and condoms reduce HIV risk</a:t>
            </a:r>
          </a:p>
          <a:p>
            <a:pPr>
              <a:spcBef>
                <a:spcPts val="1200"/>
              </a:spcBef>
              <a:buFont typeface="Wingdings" panose="05000000000000000000" pitchFamily="2" charset="2"/>
              <a:buChar char="§"/>
            </a:pPr>
            <a:endParaRPr lang="en-US" sz="2800"/>
          </a:p>
          <a:p>
            <a:pPr>
              <a:spcBef>
                <a:spcPts val="1200"/>
              </a:spcBef>
              <a:buFont typeface="Wingdings" panose="05000000000000000000" pitchFamily="2" charset="2"/>
              <a:buChar char="§"/>
            </a:pPr>
            <a:endParaRPr lang="en-US" sz="2800"/>
          </a:p>
          <a:p>
            <a:pPr>
              <a:spcBef>
                <a:spcPts val="1200"/>
              </a:spcBef>
              <a:buFont typeface="Wingdings" panose="05000000000000000000" pitchFamily="2" charset="2"/>
              <a:buChar char="§"/>
            </a:pPr>
            <a:endParaRPr lang="en-US" sz="2800"/>
          </a:p>
          <a:p>
            <a:pPr>
              <a:spcBef>
                <a:spcPts val="1200"/>
              </a:spcBef>
              <a:buFont typeface="Wingdings" panose="05000000000000000000" pitchFamily="2" charset="2"/>
              <a:buChar char="§"/>
            </a:pPr>
            <a:r>
              <a:rPr lang="en-US" sz="2800"/>
              <a:t>Will continue visits, receive health monitoring, referrals for HIV treatment, testing for baby</a:t>
            </a:r>
          </a:p>
        </p:txBody>
      </p:sp>
      <p:pic>
        <p:nvPicPr>
          <p:cNvPr id="13" name="Picture 12" descr="A picture containing person, indoor, table&#10;&#10;Description generated with very high confidence">
            <a:extLst>
              <a:ext uri="{FF2B5EF4-FFF2-40B4-BE49-F238E27FC236}">
                <a16:creationId xmlns:a16="http://schemas.microsoft.com/office/drawing/2014/main" id="{B9903B1C-C30B-497F-AA5B-2EDB35D834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665" y="1600200"/>
            <a:ext cx="3173301" cy="4759952"/>
          </a:xfrm>
          <a:prstGeom prst="rect">
            <a:avLst/>
          </a:prstGeom>
          <a:ln>
            <a:noFill/>
          </a:ln>
          <a:effectLst>
            <a:outerShdw blurRad="292100" dist="139700" dir="2700000" algn="tl" rotWithShape="0">
              <a:srgbClr val="333333">
                <a:alpha val="65000"/>
              </a:srgbClr>
            </a:outerShdw>
          </a:effectLst>
        </p:spPr>
      </p:pic>
      <p:pic>
        <p:nvPicPr>
          <p:cNvPr id="16" name="Picture 15" descr="A picture containing sky, white, gallery&#10;&#10;Description generated with very high confidence">
            <a:extLst>
              <a:ext uri="{FF2B5EF4-FFF2-40B4-BE49-F238E27FC236}">
                <a16:creationId xmlns:a16="http://schemas.microsoft.com/office/drawing/2014/main" id="{C6975F02-63F5-4B6C-B95C-A6F16A0209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0579" y="3705214"/>
            <a:ext cx="1165609" cy="1085223"/>
          </a:xfrm>
          <a:prstGeom prst="rect">
            <a:avLst/>
          </a:prstGeom>
        </p:spPr>
      </p:pic>
      <p:pic>
        <p:nvPicPr>
          <p:cNvPr id="17" name="Picture 16" descr="A picture containing sky, white, gallery&#10;&#10;Description generated with very high confidence">
            <a:extLst>
              <a:ext uri="{FF2B5EF4-FFF2-40B4-BE49-F238E27FC236}">
                <a16:creationId xmlns:a16="http://schemas.microsoft.com/office/drawing/2014/main" id="{A45C4520-1982-4C09-848C-E6C6B4705B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4025" y="3705214"/>
            <a:ext cx="1165610" cy="1085223"/>
          </a:xfrm>
          <a:prstGeom prst="rect">
            <a:avLst/>
          </a:prstGeom>
        </p:spPr>
      </p:pic>
      <p:pic>
        <p:nvPicPr>
          <p:cNvPr id="18" name="Picture 17" descr="A picture containing sky, white, gallery&#10;&#10;Description generated with very high confidence">
            <a:extLst>
              <a:ext uri="{FF2B5EF4-FFF2-40B4-BE49-F238E27FC236}">
                <a16:creationId xmlns:a16="http://schemas.microsoft.com/office/drawing/2014/main" id="{DA86CF88-B6E3-4AA6-82F4-8662BD85E78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77472" y="3705213"/>
            <a:ext cx="1165610" cy="1085223"/>
          </a:xfrm>
          <a:prstGeom prst="rect">
            <a:avLst/>
          </a:prstGeom>
        </p:spPr>
      </p:pic>
    </p:spTree>
    <p:extLst>
      <p:ext uri="{BB962C8B-B14F-4D97-AF65-F5344CB8AC3E}">
        <p14:creationId xmlns:p14="http://schemas.microsoft.com/office/powerpoint/2010/main" val="15100756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321733" y="168450"/>
            <a:ext cx="9194565" cy="973500"/>
          </a:xfrm>
        </p:spPr>
        <p:txBody>
          <a:bodyPr/>
          <a:lstStyle/>
          <a:p>
            <a:pPr algn="ctr"/>
            <a:r>
              <a:rPr lang="en-US" sz="2800"/>
              <a:t>Is it possible that babies will get HIV during this study?</a:t>
            </a:r>
          </a:p>
        </p:txBody>
      </p:sp>
      <p:sp>
        <p:nvSpPr>
          <p:cNvPr id="9" name="Text Placeholder 8">
            <a:extLst>
              <a:ext uri="{FF2B5EF4-FFF2-40B4-BE49-F238E27FC236}">
                <a16:creationId xmlns:a16="http://schemas.microsoft.com/office/drawing/2014/main" id="{89E3C138-2A6E-4CCE-874A-ED8BC62F78B2}"/>
              </a:ext>
            </a:extLst>
          </p:cNvPr>
          <p:cNvSpPr>
            <a:spLocks noGrp="1"/>
          </p:cNvSpPr>
          <p:nvPr>
            <p:ph type="body" idx="1"/>
          </p:nvPr>
        </p:nvSpPr>
        <p:spPr>
          <a:xfrm>
            <a:off x="474518" y="2002650"/>
            <a:ext cx="4327375" cy="4686900"/>
          </a:xfrm>
        </p:spPr>
        <p:txBody>
          <a:bodyPr/>
          <a:lstStyle/>
          <a:p>
            <a:pPr>
              <a:spcBef>
                <a:spcPts val="1200"/>
              </a:spcBef>
              <a:buFont typeface="Wingdings" panose="05000000000000000000" pitchFamily="2" charset="2"/>
              <a:buChar char="§"/>
            </a:pPr>
            <a:r>
              <a:rPr lang="en-US" sz="3200"/>
              <a:t>Rare, but possible</a:t>
            </a:r>
          </a:p>
          <a:p>
            <a:pPr>
              <a:buFont typeface="Wingdings" panose="05000000000000000000" pitchFamily="2" charset="2"/>
              <a:buChar char="§"/>
            </a:pPr>
            <a:r>
              <a:rPr lang="en-US" sz="3200"/>
              <a:t>Women who are diagnosed referred for immediate care and treatment to prevent transmission</a:t>
            </a:r>
          </a:p>
        </p:txBody>
      </p:sp>
      <p:pic>
        <p:nvPicPr>
          <p:cNvPr id="8" name="Picture 7" descr="A picture containing person, wall, indoor&#10;&#10;Description generated with very high confidence">
            <a:extLst>
              <a:ext uri="{FF2B5EF4-FFF2-40B4-BE49-F238E27FC236}">
                <a16:creationId xmlns:a16="http://schemas.microsoft.com/office/drawing/2014/main" id="{8D89E033-834E-4A73-83D2-42E7F6CD1D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6074" y="2242406"/>
            <a:ext cx="4485408" cy="2990272"/>
          </a:xfrm>
          <a:prstGeom prst="rect">
            <a:avLst/>
          </a:prstGeom>
        </p:spPr>
      </p:pic>
    </p:spTree>
    <p:extLst>
      <p:ext uri="{BB962C8B-B14F-4D97-AF65-F5344CB8AC3E}">
        <p14:creationId xmlns:p14="http://schemas.microsoft.com/office/powerpoint/2010/main" val="15532359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405245" y="168450"/>
            <a:ext cx="9111053" cy="973500"/>
          </a:xfrm>
        </p:spPr>
        <p:txBody>
          <a:bodyPr/>
          <a:lstStyle/>
          <a:p>
            <a:pPr algn="ctr"/>
            <a:r>
              <a:rPr lang="en-US" sz="3200"/>
              <a:t>What are the risks of joining the study?</a:t>
            </a:r>
          </a:p>
        </p:txBody>
      </p:sp>
      <p:pic>
        <p:nvPicPr>
          <p:cNvPr id="19" name="Picture 18" descr="A person lying on a sofa&#10;&#10;Description generated with very high confidence">
            <a:extLst>
              <a:ext uri="{FF2B5EF4-FFF2-40B4-BE49-F238E27FC236}">
                <a16:creationId xmlns:a16="http://schemas.microsoft.com/office/drawing/2014/main" id="{EC0D62AC-98B1-476D-99F6-653571D2A8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123" y="2344550"/>
            <a:ext cx="4011754" cy="2674502"/>
          </a:xfrm>
          <a:prstGeom prst="rect">
            <a:avLst/>
          </a:prstGeom>
          <a:ln>
            <a:noFill/>
          </a:ln>
          <a:effectLst>
            <a:outerShdw blurRad="292100" dist="139700" dir="2700000" algn="tl" rotWithShape="0">
              <a:srgbClr val="333333">
                <a:alpha val="65000"/>
              </a:srgbClr>
            </a:outerShdw>
          </a:effectLst>
        </p:spPr>
      </p:pic>
      <p:sp>
        <p:nvSpPr>
          <p:cNvPr id="23" name="Text Placeholder 22">
            <a:extLst>
              <a:ext uri="{FF2B5EF4-FFF2-40B4-BE49-F238E27FC236}">
                <a16:creationId xmlns:a16="http://schemas.microsoft.com/office/drawing/2014/main" id="{6ADDB8D5-477B-474D-9499-840623F0028F}"/>
              </a:ext>
            </a:extLst>
          </p:cNvPr>
          <p:cNvSpPr>
            <a:spLocks noGrp="1"/>
          </p:cNvSpPr>
          <p:nvPr>
            <p:ph type="body" idx="3"/>
          </p:nvPr>
        </p:nvSpPr>
        <p:spPr>
          <a:xfrm>
            <a:off x="1651269" y="5375868"/>
            <a:ext cx="6980696" cy="4917557"/>
          </a:xfrm>
        </p:spPr>
        <p:txBody>
          <a:bodyPr/>
          <a:lstStyle/>
          <a:p>
            <a:pPr marL="82550" indent="0">
              <a:buNone/>
            </a:pPr>
            <a:r>
              <a:rPr lang="en-US" sz="2800"/>
              <a:t>Potential side effects from study products</a:t>
            </a:r>
          </a:p>
        </p:txBody>
      </p:sp>
      <p:pic>
        <p:nvPicPr>
          <p:cNvPr id="27" name="Picture 26" descr="https://mtnstopshiv.org/sites/default/files/2018-03/dpv_ring_grey_open_1.jpg">
            <a:extLst>
              <a:ext uri="{FF2B5EF4-FFF2-40B4-BE49-F238E27FC236}">
                <a16:creationId xmlns:a16="http://schemas.microsoft.com/office/drawing/2014/main" id="{6DE6065B-B4F3-4EEF-AD29-BB0C2D3AB2E2}"/>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26658" y="2968722"/>
            <a:ext cx="2244069" cy="170108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8" name="Picture 27" descr="https://mtnstopshiv.org/sites/default/files/2018-03/gilead_pill_grey_4.jpg">
            <a:extLst>
              <a:ext uri="{FF2B5EF4-FFF2-40B4-BE49-F238E27FC236}">
                <a16:creationId xmlns:a16="http://schemas.microsoft.com/office/drawing/2014/main" id="{8F6F9F2A-2FB2-43C6-932F-8E2138493A5C}"/>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7041037" y="2889854"/>
            <a:ext cx="2244070" cy="17799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64365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405245" y="168450"/>
            <a:ext cx="9111053" cy="973500"/>
          </a:xfrm>
        </p:spPr>
        <p:txBody>
          <a:bodyPr/>
          <a:lstStyle/>
          <a:p>
            <a:pPr algn="ctr"/>
            <a:r>
              <a:rPr lang="en-US" sz="3200"/>
              <a:t>What are the risks of joining the study?</a:t>
            </a:r>
          </a:p>
        </p:txBody>
      </p:sp>
      <p:sp>
        <p:nvSpPr>
          <p:cNvPr id="3" name="Text Placeholder 2">
            <a:extLst>
              <a:ext uri="{FF2B5EF4-FFF2-40B4-BE49-F238E27FC236}">
                <a16:creationId xmlns:a16="http://schemas.microsoft.com/office/drawing/2014/main" id="{9AE44AB0-F83E-4DF0-B9B6-AEB5BCF059C1}"/>
              </a:ext>
            </a:extLst>
          </p:cNvPr>
          <p:cNvSpPr>
            <a:spLocks noGrp="1"/>
          </p:cNvSpPr>
          <p:nvPr>
            <p:ph type="body" idx="1"/>
          </p:nvPr>
        </p:nvSpPr>
        <p:spPr>
          <a:xfrm>
            <a:off x="133816" y="4033095"/>
            <a:ext cx="3193054" cy="2843043"/>
          </a:xfrm>
        </p:spPr>
        <p:txBody>
          <a:bodyPr/>
          <a:lstStyle/>
          <a:p>
            <a:pPr marL="82550" indent="0" algn="ctr">
              <a:buNone/>
            </a:pPr>
            <a:r>
              <a:rPr lang="en-US" sz="2400"/>
              <a:t>Discomfort from exams or blood draws</a:t>
            </a:r>
          </a:p>
          <a:p>
            <a:pPr marL="82550" indent="0" algn="ctr">
              <a:buNone/>
            </a:pPr>
            <a:r>
              <a:rPr lang="en-US" sz="2400"/>
              <a:t>Worry about test results</a:t>
            </a:r>
          </a:p>
          <a:p>
            <a:pPr marL="82550" indent="0">
              <a:buNone/>
            </a:pPr>
            <a:endParaRPr lang="en-US"/>
          </a:p>
        </p:txBody>
      </p:sp>
      <p:sp>
        <p:nvSpPr>
          <p:cNvPr id="4" name="Text Placeholder 3">
            <a:extLst>
              <a:ext uri="{FF2B5EF4-FFF2-40B4-BE49-F238E27FC236}">
                <a16:creationId xmlns:a16="http://schemas.microsoft.com/office/drawing/2014/main" id="{A2BD4DE4-6880-43AA-9353-CCE9DC3DBD7C}"/>
              </a:ext>
            </a:extLst>
          </p:cNvPr>
          <p:cNvSpPr>
            <a:spLocks noGrp="1"/>
          </p:cNvSpPr>
          <p:nvPr>
            <p:ph type="body" idx="2"/>
          </p:nvPr>
        </p:nvSpPr>
        <p:spPr>
          <a:xfrm>
            <a:off x="3475023" y="1627934"/>
            <a:ext cx="2851225" cy="4967700"/>
          </a:xfrm>
        </p:spPr>
        <p:txBody>
          <a:bodyPr/>
          <a:lstStyle/>
          <a:p>
            <a:pPr marL="82550" indent="0" algn="ctr">
              <a:buNone/>
            </a:pPr>
            <a:r>
              <a:rPr lang="en-US" sz="2400"/>
              <a:t>Embarrassed by personal questions</a:t>
            </a:r>
          </a:p>
          <a:p>
            <a:endParaRPr lang="en-US"/>
          </a:p>
          <a:p>
            <a:endParaRPr lang="en-US"/>
          </a:p>
          <a:p>
            <a:endParaRPr lang="en-US"/>
          </a:p>
          <a:p>
            <a:endParaRPr lang="en-US"/>
          </a:p>
          <a:p>
            <a:endParaRPr lang="en-US"/>
          </a:p>
          <a:p>
            <a:endParaRPr lang="en-US"/>
          </a:p>
          <a:p>
            <a:endParaRPr lang="en-US"/>
          </a:p>
          <a:p>
            <a:endParaRPr lang="en-US"/>
          </a:p>
          <a:p>
            <a:pPr marL="82550" indent="0">
              <a:buNone/>
            </a:pPr>
            <a:endParaRPr lang="en-US"/>
          </a:p>
        </p:txBody>
      </p:sp>
      <p:sp>
        <p:nvSpPr>
          <p:cNvPr id="5" name="Text Placeholder 4">
            <a:extLst>
              <a:ext uri="{FF2B5EF4-FFF2-40B4-BE49-F238E27FC236}">
                <a16:creationId xmlns:a16="http://schemas.microsoft.com/office/drawing/2014/main" id="{07EB8346-B9A0-401B-929F-65F548325082}"/>
              </a:ext>
            </a:extLst>
          </p:cNvPr>
          <p:cNvSpPr>
            <a:spLocks noGrp="1"/>
          </p:cNvSpPr>
          <p:nvPr>
            <p:ph type="body" idx="3"/>
          </p:nvPr>
        </p:nvSpPr>
        <p:spPr>
          <a:xfrm>
            <a:off x="6600792" y="4430823"/>
            <a:ext cx="2851225" cy="2932370"/>
          </a:xfrm>
        </p:spPr>
        <p:txBody>
          <a:bodyPr/>
          <a:lstStyle/>
          <a:p>
            <a:pPr marL="82550" indent="0" algn="ctr">
              <a:buNone/>
            </a:pPr>
            <a:r>
              <a:rPr lang="en-US" sz="2800"/>
              <a:t>Unfair treatment by others</a:t>
            </a:r>
          </a:p>
        </p:txBody>
      </p:sp>
      <p:pic>
        <p:nvPicPr>
          <p:cNvPr id="9" name="Picture 4" descr="https://mtnstopshiv.org/sites/default/files/2018-03/ic_flipchart_-_expectations_of_the_study_-_testing.jpg">
            <a:extLst>
              <a:ext uri="{FF2B5EF4-FFF2-40B4-BE49-F238E27FC236}">
                <a16:creationId xmlns:a16="http://schemas.microsoft.com/office/drawing/2014/main" id="{8B53182F-CDB2-4465-8A16-F331D2D742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36" y="1915928"/>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https://mtnstopshiv.org/sites/default/files/2018-03/ic_flipchart_-_expectations_of_the_study_-_personal_qns.jpg">
            <a:extLst>
              <a:ext uri="{FF2B5EF4-FFF2-40B4-BE49-F238E27FC236}">
                <a16:creationId xmlns:a16="http://schemas.microsoft.com/office/drawing/2014/main" id="{683FC55C-342E-4855-AD0A-2E289404B4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27388" y="2721437"/>
            <a:ext cx="2746497" cy="2123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descr="A group of people posing for a photo&#10;&#10;Description generated with very high confidence">
            <a:extLst>
              <a:ext uri="{FF2B5EF4-FFF2-40B4-BE49-F238E27FC236}">
                <a16:creationId xmlns:a16="http://schemas.microsoft.com/office/drawing/2014/main" id="{D06A34F6-58CB-4906-ACC9-2EBF30C8A4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18346" y="1868597"/>
            <a:ext cx="2616118" cy="2562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33129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391886" y="168450"/>
            <a:ext cx="9124412" cy="973500"/>
          </a:xfrm>
        </p:spPr>
        <p:txBody>
          <a:bodyPr/>
          <a:lstStyle/>
          <a:p>
            <a:pPr algn="ctr"/>
            <a:r>
              <a:rPr lang="en-US" sz="3200"/>
              <a:t>What are the benefits of joining the study?</a:t>
            </a:r>
          </a:p>
        </p:txBody>
      </p:sp>
      <p:sp>
        <p:nvSpPr>
          <p:cNvPr id="3" name="Text Placeholder 2">
            <a:extLst>
              <a:ext uri="{FF2B5EF4-FFF2-40B4-BE49-F238E27FC236}">
                <a16:creationId xmlns:a16="http://schemas.microsoft.com/office/drawing/2014/main" id="{9AE44AB0-F83E-4DF0-B9B6-AEB5BCF059C1}"/>
              </a:ext>
            </a:extLst>
          </p:cNvPr>
          <p:cNvSpPr>
            <a:spLocks noGrp="1"/>
          </p:cNvSpPr>
          <p:nvPr>
            <p:ph type="body" idx="1"/>
          </p:nvPr>
        </p:nvSpPr>
        <p:spPr>
          <a:xfrm>
            <a:off x="457003" y="1890300"/>
            <a:ext cx="2997330" cy="4967700"/>
          </a:xfrm>
        </p:spPr>
        <p:txBody>
          <a:bodyPr/>
          <a:lstStyle/>
          <a:p>
            <a:pPr marL="82550" indent="0" algn="ctr">
              <a:buNone/>
            </a:pPr>
            <a:r>
              <a:rPr lang="en-US" sz="2400"/>
              <a:t>Access to care, testing, counseling, and referrals</a:t>
            </a:r>
          </a:p>
          <a:p>
            <a:endParaRPr lang="en-US" sz="2000"/>
          </a:p>
          <a:p>
            <a:endParaRPr lang="en-US" sz="1800"/>
          </a:p>
          <a:p>
            <a:endParaRPr lang="en-US" sz="1800"/>
          </a:p>
          <a:p>
            <a:endParaRPr lang="en-US" sz="1800"/>
          </a:p>
          <a:p>
            <a:endParaRPr lang="en-US" sz="1800"/>
          </a:p>
          <a:p>
            <a:endParaRPr lang="en-US" sz="1800"/>
          </a:p>
          <a:p>
            <a:pPr marL="82550" indent="0">
              <a:buNone/>
            </a:pPr>
            <a:endParaRPr lang="en-US" sz="1800"/>
          </a:p>
        </p:txBody>
      </p:sp>
      <p:sp>
        <p:nvSpPr>
          <p:cNvPr id="4" name="Text Placeholder 3">
            <a:extLst>
              <a:ext uri="{FF2B5EF4-FFF2-40B4-BE49-F238E27FC236}">
                <a16:creationId xmlns:a16="http://schemas.microsoft.com/office/drawing/2014/main" id="{A2BD4DE4-6880-43AA-9353-CCE9DC3DBD7C}"/>
              </a:ext>
            </a:extLst>
          </p:cNvPr>
          <p:cNvSpPr>
            <a:spLocks noGrp="1"/>
          </p:cNvSpPr>
          <p:nvPr>
            <p:ph type="body" idx="2"/>
          </p:nvPr>
        </p:nvSpPr>
        <p:spPr>
          <a:xfrm>
            <a:off x="3646148" y="3421457"/>
            <a:ext cx="2851225" cy="4967700"/>
          </a:xfrm>
        </p:spPr>
        <p:txBody>
          <a:bodyPr/>
          <a:lstStyle/>
          <a:p>
            <a:pPr marL="82550" indent="0" algn="ctr">
              <a:buNone/>
            </a:pPr>
            <a:r>
              <a:rPr lang="en-US" sz="2400"/>
              <a:t>Access to effective HIV prevention method</a:t>
            </a:r>
          </a:p>
        </p:txBody>
      </p:sp>
      <p:sp>
        <p:nvSpPr>
          <p:cNvPr id="5" name="Text Placeholder 4">
            <a:extLst>
              <a:ext uri="{FF2B5EF4-FFF2-40B4-BE49-F238E27FC236}">
                <a16:creationId xmlns:a16="http://schemas.microsoft.com/office/drawing/2014/main" id="{07EB8346-B9A0-401B-929F-65F548325082}"/>
              </a:ext>
            </a:extLst>
          </p:cNvPr>
          <p:cNvSpPr>
            <a:spLocks noGrp="1"/>
          </p:cNvSpPr>
          <p:nvPr>
            <p:ph type="body" idx="3"/>
          </p:nvPr>
        </p:nvSpPr>
        <p:spPr>
          <a:xfrm>
            <a:off x="6490447" y="1398495"/>
            <a:ext cx="3305122" cy="3473740"/>
          </a:xfrm>
        </p:spPr>
        <p:txBody>
          <a:bodyPr/>
          <a:lstStyle/>
          <a:p>
            <a:pPr marL="82550" indent="0">
              <a:buNone/>
            </a:pPr>
            <a:r>
              <a:rPr lang="en-US" sz="2400"/>
              <a:t>Information from this study may help expand HIV prevention options for pregnant and breastfeeding women</a:t>
            </a:r>
          </a:p>
        </p:txBody>
      </p:sp>
      <p:pic>
        <p:nvPicPr>
          <p:cNvPr id="7" name="Picture 2" descr="https://mtnstopshiv.org/sites/default/files/2018-03/ic_flipchart_-_expectations_of_the_study_-_examinations-recovered.jpg">
            <a:extLst>
              <a:ext uri="{FF2B5EF4-FFF2-40B4-BE49-F238E27FC236}">
                <a16:creationId xmlns:a16="http://schemas.microsoft.com/office/drawing/2014/main" id="{500926AB-7F56-44E0-AD44-360A0A75E4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926" y="3689510"/>
            <a:ext cx="2553483" cy="197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https://mtnstopshiv.org/sites/default/files/2018-03/dpv_ring_grey_open_1.jpg">
            <a:extLst>
              <a:ext uri="{FF2B5EF4-FFF2-40B4-BE49-F238E27FC236}">
                <a16:creationId xmlns:a16="http://schemas.microsoft.com/office/drawing/2014/main" id="{0FC39FED-839D-40F5-9DED-0F5FF8AF43E1}"/>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3949725" y="4755205"/>
            <a:ext cx="2244069" cy="170108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descr="https://mtnstopshiv.org/sites/default/files/2018-03/gilead_pill_grey_4.jpg">
            <a:extLst>
              <a:ext uri="{FF2B5EF4-FFF2-40B4-BE49-F238E27FC236}">
                <a16:creationId xmlns:a16="http://schemas.microsoft.com/office/drawing/2014/main" id="{6DC603E7-4D8D-4214-B588-50077610C708}"/>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3901304" y="1650444"/>
            <a:ext cx="2244070" cy="177995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194" name="Picture 2" descr="https://mtnstopshiv.org/sites/default/files/2018-03/mtn041-_4_three_women_with_pills.jpg">
            <a:extLst>
              <a:ext uri="{FF2B5EF4-FFF2-40B4-BE49-F238E27FC236}">
                <a16:creationId xmlns:a16="http://schemas.microsoft.com/office/drawing/2014/main" id="{DB8BFFEB-B41E-4CAD-923E-F261AC5F813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2190" y="3634603"/>
            <a:ext cx="2648091" cy="2008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26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832-DA45-439C-AEC0-E6297E86E34F}"/>
              </a:ext>
            </a:extLst>
          </p:cNvPr>
          <p:cNvSpPr>
            <a:spLocks noGrp="1"/>
          </p:cNvSpPr>
          <p:nvPr>
            <p:ph type="title"/>
          </p:nvPr>
        </p:nvSpPr>
        <p:spPr>
          <a:xfrm>
            <a:off x="361741" y="168450"/>
            <a:ext cx="9154557" cy="973500"/>
          </a:xfrm>
        </p:spPr>
        <p:txBody>
          <a:bodyPr/>
          <a:lstStyle/>
          <a:p>
            <a:pPr algn="ctr"/>
            <a:r>
              <a:rPr lang="en-US" sz="3600"/>
              <a:t>Protecting choices and privacy</a:t>
            </a:r>
          </a:p>
        </p:txBody>
      </p:sp>
      <p:sp>
        <p:nvSpPr>
          <p:cNvPr id="3" name="Text Placeholder 2">
            <a:extLst>
              <a:ext uri="{FF2B5EF4-FFF2-40B4-BE49-F238E27FC236}">
                <a16:creationId xmlns:a16="http://schemas.microsoft.com/office/drawing/2014/main" id="{9AE44AB0-F83E-4DF0-B9B6-AEB5BCF059C1}"/>
              </a:ext>
            </a:extLst>
          </p:cNvPr>
          <p:cNvSpPr>
            <a:spLocks noGrp="1"/>
          </p:cNvSpPr>
          <p:nvPr>
            <p:ph type="body" idx="1"/>
          </p:nvPr>
        </p:nvSpPr>
        <p:spPr>
          <a:xfrm>
            <a:off x="478535" y="4841305"/>
            <a:ext cx="3001096" cy="4967700"/>
          </a:xfrm>
        </p:spPr>
        <p:txBody>
          <a:bodyPr/>
          <a:lstStyle/>
          <a:p>
            <a:pPr marL="82550" indent="0" algn="ctr">
              <a:buNone/>
            </a:pPr>
            <a:r>
              <a:rPr lang="en-US" sz="2400"/>
              <a:t>Free to make own choice about joining.  </a:t>
            </a:r>
          </a:p>
          <a:p>
            <a:pPr marL="82550" indent="0" algn="ctr">
              <a:buNone/>
            </a:pPr>
            <a:r>
              <a:rPr lang="en-US" sz="2400"/>
              <a:t>May withdraw at anytime.</a:t>
            </a:r>
          </a:p>
        </p:txBody>
      </p:sp>
      <p:sp>
        <p:nvSpPr>
          <p:cNvPr id="4" name="Text Placeholder 3">
            <a:extLst>
              <a:ext uri="{FF2B5EF4-FFF2-40B4-BE49-F238E27FC236}">
                <a16:creationId xmlns:a16="http://schemas.microsoft.com/office/drawing/2014/main" id="{A2BD4DE4-6880-43AA-9353-CCE9DC3DBD7C}"/>
              </a:ext>
            </a:extLst>
          </p:cNvPr>
          <p:cNvSpPr>
            <a:spLocks noGrp="1"/>
          </p:cNvSpPr>
          <p:nvPr>
            <p:ph type="body" idx="2"/>
          </p:nvPr>
        </p:nvSpPr>
        <p:spPr>
          <a:xfrm>
            <a:off x="3479631" y="4841305"/>
            <a:ext cx="2918775" cy="2016695"/>
          </a:xfrm>
        </p:spPr>
        <p:txBody>
          <a:bodyPr/>
          <a:lstStyle/>
          <a:p>
            <a:pPr marL="82550" indent="0" algn="ctr">
              <a:buNone/>
            </a:pPr>
            <a:r>
              <a:rPr lang="en-US" sz="2400"/>
              <a:t>Involvement of partners or other family encouraged</a:t>
            </a:r>
          </a:p>
        </p:txBody>
      </p:sp>
      <p:sp>
        <p:nvSpPr>
          <p:cNvPr id="5" name="Text Placeholder 4">
            <a:extLst>
              <a:ext uri="{FF2B5EF4-FFF2-40B4-BE49-F238E27FC236}">
                <a16:creationId xmlns:a16="http://schemas.microsoft.com/office/drawing/2014/main" id="{07EB8346-B9A0-401B-929F-65F548325082}"/>
              </a:ext>
            </a:extLst>
          </p:cNvPr>
          <p:cNvSpPr>
            <a:spLocks noGrp="1"/>
          </p:cNvSpPr>
          <p:nvPr>
            <p:ph type="body" idx="3"/>
          </p:nvPr>
        </p:nvSpPr>
        <p:spPr>
          <a:xfrm>
            <a:off x="6665073" y="4687555"/>
            <a:ext cx="2851225" cy="4967700"/>
          </a:xfrm>
        </p:spPr>
        <p:txBody>
          <a:bodyPr/>
          <a:lstStyle/>
          <a:p>
            <a:pPr marL="82550" indent="0" algn="ctr">
              <a:buNone/>
            </a:pPr>
            <a:r>
              <a:rPr lang="en-US" sz="2400"/>
              <a:t>Information kept private and locked</a:t>
            </a:r>
          </a:p>
        </p:txBody>
      </p:sp>
      <p:pic>
        <p:nvPicPr>
          <p:cNvPr id="10242" name="Picture 2" descr="https://mtnstopshiv.org/sites/default/files/2018-03/ic_flipchart_-_confidentiality_2.jpg">
            <a:extLst>
              <a:ext uri="{FF2B5EF4-FFF2-40B4-BE49-F238E27FC236}">
                <a16:creationId xmlns:a16="http://schemas.microsoft.com/office/drawing/2014/main" id="{25FA4B5E-A80C-4754-888A-B90648BB4D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7625" y="2491990"/>
            <a:ext cx="2525408" cy="2195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https://mtnstopshiv.org/sites/default/files/2018-03/mtn041-_1_couple_with_no_ring.jpg">
            <a:extLst>
              <a:ext uri="{FF2B5EF4-FFF2-40B4-BE49-F238E27FC236}">
                <a16:creationId xmlns:a16="http://schemas.microsoft.com/office/drawing/2014/main" id="{FD28A736-5370-4ECF-AE36-30A79AC6F1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6298" y="2315897"/>
            <a:ext cx="2525408" cy="2525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descr="https://mtnstopshiv.org/sites/default/files/2018-03/ic_flipchart_-_choosing_whether_to_participate_in_the_study.jpg">
            <a:extLst>
              <a:ext uri="{FF2B5EF4-FFF2-40B4-BE49-F238E27FC236}">
                <a16:creationId xmlns:a16="http://schemas.microsoft.com/office/drawing/2014/main" id="{2A9F7A31-3D99-4D1C-A4B0-1562AF458B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383" y="2415749"/>
            <a:ext cx="2404573" cy="2348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1289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a:spLocks noGrp="1"/>
          </p:cNvSpPr>
          <p:nvPr>
            <p:ph type="ctrTitle" idx="4294967295"/>
          </p:nvPr>
        </p:nvSpPr>
        <p:spPr>
          <a:xfrm>
            <a:off x="3887305" y="1367627"/>
            <a:ext cx="3886106" cy="850200"/>
          </a:xfrm>
          <a:prstGeom prst="rect">
            <a:avLst/>
          </a:prstGeom>
        </p:spPr>
        <p:txBody>
          <a:bodyPr spcFirstLastPara="1" wrap="square" lIns="74283" tIns="74283" rIns="74283" bIns="74283" anchor="ctr" anchorCtr="0">
            <a:noAutofit/>
          </a:bodyPr>
          <a:lstStyle/>
          <a:p>
            <a:pPr algn="l"/>
            <a:r>
              <a:rPr lang="en" sz="4875">
                <a:solidFill>
                  <a:srgbClr val="6CF3CE"/>
                </a:solidFill>
              </a:rPr>
              <a:t>Thanks!</a:t>
            </a:r>
            <a:endParaRPr sz="4875">
              <a:solidFill>
                <a:srgbClr val="6CF3CE"/>
              </a:solidFill>
            </a:endParaRPr>
          </a:p>
        </p:txBody>
      </p:sp>
      <p:sp>
        <p:nvSpPr>
          <p:cNvPr id="304" name="Google Shape;304;p38"/>
          <p:cNvSpPr txBox="1">
            <a:spLocks noGrp="1"/>
          </p:cNvSpPr>
          <p:nvPr>
            <p:ph type="subTitle" idx="4294967295"/>
          </p:nvPr>
        </p:nvSpPr>
        <p:spPr>
          <a:xfrm>
            <a:off x="3887305" y="2107306"/>
            <a:ext cx="3886106" cy="850200"/>
          </a:xfrm>
          <a:prstGeom prst="rect">
            <a:avLst/>
          </a:prstGeom>
        </p:spPr>
        <p:txBody>
          <a:bodyPr spcFirstLastPara="1" wrap="square" lIns="74283" tIns="74283" rIns="74283" bIns="74283" anchor="t" anchorCtr="0">
            <a:noAutofit/>
          </a:bodyPr>
          <a:lstStyle/>
          <a:p>
            <a:pPr marL="0" indent="0">
              <a:buNone/>
            </a:pPr>
            <a:r>
              <a:rPr lang="en" sz="2925" b="1">
                <a:solidFill>
                  <a:srgbClr val="FFFFFF"/>
                </a:solidFill>
              </a:rPr>
              <a:t>Any questions?</a:t>
            </a:r>
            <a:endParaRPr sz="2925" b="1">
              <a:solidFill>
                <a:srgbClr val="FFFFFF"/>
              </a:solidFill>
            </a:endParaRPr>
          </a:p>
        </p:txBody>
      </p:sp>
      <p:sp>
        <p:nvSpPr>
          <p:cNvPr id="305" name="Google Shape;305;p38"/>
          <p:cNvSpPr txBox="1">
            <a:spLocks noGrp="1"/>
          </p:cNvSpPr>
          <p:nvPr>
            <p:ph type="body" idx="4294967295"/>
          </p:nvPr>
        </p:nvSpPr>
        <p:spPr>
          <a:xfrm>
            <a:off x="3887305" y="3128294"/>
            <a:ext cx="3886106" cy="1361100"/>
          </a:xfrm>
          <a:prstGeom prst="rect">
            <a:avLst/>
          </a:prstGeom>
        </p:spPr>
        <p:txBody>
          <a:bodyPr spcFirstLastPara="1" wrap="square" lIns="74283" tIns="74283" rIns="74283" bIns="74283" anchor="t" anchorCtr="0">
            <a:noAutofit/>
          </a:bodyPr>
          <a:lstStyle/>
          <a:p>
            <a:pPr marL="0" indent="0">
              <a:buNone/>
            </a:pPr>
            <a:r>
              <a:rPr lang="en" sz="1950"/>
              <a:t>You can find me at:</a:t>
            </a:r>
            <a:endParaRPr sz="1950"/>
          </a:p>
          <a:p>
            <a:pPr marL="0" indent="0">
              <a:buNone/>
            </a:pPr>
            <a:r>
              <a:rPr lang="en" sz="1950"/>
              <a:t>@username</a:t>
            </a:r>
            <a:endParaRPr sz="1950"/>
          </a:p>
          <a:p>
            <a:pPr marL="0" indent="0">
              <a:buNone/>
            </a:pPr>
            <a:r>
              <a:rPr lang="en" sz="1950"/>
              <a:t>user@mail.me</a:t>
            </a:r>
            <a:endParaRPr sz="1950"/>
          </a:p>
        </p:txBody>
      </p:sp>
      <p:pic>
        <p:nvPicPr>
          <p:cNvPr id="306" name="Google Shape;306;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85302" y="1516334"/>
            <a:ext cx="1396200" cy="1396200"/>
          </a:xfrm>
          <a:prstGeom prst="wedgeRectCallout">
            <a:avLst>
              <a:gd name="adj1" fmla="val 64804"/>
              <a:gd name="adj2" fmla="val -33464"/>
            </a:avLst>
          </a:prstGeom>
          <a:noFill/>
          <a:ln w="114300" cap="flat" cmpd="sng">
            <a:solidFill>
              <a:srgbClr val="6CF3CE"/>
            </a:solidFill>
            <a:prstDash val="solid"/>
            <a:miter lim="8000"/>
            <a:headEnd type="none" w="sm" len="sm"/>
            <a:tailEnd type="none" w="sm" len="sm"/>
          </a:ln>
        </p:spPr>
      </p:pic>
      <p:sp>
        <p:nvSpPr>
          <p:cNvPr id="307" name="Google Shape;307;p38"/>
          <p:cNvSpPr txBox="1">
            <a:spLocks noGrp="1"/>
          </p:cNvSpPr>
          <p:nvPr>
            <p:ph type="sldNum" idx="12"/>
          </p:nvPr>
        </p:nvSpPr>
        <p:spPr>
          <a:xfrm>
            <a:off x="4730091" y="5788609"/>
            <a:ext cx="445819" cy="426563"/>
          </a:xfrm>
          <a:prstGeom prst="rect">
            <a:avLst/>
          </a:prstGeom>
        </p:spPr>
        <p:txBody>
          <a:bodyPr spcFirstLastPara="1" wrap="square" lIns="74283" tIns="74283" rIns="74283" bIns="74283" anchor="t" anchorCtr="0">
            <a:noAutofit/>
          </a:bodyPr>
          <a:lstStyle/>
          <a:p>
            <a:fld id="{00000000-1234-1234-1234-123412341234}" type="slidenum">
              <a:rPr lang="en"/>
              <a:pPr/>
              <a:t>78</a:t>
            </a:fld>
            <a:endParaRPr/>
          </a:p>
        </p:txBody>
      </p:sp>
      <p:pic>
        <p:nvPicPr>
          <p:cNvPr id="3" name="Picture 2" descr="A person smiling for the camera&#10;&#10;Description generated with very high confidence">
            <a:extLst>
              <a:ext uri="{FF2B5EF4-FFF2-40B4-BE49-F238E27FC236}">
                <a16:creationId xmlns:a16="http://schemas.microsoft.com/office/drawing/2014/main" id="{89AFD5ED-01F1-477B-8BB0-357C294BE5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483" y="391888"/>
            <a:ext cx="9037678" cy="6139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567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B5965A7-66C9-468B-9285-4B6EC0A8A962}"/>
              </a:ext>
            </a:extLst>
          </p:cNvPr>
          <p:cNvCxnSpPr>
            <a:cxnSpLocks/>
          </p:cNvCxnSpPr>
          <p:nvPr/>
        </p:nvCxnSpPr>
        <p:spPr>
          <a:xfrm>
            <a:off x="2995474" y="3414675"/>
            <a:ext cx="435303"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50" name="Google Shape;150;p23"/>
          <p:cNvSpPr txBox="1">
            <a:spLocks noGrp="1"/>
          </p:cNvSpPr>
          <p:nvPr>
            <p:ph type="title"/>
          </p:nvPr>
        </p:nvSpPr>
        <p:spPr>
          <a:xfrm>
            <a:off x="340567" y="296997"/>
            <a:ext cx="9175221" cy="790969"/>
          </a:xfrm>
          <a:prstGeom prst="rect">
            <a:avLst/>
          </a:prstGeom>
        </p:spPr>
        <p:txBody>
          <a:bodyPr spcFirstLastPara="1" wrap="square" lIns="74283" tIns="74283" rIns="74283" bIns="74283" anchor="ctr" anchorCtr="0">
            <a:noAutofit/>
          </a:bodyPr>
          <a:lstStyle/>
          <a:p>
            <a:pPr lvl="0" algn="ctr"/>
            <a:r>
              <a:rPr lang="en-US"/>
              <a:t>How Are Medicines Studied in Pregnant and Breastfeeding Women?</a:t>
            </a:r>
            <a:endParaRPr/>
          </a:p>
        </p:txBody>
      </p:sp>
      <p:pic>
        <p:nvPicPr>
          <p:cNvPr id="11" name="Picture 10">
            <a:extLst>
              <a:ext uri="{FF2B5EF4-FFF2-40B4-BE49-F238E27FC236}">
                <a16:creationId xmlns:a16="http://schemas.microsoft.com/office/drawing/2014/main" id="{B10A7899-E302-48C5-8EE2-659EFD76E1F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40567" y="2760688"/>
            <a:ext cx="2602436" cy="1523191"/>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0A04AF91-2600-47F3-9D6C-C51C9E7607BE}"/>
              </a:ext>
            </a:extLst>
          </p:cNvPr>
          <p:cNvSpPr/>
          <p:nvPr/>
        </p:nvSpPr>
        <p:spPr>
          <a:xfrm>
            <a:off x="2179262" y="1477753"/>
            <a:ext cx="5497830" cy="523220"/>
          </a:xfrm>
          <a:prstGeom prst="rect">
            <a:avLst/>
          </a:prstGeom>
        </p:spPr>
        <p:txBody>
          <a:bodyPr wrap="square">
            <a:spAutoFit/>
          </a:bodyPr>
          <a:lstStyle/>
          <a:p>
            <a:pPr algn="ctr">
              <a:spcBef>
                <a:spcPts val="488"/>
              </a:spcBef>
              <a:buClr>
                <a:srgbClr val="2F3848"/>
              </a:buClr>
              <a:buSzPts val="2400"/>
            </a:pPr>
            <a:r>
              <a:rPr lang="en-US" sz="2800">
                <a:solidFill>
                  <a:schemeClr val="tx1"/>
                </a:solidFill>
                <a:latin typeface="Source Sans Pro"/>
                <a:ea typeface="Source Sans Pro"/>
                <a:sym typeface="Source Sans Pro"/>
              </a:rPr>
              <a:t>Research is done in stages</a:t>
            </a:r>
          </a:p>
        </p:txBody>
      </p:sp>
      <p:pic>
        <p:nvPicPr>
          <p:cNvPr id="2050" name="Picture 2" descr="https://media.gettyimages.com/vectors/vector-illustration-of-group-of-stylized-people-in-black-vector-id1127634747?k=6&amp;m=1127634747&amp;s=612x612&amp;w=0&amp;h=kLbwJea8dyiRndGU1cPwKt9AqwwV9HqkNHyNNUl62w4=">
            <a:extLst>
              <a:ext uri="{FF2B5EF4-FFF2-40B4-BE49-F238E27FC236}">
                <a16:creationId xmlns:a16="http://schemas.microsoft.com/office/drawing/2014/main" id="{DF4A2152-24FD-4A8E-8339-0A498FF4FE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0395" y="2373040"/>
            <a:ext cx="2721497" cy="241466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822D505-811F-4565-98ED-46BBA1F1C71D}"/>
              </a:ext>
            </a:extLst>
          </p:cNvPr>
          <p:cNvCxnSpPr/>
          <p:nvPr/>
        </p:nvCxnSpPr>
        <p:spPr>
          <a:xfrm>
            <a:off x="3333369" y="527092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8" name="Picture 10" descr="https://northcentralus1-mediap.svc.ms/transform/thumbnail?provider=spo&amp;inputFormat=jpg&amp;cs=fFNQTw&amp;docid=https%3A%2F%2Ffhi360web.sharepoint.com%3A443%2F_api%2Fv2.0%2Fdrives%2Fb!-TQFGvipeEqaQboHVqCxeyyR1kPV0F5HhHr7C4Akv2e9GgRJbJ-DQrGDOH5lk1c2%2Fitems%2F01IDPO6AXQUSUKHDDJFBCKR5PQ4SUE4QEE%3Fversion%3DPublished&amp;access_token=eyJ0eXAiOiJKV1QiLCJhbGciOiJub25lIn0.eyJhdWQiOiIwMDAwMDAwMy0wMDAwLTBmZjEtY2UwMC0wMDAwMDAwMDAwMDAvZmhpMzYwd2ViLnNoYXJlcG9pbnQuY29tQDI2YWU2YWRmLTYxYmUtNDQzZi04ZGM0LTY1MzFiNjFhOWEzOCIsImlzcyI6IjAwMDAwMDAzLTAwMDAtMGZmMS1jZTAwLTAwMDAwMDAwMDAwMCIsIm5iZiI6IjE1NjA1MzkzMjgiLCJleHAiOiIxNTYwNTYwOTI4IiwiZW5kcG9pbnR1cmwiOiJrS3hBY0hyL2FsTDN4cXhFT2R5NDd6MEpSVDN3Mm5WcUxMWWxzM04zSlBNPSIsImVuZHBvaW50dXJsTGVuZ3RoIjoiMTE2IiwiaXNsb29wYmFjayI6IlRydWUiLCJjaWQiOiJNVFE1T1dVMk9XVXRNREEyT1MwNE1EQXdMVEF3WldRdE1qWTNPRGsyWkRjek1tUmoiLCJ2ZXIiOiJoYXNoZWRwcm9vZnRva2VuIiwic2l0ZWlkIjoiTVdFd05UTTBaamt0WVRsbU9DMDBZVGM0TFRsaE5ERXRZbUV3TnpVMllUQmlNVGRpIiwic2lnbmluX3N0YXRlIjoiW1wia21zaVwiXSIsIm5hbWVpZCI6IjAjLmZ8bWVtYmVyc2hpcHxubWFjYWduYUBmaGkzNjAub3JnIiwibmlpIjoibWljcm9zb2Z0LnNoYXJlcG9pbnQiLCJpc3VzZXIiOiJ0cnVlIiwiY2FjaGVrZXkiOiIwaC5mfG1lbWJlcnNoaXB8MTAwMzNmZmZhMTFlMjA0MEBsaXZlLmNvbSIsInR0IjoiMCIsInVzZVBlcnNpc3RlbnRDb29raWUiOiIzIn0.S3NNUVFVckVGN3pLTFhDRk5wbjF6R0JyR0ZWSWo0QzN1ck1qWUJPSUtscz0&amp;encodeFailures=1&amp;width=1920&amp;height=848&amp;srcWidth=&amp;srcHeight=">
            <a:extLst>
              <a:ext uri="{FF2B5EF4-FFF2-40B4-BE49-F238E27FC236}">
                <a16:creationId xmlns:a16="http://schemas.microsoft.com/office/drawing/2014/main" id="{04421205-CDD7-4CC6-AB2D-CA9158F847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79285" y="2390360"/>
            <a:ext cx="2786148" cy="241466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99937489-B41C-44EB-94F0-0C26E4626DF6}"/>
              </a:ext>
            </a:extLst>
          </p:cNvPr>
          <p:cNvCxnSpPr>
            <a:cxnSpLocks/>
          </p:cNvCxnSpPr>
          <p:nvPr/>
        </p:nvCxnSpPr>
        <p:spPr>
          <a:xfrm>
            <a:off x="6312005" y="3429000"/>
            <a:ext cx="435303"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 name="Rectangle 4">
            <a:extLst>
              <a:ext uri="{FF2B5EF4-FFF2-40B4-BE49-F238E27FC236}">
                <a16:creationId xmlns:a16="http://schemas.microsoft.com/office/drawing/2014/main" id="{32A0A719-032A-4950-A275-1BA053296A76}"/>
              </a:ext>
            </a:extLst>
          </p:cNvPr>
          <p:cNvSpPr/>
          <p:nvPr/>
        </p:nvSpPr>
        <p:spPr>
          <a:xfrm>
            <a:off x="0" y="5380247"/>
            <a:ext cx="10204385" cy="1018227"/>
          </a:xfrm>
          <a:prstGeom prst="rect">
            <a:avLst/>
          </a:prstGeom>
        </p:spPr>
        <p:txBody>
          <a:bodyPr wrap="square">
            <a:spAutoFit/>
          </a:bodyPr>
          <a:lstStyle/>
          <a:p>
            <a:pPr lvl="0" algn="ctr">
              <a:spcBef>
                <a:spcPts val="488"/>
              </a:spcBef>
              <a:buClr>
                <a:srgbClr val="2F3848"/>
              </a:buClr>
              <a:buSzPts val="2400"/>
            </a:pPr>
            <a:r>
              <a:rPr lang="en-US" sz="2800">
                <a:solidFill>
                  <a:schemeClr val="tx1"/>
                </a:solidFill>
                <a:latin typeface="Source Sans Pro"/>
                <a:ea typeface="Source Sans Pro"/>
                <a:sym typeface="Source Sans Pro"/>
              </a:rPr>
              <a:t>Minimizes potential unknown risks </a:t>
            </a:r>
          </a:p>
          <a:p>
            <a:pPr lvl="0" algn="ctr">
              <a:spcBef>
                <a:spcPts val="488"/>
              </a:spcBef>
              <a:buClr>
                <a:srgbClr val="2F3848"/>
              </a:buClr>
              <a:buSzPts val="2400"/>
            </a:pPr>
            <a:r>
              <a:rPr lang="en-US" sz="2800">
                <a:solidFill>
                  <a:schemeClr val="tx1"/>
                </a:solidFill>
                <a:latin typeface="Source Sans Pro"/>
                <a:ea typeface="Source Sans Pro"/>
                <a:sym typeface="Source Sans Pro"/>
              </a:rPr>
              <a:t>to mothers and their babies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327404" y="295550"/>
            <a:ext cx="7251192" cy="790969"/>
          </a:xfrm>
          <a:prstGeom prst="rect">
            <a:avLst/>
          </a:prstGeom>
        </p:spPr>
        <p:txBody>
          <a:bodyPr spcFirstLastPara="1" wrap="square" lIns="74283" tIns="74283" rIns="74283" bIns="74283" anchor="ctr" anchorCtr="0">
            <a:noAutofit/>
          </a:bodyPr>
          <a:lstStyle/>
          <a:p>
            <a:pPr algn="ctr"/>
            <a:r>
              <a:rPr lang="en-US" sz="2800"/>
              <a:t>Why Do Research in Pregnant Women?</a:t>
            </a:r>
            <a:endParaRPr sz="2800"/>
          </a:p>
        </p:txBody>
      </p:sp>
      <p:sp>
        <p:nvSpPr>
          <p:cNvPr id="157" name="Google Shape;157;p24"/>
          <p:cNvSpPr txBox="1">
            <a:spLocks noGrp="1"/>
          </p:cNvSpPr>
          <p:nvPr>
            <p:ph type="body" idx="1"/>
          </p:nvPr>
        </p:nvSpPr>
        <p:spPr>
          <a:xfrm>
            <a:off x="5110820" y="1882237"/>
            <a:ext cx="2988735" cy="1083175"/>
          </a:xfrm>
          <a:prstGeom prst="rect">
            <a:avLst/>
          </a:prstGeom>
        </p:spPr>
        <p:txBody>
          <a:bodyPr spcFirstLastPara="1" wrap="square" lIns="74283" tIns="74283" rIns="74283" bIns="74283" anchor="ctr" anchorCtr="0">
            <a:noAutofit/>
          </a:bodyPr>
          <a:lstStyle/>
          <a:p>
            <a:pPr marL="0" indent="0">
              <a:buNone/>
            </a:pPr>
            <a:r>
              <a:rPr lang="en-US" sz="2800">
                <a:solidFill>
                  <a:schemeClr val="tx1"/>
                </a:solidFill>
              </a:rPr>
              <a:t>The body changes during pregnancy.</a:t>
            </a:r>
            <a:endParaRPr sz="2800">
              <a:solidFill>
                <a:schemeClr val="tx1"/>
              </a:solidFill>
            </a:endParaRPr>
          </a:p>
        </p:txBody>
      </p:sp>
      <p:pic>
        <p:nvPicPr>
          <p:cNvPr id="3074" name="Picture 2" descr="https://media.gettyimages.com/vectors/pregnant-black-woman-in-pink-dress-vector-id1013537284?k=6&amp;m=1013537284&amp;s=612x612&amp;w=0&amp;h=Vks8W3Nksun5Jy4HhiaFHpujrN_0hoO43kaYhPL3kSA=">
            <a:extLst>
              <a:ext uri="{FF2B5EF4-FFF2-40B4-BE49-F238E27FC236}">
                <a16:creationId xmlns:a16="http://schemas.microsoft.com/office/drawing/2014/main" id="{4A43709F-B9E6-4706-8DD7-16DC0B13E7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7627" y="1379178"/>
            <a:ext cx="2042377" cy="2042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media.gettyimages.com/vectors/medicine-bottles-set-vector-id510396930?k=6&amp;m=510396930&amp;s=612x612&amp;w=0&amp;h=3rrqU-fK4GxM6nI3jM5VEVwJOEfd2nEP9V1bfuxCSYA=">
            <a:extLst>
              <a:ext uri="{FF2B5EF4-FFF2-40B4-BE49-F238E27FC236}">
                <a16:creationId xmlns:a16="http://schemas.microsoft.com/office/drawing/2014/main" id="{3D8D56B5-3C71-47F9-B57B-BC11687D369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52758" y="3516089"/>
            <a:ext cx="2189462" cy="1300163"/>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Google Shape;157;p24">
            <a:extLst>
              <a:ext uri="{FF2B5EF4-FFF2-40B4-BE49-F238E27FC236}">
                <a16:creationId xmlns:a16="http://schemas.microsoft.com/office/drawing/2014/main" id="{C9399274-E0EE-4F36-B4F2-4495DC021278}"/>
              </a:ext>
            </a:extLst>
          </p:cNvPr>
          <p:cNvSpPr txBox="1">
            <a:spLocks/>
          </p:cNvSpPr>
          <p:nvPr/>
        </p:nvSpPr>
        <p:spPr>
          <a:xfrm>
            <a:off x="4620004" y="5172527"/>
            <a:ext cx="4219196" cy="1230580"/>
          </a:xfrm>
          <a:prstGeom prst="rect">
            <a:avLst/>
          </a:prstGeom>
          <a:noFill/>
          <a:ln>
            <a:noFill/>
          </a:ln>
        </p:spPr>
        <p:txBody>
          <a:bodyPr spcFirstLastPara="1" wrap="square" lIns="74283" tIns="74283" rIns="74283" bIns="74283" anchor="ctr"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0" indent="0" algn="ctr">
              <a:buNone/>
            </a:pPr>
            <a:r>
              <a:rPr lang="en-US" sz="2800">
                <a:solidFill>
                  <a:schemeClr val="tx1"/>
                </a:solidFill>
              </a:rPr>
              <a:t>This may affect the mother or her developing baby. </a:t>
            </a:r>
          </a:p>
        </p:txBody>
      </p:sp>
      <p:pic>
        <p:nvPicPr>
          <p:cNvPr id="3080" name="Picture 8" descr="https://media.gettyimages.com/vectors/mom-and-baby-logo-with-silhouette-mother-and-child-cartoon-vector-vector-id1006057872?k=6&amp;m=1006057872&amp;s=612x612&amp;w=0&amp;h=CkzWIcKUa43qU8rZdjcR3v753UblcZ4b_EPTEnStHJM=">
            <a:extLst>
              <a:ext uri="{FF2B5EF4-FFF2-40B4-BE49-F238E27FC236}">
                <a16:creationId xmlns:a16="http://schemas.microsoft.com/office/drawing/2014/main" id="{C12AAAA9-A137-4A1E-AB17-A3B7821C32A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5411" y="5060892"/>
            <a:ext cx="1480385" cy="1480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863DC2-A151-4106-89B2-CA3F3CC5F52A}"/>
              </a:ext>
            </a:extLst>
          </p:cNvPr>
          <p:cNvSpPr/>
          <p:nvPr/>
        </p:nvSpPr>
        <p:spPr>
          <a:xfrm>
            <a:off x="890436" y="3761130"/>
            <a:ext cx="5045330" cy="954107"/>
          </a:xfrm>
          <a:prstGeom prst="rect">
            <a:avLst/>
          </a:prstGeom>
        </p:spPr>
        <p:txBody>
          <a:bodyPr wrap="square">
            <a:spAutoFit/>
          </a:bodyPr>
          <a:lstStyle/>
          <a:p>
            <a:pPr algn="ctr"/>
            <a:r>
              <a:rPr lang="en-US" sz="2800">
                <a:solidFill>
                  <a:schemeClr val="tx1"/>
                </a:solidFill>
                <a:latin typeface="Source Sans Pro" panose="020B0503030403020204" pitchFamily="34" charset="0"/>
                <a:ea typeface="Source Sans Pro" panose="020B0503030403020204" pitchFamily="34" charset="0"/>
              </a:rPr>
              <a:t>Medicines may work differently</a:t>
            </a:r>
          </a:p>
          <a:p>
            <a:pPr algn="ctr"/>
            <a:r>
              <a:rPr lang="en-US" sz="2800">
                <a:solidFill>
                  <a:schemeClr val="tx1"/>
                </a:solidFill>
                <a:latin typeface="Source Sans Pro" panose="020B0503030403020204" pitchFamily="34" charset="0"/>
                <a:ea typeface="Source Sans Pro" panose="020B0503030403020204" pitchFamily="34" charset="0"/>
              </a:rPr>
              <a:t>during pregnancy. </a:t>
            </a:r>
            <a:endParaRPr lang="en-US" sz="2800">
              <a:latin typeface="Source Sans Pro" panose="020B0503030403020204" pitchFamily="34" charset="0"/>
              <a:ea typeface="Source Sans Pro" panose="020B0503030403020204" pitchFamily="34" charset="0"/>
            </a:endParaRPr>
          </a:p>
        </p:txBody>
      </p:sp>
    </p:spTree>
  </p:cSld>
  <p:clrMapOvr>
    <a:masterClrMapping/>
  </p:clrMapOvr>
</p:sld>
</file>

<file path=ppt/theme/theme1.xml><?xml version="1.0" encoding="utf-8"?>
<a:theme xmlns:a="http://schemas.openxmlformats.org/drawingml/2006/main" name="Bened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cdb9d7b-3bdb-4b1c-be50-7737cb6ee7a2">
      <UserInfo>
        <DisplayName>Rachel Bronzan</DisplayName>
        <AccountId>801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2982CD55DB9B4BBB37A964B6D8DA06" ma:contentTypeVersion="" ma:contentTypeDescription="Create a new document." ma:contentTypeScope="" ma:versionID="2dccea9da4d23bc1431380253f0682b9">
  <xsd:schema xmlns:xsd="http://www.w3.org/2001/XMLSchema" xmlns:xs="http://www.w3.org/2001/XMLSchema" xmlns:p="http://schemas.microsoft.com/office/2006/metadata/properties" xmlns:ns2="49041abd-9f6c-4283-b183-387e65935736" xmlns:ns3="0cdb9d7b-3bdb-4b1c-be50-7737cb6ee7a2" targetNamespace="http://schemas.microsoft.com/office/2006/metadata/properties" ma:root="true" ma:fieldsID="83c82c3fe7c72d05e0eca395c27ba5a8" ns2:_="" ns3:_="">
    <xsd:import namespace="49041abd-9f6c-4283-b183-387e65935736"/>
    <xsd:import namespace="0cdb9d7b-3bdb-4b1c-be50-7737cb6ee7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41abd-9f6c-4283-b183-387e65935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EA7632-7D3D-4D63-B98C-52AA81F34960}">
  <ds:schemaRefs>
    <ds:schemaRef ds:uri="http://schemas.microsoft.com/sharepoint/v3/contenttype/forms"/>
  </ds:schemaRefs>
</ds:datastoreItem>
</file>

<file path=customXml/itemProps2.xml><?xml version="1.0" encoding="utf-8"?>
<ds:datastoreItem xmlns:ds="http://schemas.openxmlformats.org/officeDocument/2006/customXml" ds:itemID="{65C08F41-572F-4E00-85E9-9E00AA82F1D8}">
  <ds:schemaRefs>
    <ds:schemaRef ds:uri="http://schemas.microsoft.com/office/2006/metadata/properties"/>
    <ds:schemaRef ds:uri="49041abd-9f6c-4283-b183-387e65935736"/>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0cdb9d7b-3bdb-4b1c-be50-7737cb6ee7a2"/>
    <ds:schemaRef ds:uri="http://www.w3.org/XML/1998/namespace"/>
    <ds:schemaRef ds:uri="http://purl.org/dc/elements/1.1/"/>
  </ds:schemaRefs>
</ds:datastoreItem>
</file>

<file path=customXml/itemProps3.xml><?xml version="1.0" encoding="utf-8"?>
<ds:datastoreItem xmlns:ds="http://schemas.openxmlformats.org/officeDocument/2006/customXml" ds:itemID="{A0E01EEE-31B2-4029-B563-36BBC87FB1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41abd-9f6c-4283-b183-387e65935736"/>
    <ds:schemaRef ds:uri="0cdb9d7b-3bdb-4b1c-be50-7737cb6ee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461</TotalTime>
  <Words>7676</Words>
  <Application>Microsoft Office PowerPoint</Application>
  <PresentationFormat>A4 Paper (210x297 mm)</PresentationFormat>
  <Paragraphs>652</Paragraphs>
  <Slides>78</Slides>
  <Notes>78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Georgia</vt:lpstr>
      <vt:lpstr>Source Sans Pro</vt:lpstr>
      <vt:lpstr>Wingdings</vt:lpstr>
      <vt:lpstr>Benedick template</vt:lpstr>
      <vt:lpstr>MTN-042 (DELIVER) MTN-043 (B-PROTECTED) Study Education Slides</vt:lpstr>
      <vt:lpstr>PowerPoint Presentation</vt:lpstr>
      <vt:lpstr>PowerPoint Presentation</vt:lpstr>
      <vt:lpstr>PowerPoint Presentation</vt:lpstr>
      <vt:lpstr>The Study Products</vt:lpstr>
      <vt:lpstr>How do they work?</vt:lpstr>
      <vt:lpstr> Why Study HIV Prevention Options for Pregnant and Breastfeeding Women?</vt:lpstr>
      <vt:lpstr>How Are Medicines Studied in Pregnant and Breastfeeding Women?</vt:lpstr>
      <vt:lpstr>Why Do Research in Pregnant Women?</vt:lpstr>
      <vt:lpstr>Why Do Research in Breastfeeding Women?</vt:lpstr>
      <vt:lpstr>Women deserve HIV prevention options they know are safe—for themselves, their pregnancies, and their babies</vt:lpstr>
      <vt:lpstr>Study Products</vt:lpstr>
      <vt:lpstr>PowerPoint Presentation</vt:lpstr>
      <vt:lpstr>More about the dapivirine ring…</vt:lpstr>
      <vt:lpstr>How is the ring used?</vt:lpstr>
      <vt:lpstr>  What are the side effects of the ring? </vt:lpstr>
      <vt:lpstr>What does research show so far?</vt:lpstr>
      <vt:lpstr>What is already known about the safety? </vt:lpstr>
      <vt:lpstr>What is already known about the safety? </vt:lpstr>
      <vt:lpstr>More about oral Truvada…</vt:lpstr>
      <vt:lpstr>How is Truvada used?</vt:lpstr>
      <vt:lpstr>  What are the side effects of oral Truvada? </vt:lpstr>
      <vt:lpstr>What is already known about the safety?</vt:lpstr>
      <vt:lpstr>What is already known about the safety?</vt:lpstr>
      <vt:lpstr>PowerPoint Presentation</vt:lpstr>
      <vt:lpstr>Options for HIV Prevention </vt:lpstr>
      <vt:lpstr>Condoms: Internal (Female) and External (Male)</vt:lpstr>
      <vt:lpstr>Limit Number of Sexual Partners</vt:lpstr>
      <vt:lpstr>HIV and STI Testing</vt:lpstr>
      <vt:lpstr>Voluntary Male Circumcision  </vt:lpstr>
      <vt:lpstr>Treatment as Prevention</vt:lpstr>
      <vt:lpstr>PowerPoint Presentation</vt:lpstr>
      <vt:lpstr>What are the risks of pregnancy?</vt:lpstr>
      <vt:lpstr>What are some common issues during pregnancy?</vt:lpstr>
      <vt:lpstr>Why should women be tested for STIs and HIV during pregnancy?</vt:lpstr>
      <vt:lpstr>What is vertical transmission?</vt:lpstr>
      <vt:lpstr>What if a woman acquires HIV during her pregnancy?</vt:lpstr>
      <vt:lpstr>Can a mother living with HIV still breastfeed?</vt:lpstr>
      <vt:lpstr>What should a woman do if she is pregnant to prevent HIV?</vt:lpstr>
      <vt:lpstr>PowerPoint Presentation</vt:lpstr>
      <vt:lpstr>PowerPoint Presentation</vt:lpstr>
      <vt:lpstr>Who will join the DELIVER study?</vt:lpstr>
      <vt:lpstr>What is the Study Design?</vt:lpstr>
      <vt:lpstr>Who can participate?</vt:lpstr>
      <vt:lpstr>How are study groups assigned?</vt:lpstr>
      <vt:lpstr>PowerPoint Presentation</vt:lpstr>
      <vt:lpstr>What is the visit schedule?</vt:lpstr>
      <vt:lpstr>How long will participants be in the study? </vt:lpstr>
      <vt:lpstr>What will women be asked to do at their study visits?</vt:lpstr>
      <vt:lpstr>PowerPoint Presentation</vt:lpstr>
      <vt:lpstr>What will women be asked to do at their study visits?</vt:lpstr>
      <vt:lpstr>What will women be asked to do at their study visits?</vt:lpstr>
      <vt:lpstr>What procedures will be done with babies in the study?</vt:lpstr>
      <vt:lpstr>PowerPoint Presentation</vt:lpstr>
      <vt:lpstr>PowerPoint Presentation</vt:lpstr>
      <vt:lpstr>PowerPoint Presentation</vt:lpstr>
      <vt:lpstr>Who will join the B-PROTECTED study?</vt:lpstr>
      <vt:lpstr>PowerPoint Presentation</vt:lpstr>
      <vt:lpstr>Who is eligible?</vt:lpstr>
      <vt:lpstr>How many visits are there?</vt:lpstr>
      <vt:lpstr>How are study groups assigned?</vt:lpstr>
      <vt:lpstr>PowerPoint Presentation</vt:lpstr>
      <vt:lpstr>What will women be asked to do at their study visits?</vt:lpstr>
      <vt:lpstr>What will women be asked to do at their study visits?</vt:lpstr>
      <vt:lpstr>What will women be asked to do at their study visits?</vt:lpstr>
      <vt:lpstr>What procedures will be done with babies in the study? </vt:lpstr>
      <vt:lpstr>PowerPoint Presentation</vt:lpstr>
      <vt:lpstr>PowerPoint Presentation</vt:lpstr>
      <vt:lpstr>How will participant samples be used?</vt:lpstr>
      <vt:lpstr>How long are study visits?</vt:lpstr>
      <vt:lpstr>Does being in the study cost anything?</vt:lpstr>
      <vt:lpstr>What if participants get HIV during the study?</vt:lpstr>
      <vt:lpstr>Is it possible that babies will get HIV during this study?</vt:lpstr>
      <vt:lpstr>What are the risks of joining the study?</vt:lpstr>
      <vt:lpstr>What are the risks of joining the study?</vt:lpstr>
      <vt:lpstr>What are the benefits of joining the study?</vt:lpstr>
      <vt:lpstr>Protecting choices and privacy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Nicole Macagna</dc:creator>
  <cp:lastModifiedBy>Ashley Mayo</cp:lastModifiedBy>
  <cp:revision>2</cp:revision>
  <dcterms:modified xsi:type="dcterms:W3CDTF">2021-08-27T18:16:40Z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0x010100592982CD55DB9B4BBB37A964B6D8DA06</vt:lpwstr>
  </property>
</Properties>
</file>