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8"/>
  </p:notesMasterIdLst>
  <p:handoutMasterIdLst>
    <p:handoutMasterId r:id="rId119"/>
  </p:handoutMasterIdLst>
  <p:sldIdLst>
    <p:sldId id="257" r:id="rId5"/>
    <p:sldId id="377" r:id="rId6"/>
    <p:sldId id="259" r:id="rId7"/>
    <p:sldId id="266" r:id="rId8"/>
    <p:sldId id="260" r:id="rId9"/>
    <p:sldId id="261" r:id="rId10"/>
    <p:sldId id="262" r:id="rId11"/>
    <p:sldId id="263" r:id="rId12"/>
    <p:sldId id="267" r:id="rId13"/>
    <p:sldId id="268" r:id="rId14"/>
    <p:sldId id="269" r:id="rId15"/>
    <p:sldId id="275" r:id="rId16"/>
    <p:sldId id="274" r:id="rId17"/>
    <p:sldId id="270" r:id="rId18"/>
    <p:sldId id="279" r:id="rId19"/>
    <p:sldId id="264" r:id="rId20"/>
    <p:sldId id="280" r:id="rId21"/>
    <p:sldId id="281" r:id="rId22"/>
    <p:sldId id="265" r:id="rId23"/>
    <p:sldId id="282" r:id="rId24"/>
    <p:sldId id="291" r:id="rId25"/>
    <p:sldId id="292" r:id="rId26"/>
    <p:sldId id="284" r:id="rId27"/>
    <p:sldId id="271" r:id="rId28"/>
    <p:sldId id="285" r:id="rId29"/>
    <p:sldId id="272" r:id="rId30"/>
    <p:sldId id="286" r:id="rId31"/>
    <p:sldId id="273" r:id="rId32"/>
    <p:sldId id="287" r:id="rId33"/>
    <p:sldId id="289" r:id="rId34"/>
    <p:sldId id="288" r:id="rId35"/>
    <p:sldId id="290" r:id="rId36"/>
    <p:sldId id="293" r:id="rId37"/>
    <p:sldId id="294" r:id="rId38"/>
    <p:sldId id="295" r:id="rId39"/>
    <p:sldId id="296" r:id="rId40"/>
    <p:sldId id="297" r:id="rId41"/>
    <p:sldId id="298" r:id="rId42"/>
    <p:sldId id="331" r:id="rId43"/>
    <p:sldId id="332"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33" r:id="rId64"/>
    <p:sldId id="321" r:id="rId65"/>
    <p:sldId id="322" r:id="rId66"/>
    <p:sldId id="323" r:id="rId67"/>
    <p:sldId id="324" r:id="rId68"/>
    <p:sldId id="325" r:id="rId69"/>
    <p:sldId id="326" r:id="rId70"/>
    <p:sldId id="327" r:id="rId71"/>
    <p:sldId id="328" r:id="rId72"/>
    <p:sldId id="329" r:id="rId73"/>
    <p:sldId id="330"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HI 360" initials="FHI 360" lastIdx="1" clrIdx="0">
    <p:extLst>
      <p:ext uri="{19B8F6BF-5375-455C-9EA6-DF929625EA0E}">
        <p15:presenceInfo xmlns:p15="http://schemas.microsoft.com/office/powerpoint/2012/main" userId="FHI 360" providerId="None"/>
      </p:ext>
    </p:extLst>
  </p:cmAuthor>
  <p:cmAuthor id="2" name="Kramzer, Lindsay Ferguson" initials="KLF" lastIdx="1" clrIdx="1">
    <p:extLst>
      <p:ext uri="{19B8F6BF-5375-455C-9EA6-DF929625EA0E}">
        <p15:presenceInfo xmlns:p15="http://schemas.microsoft.com/office/powerpoint/2012/main" userId="S-1-5-21-2100575077-1586313154-91453608-184558" providerId="AD"/>
      </p:ext>
    </p:extLst>
  </p:cmAuthor>
  <p:cmAuthor id="3" name="Nicole Macagna" initials="NM" lastIdx="2" clrIdx="2">
    <p:extLst>
      <p:ext uri="{19B8F6BF-5375-455C-9EA6-DF929625EA0E}">
        <p15:presenceInfo xmlns:p15="http://schemas.microsoft.com/office/powerpoint/2012/main" userId="S-1-5-21-3003367119-45151493-406046460-47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67" autoAdjust="0"/>
  </p:normalViewPr>
  <p:slideViewPr>
    <p:cSldViewPr snapToGrid="0">
      <p:cViewPr varScale="1">
        <p:scale>
          <a:sx n="78" d="100"/>
          <a:sy n="78"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125"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F4879-0DBC-4D0C-8D2D-B7E9C0C1191F}"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0217BAF3-1FB2-419E-BF96-E122D3D53143}">
      <dgm:prSet phldrT="[Text]" custT="1"/>
      <dgm:spPr/>
      <dgm:t>
        <a:bodyPr/>
        <a:lstStyle/>
        <a:p>
          <a:r>
            <a:rPr lang="en-US" sz="3200" dirty="0"/>
            <a:t>Assess Eligibility</a:t>
          </a:r>
        </a:p>
      </dgm:t>
    </dgm:pt>
    <dgm:pt modelId="{B5D5E1B8-D9BF-48C5-BDFF-7D91BE2C6E6C}" type="parTrans" cxnId="{4EE3811A-F45B-4A94-BCC3-AAC1F2DCA69E}">
      <dgm:prSet/>
      <dgm:spPr/>
      <dgm:t>
        <a:bodyPr/>
        <a:lstStyle/>
        <a:p>
          <a:endParaRPr lang="en-US"/>
        </a:p>
      </dgm:t>
    </dgm:pt>
    <dgm:pt modelId="{EF4A97F7-385E-4F2E-93E6-A23C111CB8D8}" type="sibTrans" cxnId="{4EE3811A-F45B-4A94-BCC3-AAC1F2DCA69E}">
      <dgm:prSet/>
      <dgm:spPr/>
      <dgm:t>
        <a:bodyPr/>
        <a:lstStyle/>
        <a:p>
          <a:endParaRPr lang="en-US"/>
        </a:p>
      </dgm:t>
    </dgm:pt>
    <dgm:pt modelId="{8FF14607-A186-443C-B717-8F3D22A21ED6}">
      <dgm:prSet phldrT="[Text]" custT="1"/>
      <dgm:spPr/>
      <dgm:t>
        <a:bodyPr/>
        <a:lstStyle/>
        <a:p>
          <a:r>
            <a:rPr lang="en-US" sz="2000" dirty="0"/>
            <a:t>Locator Info</a:t>
          </a:r>
        </a:p>
      </dgm:t>
    </dgm:pt>
    <dgm:pt modelId="{B8686A42-CAEE-4F26-B033-E571C075A233}" type="parTrans" cxnId="{7084A51B-4F93-4DF3-BB77-79CDAF9C5A2D}">
      <dgm:prSet/>
      <dgm:spPr/>
      <dgm:t>
        <a:bodyPr/>
        <a:lstStyle/>
        <a:p>
          <a:endParaRPr lang="en-US"/>
        </a:p>
      </dgm:t>
    </dgm:pt>
    <dgm:pt modelId="{894181C9-03EE-4941-8CCF-A7BE474B31C3}" type="sibTrans" cxnId="{7084A51B-4F93-4DF3-BB77-79CDAF9C5A2D}">
      <dgm:prSet/>
      <dgm:spPr/>
      <dgm:t>
        <a:bodyPr/>
        <a:lstStyle/>
        <a:p>
          <a:endParaRPr lang="en-US"/>
        </a:p>
      </dgm:t>
    </dgm:pt>
    <dgm:pt modelId="{584B4DD4-8614-488A-AEC3-122C3703B96A}">
      <dgm:prSet phldrT="[Text]" custT="1"/>
      <dgm:spPr/>
      <dgm:t>
        <a:bodyPr/>
        <a:lstStyle/>
        <a:p>
          <a:r>
            <a:rPr lang="en-US" sz="1800" dirty="0"/>
            <a:t>Lab Evaluations</a:t>
          </a:r>
        </a:p>
      </dgm:t>
    </dgm:pt>
    <dgm:pt modelId="{4A67C70C-3127-4831-893F-D3F238E163B2}" type="parTrans" cxnId="{97E1C464-98BF-4063-B890-11D47AAFC928}">
      <dgm:prSet/>
      <dgm:spPr/>
      <dgm:t>
        <a:bodyPr/>
        <a:lstStyle/>
        <a:p>
          <a:endParaRPr lang="en-US"/>
        </a:p>
      </dgm:t>
    </dgm:pt>
    <dgm:pt modelId="{20D062F7-C7EE-41F8-95C8-041173CEFA86}" type="sibTrans" cxnId="{97E1C464-98BF-4063-B890-11D47AAFC928}">
      <dgm:prSet/>
      <dgm:spPr/>
      <dgm:t>
        <a:bodyPr/>
        <a:lstStyle/>
        <a:p>
          <a:endParaRPr lang="en-US"/>
        </a:p>
      </dgm:t>
    </dgm:pt>
    <dgm:pt modelId="{325F9BE5-B652-454C-B0E1-DCFD28EBDFEA}">
      <dgm:prSet phldrT="[Text]" custT="1"/>
      <dgm:spPr/>
      <dgm:t>
        <a:bodyPr/>
        <a:lstStyle/>
        <a:p>
          <a:r>
            <a:rPr lang="en-US" sz="2000" dirty="0"/>
            <a:t>Clinical Exams</a:t>
          </a:r>
        </a:p>
      </dgm:t>
    </dgm:pt>
    <dgm:pt modelId="{D1E18DFD-9FD3-4EFB-B093-914715240DDB}" type="parTrans" cxnId="{3617E51E-2D93-4A31-AB22-674BD3DD8730}">
      <dgm:prSet/>
      <dgm:spPr/>
      <dgm:t>
        <a:bodyPr/>
        <a:lstStyle/>
        <a:p>
          <a:endParaRPr lang="en-US"/>
        </a:p>
      </dgm:t>
    </dgm:pt>
    <dgm:pt modelId="{45D746B7-1AAA-4087-9E15-B0B576573E95}" type="sibTrans" cxnId="{3617E51E-2D93-4A31-AB22-674BD3DD8730}">
      <dgm:prSet/>
      <dgm:spPr/>
      <dgm:t>
        <a:bodyPr/>
        <a:lstStyle/>
        <a:p>
          <a:endParaRPr lang="en-US"/>
        </a:p>
      </dgm:t>
    </dgm:pt>
    <dgm:pt modelId="{8F1A1744-6689-4C61-BA7D-B0A9E8AC1ED8}">
      <dgm:prSet phldrT="[Text]" custT="1"/>
      <dgm:spPr/>
      <dgm:t>
        <a:bodyPr/>
        <a:lstStyle/>
        <a:p>
          <a:r>
            <a:rPr lang="en-US" sz="1800" dirty="0"/>
            <a:t>Medical/</a:t>
          </a:r>
        </a:p>
        <a:p>
          <a:r>
            <a:rPr lang="en-US" sz="1800" dirty="0"/>
            <a:t>Medication History</a:t>
          </a:r>
        </a:p>
      </dgm:t>
    </dgm:pt>
    <dgm:pt modelId="{65CD30BB-F9E7-4776-8CB5-4D4D27A263D5}" type="parTrans" cxnId="{44A6E14E-8025-4F74-A092-A754CD43EEF8}">
      <dgm:prSet/>
      <dgm:spPr/>
      <dgm:t>
        <a:bodyPr/>
        <a:lstStyle/>
        <a:p>
          <a:endParaRPr lang="en-US"/>
        </a:p>
      </dgm:t>
    </dgm:pt>
    <dgm:pt modelId="{778E1150-5174-4A5F-9F6C-FDA9BBC4832F}" type="sibTrans" cxnId="{44A6E14E-8025-4F74-A092-A754CD43EEF8}">
      <dgm:prSet/>
      <dgm:spPr/>
      <dgm:t>
        <a:bodyPr/>
        <a:lstStyle/>
        <a:p>
          <a:endParaRPr lang="en-US"/>
        </a:p>
      </dgm:t>
    </dgm:pt>
    <dgm:pt modelId="{2E63B0AC-3FD9-41B7-B2C3-2E9197B3E4CE}">
      <dgm:prSet phldrT="[Text]" custT="1"/>
      <dgm:spPr/>
      <dgm:t>
        <a:bodyPr/>
        <a:lstStyle/>
        <a:p>
          <a:r>
            <a:rPr lang="en-US" sz="1700" dirty="0"/>
            <a:t>Behavioral Assessment</a:t>
          </a:r>
        </a:p>
      </dgm:t>
    </dgm:pt>
    <dgm:pt modelId="{70586AC8-F88E-4201-9460-070173F1BFC1}" type="parTrans" cxnId="{E4C4A165-2A4A-44F9-AE69-CF27741D2864}">
      <dgm:prSet/>
      <dgm:spPr/>
      <dgm:t>
        <a:bodyPr/>
        <a:lstStyle/>
        <a:p>
          <a:endParaRPr lang="en-US"/>
        </a:p>
      </dgm:t>
    </dgm:pt>
    <dgm:pt modelId="{5394AE8E-574B-43FD-909F-AAE7676AEE60}" type="sibTrans" cxnId="{E4C4A165-2A4A-44F9-AE69-CF27741D2864}">
      <dgm:prSet/>
      <dgm:spPr/>
      <dgm:t>
        <a:bodyPr/>
        <a:lstStyle/>
        <a:p>
          <a:endParaRPr lang="en-US"/>
        </a:p>
      </dgm:t>
    </dgm:pt>
    <dgm:pt modelId="{86FC3325-3CA9-456F-9EAE-07C941854A86}">
      <dgm:prSet phldrT="[Text]" custT="1"/>
      <dgm:spPr/>
      <dgm:t>
        <a:bodyPr/>
        <a:lstStyle/>
        <a:p>
          <a:r>
            <a:rPr lang="en-US" sz="2000" dirty="0"/>
            <a:t>Informed Consent</a:t>
          </a:r>
        </a:p>
      </dgm:t>
    </dgm:pt>
    <dgm:pt modelId="{499503CB-0E55-4A47-A58D-2655B6C38A34}" type="parTrans" cxnId="{E3679A67-8F21-47CF-B8B1-091948BE84CE}">
      <dgm:prSet/>
      <dgm:spPr/>
      <dgm:t>
        <a:bodyPr/>
        <a:lstStyle/>
        <a:p>
          <a:endParaRPr lang="en-US"/>
        </a:p>
      </dgm:t>
    </dgm:pt>
    <dgm:pt modelId="{1A4221A1-C008-433A-8D03-C872D50601CE}" type="sibTrans" cxnId="{E3679A67-8F21-47CF-B8B1-091948BE84CE}">
      <dgm:prSet/>
      <dgm:spPr/>
      <dgm:t>
        <a:bodyPr/>
        <a:lstStyle/>
        <a:p>
          <a:endParaRPr lang="en-US"/>
        </a:p>
      </dgm:t>
    </dgm:pt>
    <dgm:pt modelId="{E87A2F29-9975-49C3-BED1-AED04883A94E}" type="pres">
      <dgm:prSet presAssocID="{C47F4879-0DBC-4D0C-8D2D-B7E9C0C1191F}" presName="Name0" presStyleCnt="0">
        <dgm:presLayoutVars>
          <dgm:chMax val="1"/>
          <dgm:dir/>
          <dgm:animLvl val="ctr"/>
          <dgm:resizeHandles val="exact"/>
        </dgm:presLayoutVars>
      </dgm:prSet>
      <dgm:spPr/>
    </dgm:pt>
    <dgm:pt modelId="{CA162ACC-1733-4242-8507-E886DA235D1A}" type="pres">
      <dgm:prSet presAssocID="{0217BAF3-1FB2-419E-BF96-E122D3D53143}" presName="centerShape" presStyleLbl="node0" presStyleIdx="0" presStyleCnt="1"/>
      <dgm:spPr/>
    </dgm:pt>
    <dgm:pt modelId="{DA529554-46EE-4767-9A0F-66F877BFFAB0}" type="pres">
      <dgm:prSet presAssocID="{8FF14607-A186-443C-B717-8F3D22A21ED6}" presName="node" presStyleLbl="node1" presStyleIdx="0" presStyleCnt="6">
        <dgm:presLayoutVars>
          <dgm:bulletEnabled val="1"/>
        </dgm:presLayoutVars>
      </dgm:prSet>
      <dgm:spPr/>
    </dgm:pt>
    <dgm:pt modelId="{94773FFD-A92F-4248-AF9E-2FF7E886128D}" type="pres">
      <dgm:prSet presAssocID="{8FF14607-A186-443C-B717-8F3D22A21ED6}" presName="dummy" presStyleCnt="0"/>
      <dgm:spPr/>
    </dgm:pt>
    <dgm:pt modelId="{F7AD4367-992A-4D42-80F0-C94720F7A264}" type="pres">
      <dgm:prSet presAssocID="{894181C9-03EE-4941-8CCF-A7BE474B31C3}" presName="sibTrans" presStyleLbl="sibTrans2D1" presStyleIdx="0" presStyleCnt="6"/>
      <dgm:spPr/>
    </dgm:pt>
    <dgm:pt modelId="{7F19A55C-1250-497B-A176-303CC3240AF8}" type="pres">
      <dgm:prSet presAssocID="{584B4DD4-8614-488A-AEC3-122C3703B96A}" presName="node" presStyleLbl="node1" presStyleIdx="1" presStyleCnt="6">
        <dgm:presLayoutVars>
          <dgm:bulletEnabled val="1"/>
        </dgm:presLayoutVars>
      </dgm:prSet>
      <dgm:spPr/>
    </dgm:pt>
    <dgm:pt modelId="{79D20B4B-608C-4BD1-8188-51012AAE4EDB}" type="pres">
      <dgm:prSet presAssocID="{584B4DD4-8614-488A-AEC3-122C3703B96A}" presName="dummy" presStyleCnt="0"/>
      <dgm:spPr/>
    </dgm:pt>
    <dgm:pt modelId="{B72FC06D-076E-4BA5-B239-C7DB19ED7081}" type="pres">
      <dgm:prSet presAssocID="{20D062F7-C7EE-41F8-95C8-041173CEFA86}" presName="sibTrans" presStyleLbl="sibTrans2D1" presStyleIdx="1" presStyleCnt="6"/>
      <dgm:spPr/>
    </dgm:pt>
    <dgm:pt modelId="{764BC793-D1ED-4776-94BB-BDBF35C1845E}" type="pres">
      <dgm:prSet presAssocID="{325F9BE5-B652-454C-B0E1-DCFD28EBDFEA}" presName="node" presStyleLbl="node1" presStyleIdx="2" presStyleCnt="6">
        <dgm:presLayoutVars>
          <dgm:bulletEnabled val="1"/>
        </dgm:presLayoutVars>
      </dgm:prSet>
      <dgm:spPr/>
    </dgm:pt>
    <dgm:pt modelId="{2FF40AF5-9DB7-4FE0-822F-313462575148}" type="pres">
      <dgm:prSet presAssocID="{325F9BE5-B652-454C-B0E1-DCFD28EBDFEA}" presName="dummy" presStyleCnt="0"/>
      <dgm:spPr/>
    </dgm:pt>
    <dgm:pt modelId="{FEE786C3-C648-4CC0-AFED-3745F9BE8B5C}" type="pres">
      <dgm:prSet presAssocID="{45D746B7-1AAA-4087-9E15-B0B576573E95}" presName="sibTrans" presStyleLbl="sibTrans2D1" presStyleIdx="2" presStyleCnt="6"/>
      <dgm:spPr/>
    </dgm:pt>
    <dgm:pt modelId="{77594F96-34A3-4868-8E71-1C1F445D82A9}" type="pres">
      <dgm:prSet presAssocID="{8F1A1744-6689-4C61-BA7D-B0A9E8AC1ED8}" presName="node" presStyleLbl="node1" presStyleIdx="3" presStyleCnt="6">
        <dgm:presLayoutVars>
          <dgm:bulletEnabled val="1"/>
        </dgm:presLayoutVars>
      </dgm:prSet>
      <dgm:spPr/>
    </dgm:pt>
    <dgm:pt modelId="{67AF47F8-0D9C-4457-ACAE-74AA69170135}" type="pres">
      <dgm:prSet presAssocID="{8F1A1744-6689-4C61-BA7D-B0A9E8AC1ED8}" presName="dummy" presStyleCnt="0"/>
      <dgm:spPr/>
    </dgm:pt>
    <dgm:pt modelId="{D860255D-F7D9-4583-8810-6B82B9441270}" type="pres">
      <dgm:prSet presAssocID="{778E1150-5174-4A5F-9F6C-FDA9BBC4832F}" presName="sibTrans" presStyleLbl="sibTrans2D1" presStyleIdx="3" presStyleCnt="6"/>
      <dgm:spPr/>
    </dgm:pt>
    <dgm:pt modelId="{AF6F6E79-A344-4D2F-B5F0-5B48C34359F8}" type="pres">
      <dgm:prSet presAssocID="{2E63B0AC-3FD9-41B7-B2C3-2E9197B3E4CE}" presName="node" presStyleLbl="node1" presStyleIdx="4" presStyleCnt="6">
        <dgm:presLayoutVars>
          <dgm:bulletEnabled val="1"/>
        </dgm:presLayoutVars>
      </dgm:prSet>
      <dgm:spPr/>
    </dgm:pt>
    <dgm:pt modelId="{945092B2-AF40-473C-B7F2-40E34D63826A}" type="pres">
      <dgm:prSet presAssocID="{2E63B0AC-3FD9-41B7-B2C3-2E9197B3E4CE}" presName="dummy" presStyleCnt="0"/>
      <dgm:spPr/>
    </dgm:pt>
    <dgm:pt modelId="{0B1806F6-780A-4842-846C-735DEF8985AE}" type="pres">
      <dgm:prSet presAssocID="{5394AE8E-574B-43FD-909F-AAE7676AEE60}" presName="sibTrans" presStyleLbl="sibTrans2D1" presStyleIdx="4" presStyleCnt="6"/>
      <dgm:spPr/>
    </dgm:pt>
    <dgm:pt modelId="{E69F099B-DD21-44F2-8A99-818B086C934A}" type="pres">
      <dgm:prSet presAssocID="{86FC3325-3CA9-456F-9EAE-07C941854A86}" presName="node" presStyleLbl="node1" presStyleIdx="5" presStyleCnt="6">
        <dgm:presLayoutVars>
          <dgm:bulletEnabled val="1"/>
        </dgm:presLayoutVars>
      </dgm:prSet>
      <dgm:spPr/>
    </dgm:pt>
    <dgm:pt modelId="{4360CAA1-8647-4DEE-BF6B-EB57AB6B7D7A}" type="pres">
      <dgm:prSet presAssocID="{86FC3325-3CA9-456F-9EAE-07C941854A86}" presName="dummy" presStyleCnt="0"/>
      <dgm:spPr/>
    </dgm:pt>
    <dgm:pt modelId="{5689FB17-7B88-49C9-8FC0-600DED7B96F3}" type="pres">
      <dgm:prSet presAssocID="{1A4221A1-C008-433A-8D03-C872D50601CE}" presName="sibTrans" presStyleLbl="sibTrans2D1" presStyleIdx="5" presStyleCnt="6"/>
      <dgm:spPr/>
    </dgm:pt>
  </dgm:ptLst>
  <dgm:cxnLst>
    <dgm:cxn modelId="{135BF808-E1BF-4473-93FC-B0BAAF6EA8B2}" type="presOf" srcId="{778E1150-5174-4A5F-9F6C-FDA9BBC4832F}" destId="{D860255D-F7D9-4583-8810-6B82B9441270}" srcOrd="0" destOrd="0" presId="urn:microsoft.com/office/officeart/2005/8/layout/radial6"/>
    <dgm:cxn modelId="{64862E17-EF42-4365-BA15-FBE8511F21B8}" type="presOf" srcId="{8FF14607-A186-443C-B717-8F3D22A21ED6}" destId="{DA529554-46EE-4767-9A0F-66F877BFFAB0}" srcOrd="0" destOrd="0" presId="urn:microsoft.com/office/officeart/2005/8/layout/radial6"/>
    <dgm:cxn modelId="{4EE3811A-F45B-4A94-BCC3-AAC1F2DCA69E}" srcId="{C47F4879-0DBC-4D0C-8D2D-B7E9C0C1191F}" destId="{0217BAF3-1FB2-419E-BF96-E122D3D53143}" srcOrd="0" destOrd="0" parTransId="{B5D5E1B8-D9BF-48C5-BDFF-7D91BE2C6E6C}" sibTransId="{EF4A97F7-385E-4F2E-93E6-A23C111CB8D8}"/>
    <dgm:cxn modelId="{7084A51B-4F93-4DF3-BB77-79CDAF9C5A2D}" srcId="{0217BAF3-1FB2-419E-BF96-E122D3D53143}" destId="{8FF14607-A186-443C-B717-8F3D22A21ED6}" srcOrd="0" destOrd="0" parTransId="{B8686A42-CAEE-4F26-B033-E571C075A233}" sibTransId="{894181C9-03EE-4941-8CCF-A7BE474B31C3}"/>
    <dgm:cxn modelId="{3617E51E-2D93-4A31-AB22-674BD3DD8730}" srcId="{0217BAF3-1FB2-419E-BF96-E122D3D53143}" destId="{325F9BE5-B652-454C-B0E1-DCFD28EBDFEA}" srcOrd="2" destOrd="0" parTransId="{D1E18DFD-9FD3-4EFB-B093-914715240DDB}" sibTransId="{45D746B7-1AAA-4087-9E15-B0B576573E95}"/>
    <dgm:cxn modelId="{F47D6A37-6D78-4040-A556-F0F0E273F2A9}" type="presOf" srcId="{86FC3325-3CA9-456F-9EAE-07C941854A86}" destId="{E69F099B-DD21-44F2-8A99-818B086C934A}" srcOrd="0" destOrd="0" presId="urn:microsoft.com/office/officeart/2005/8/layout/radial6"/>
    <dgm:cxn modelId="{86EF0464-ADB9-4CA6-A9CE-E37303AC95BF}" type="presOf" srcId="{C47F4879-0DBC-4D0C-8D2D-B7E9C0C1191F}" destId="{E87A2F29-9975-49C3-BED1-AED04883A94E}" srcOrd="0" destOrd="0" presId="urn:microsoft.com/office/officeart/2005/8/layout/radial6"/>
    <dgm:cxn modelId="{97E1C464-98BF-4063-B890-11D47AAFC928}" srcId="{0217BAF3-1FB2-419E-BF96-E122D3D53143}" destId="{584B4DD4-8614-488A-AEC3-122C3703B96A}" srcOrd="1" destOrd="0" parTransId="{4A67C70C-3127-4831-893F-D3F238E163B2}" sibTransId="{20D062F7-C7EE-41F8-95C8-041173CEFA86}"/>
    <dgm:cxn modelId="{E4C4A165-2A4A-44F9-AE69-CF27741D2864}" srcId="{0217BAF3-1FB2-419E-BF96-E122D3D53143}" destId="{2E63B0AC-3FD9-41B7-B2C3-2E9197B3E4CE}" srcOrd="4" destOrd="0" parTransId="{70586AC8-F88E-4201-9460-070173F1BFC1}" sibTransId="{5394AE8E-574B-43FD-909F-AAE7676AEE60}"/>
    <dgm:cxn modelId="{4BC05A47-E4D3-4EBE-A6CF-D610F0E80B98}" type="presOf" srcId="{45D746B7-1AAA-4087-9E15-B0B576573E95}" destId="{FEE786C3-C648-4CC0-AFED-3745F9BE8B5C}" srcOrd="0" destOrd="0" presId="urn:microsoft.com/office/officeart/2005/8/layout/radial6"/>
    <dgm:cxn modelId="{E3679A67-8F21-47CF-B8B1-091948BE84CE}" srcId="{0217BAF3-1FB2-419E-BF96-E122D3D53143}" destId="{86FC3325-3CA9-456F-9EAE-07C941854A86}" srcOrd="5" destOrd="0" parTransId="{499503CB-0E55-4A47-A58D-2655B6C38A34}" sibTransId="{1A4221A1-C008-433A-8D03-C872D50601CE}"/>
    <dgm:cxn modelId="{AFF7DF49-CF8D-4BA3-9E43-08DD7A2DB943}" type="presOf" srcId="{20D062F7-C7EE-41F8-95C8-041173CEFA86}" destId="{B72FC06D-076E-4BA5-B239-C7DB19ED7081}" srcOrd="0" destOrd="0" presId="urn:microsoft.com/office/officeart/2005/8/layout/radial6"/>
    <dgm:cxn modelId="{44A6E14E-8025-4F74-A092-A754CD43EEF8}" srcId="{0217BAF3-1FB2-419E-BF96-E122D3D53143}" destId="{8F1A1744-6689-4C61-BA7D-B0A9E8AC1ED8}" srcOrd="3" destOrd="0" parTransId="{65CD30BB-F9E7-4776-8CB5-4D4D27A263D5}" sibTransId="{778E1150-5174-4A5F-9F6C-FDA9BBC4832F}"/>
    <dgm:cxn modelId="{16A84478-4EA7-4262-9DFD-9DCEE90F770C}" type="presOf" srcId="{1A4221A1-C008-433A-8D03-C872D50601CE}" destId="{5689FB17-7B88-49C9-8FC0-600DED7B96F3}" srcOrd="0" destOrd="0" presId="urn:microsoft.com/office/officeart/2005/8/layout/radial6"/>
    <dgm:cxn modelId="{3AB03D98-CDC9-43E7-8749-CA6DEFF4E2F3}" type="presOf" srcId="{325F9BE5-B652-454C-B0E1-DCFD28EBDFEA}" destId="{764BC793-D1ED-4776-94BB-BDBF35C1845E}" srcOrd="0" destOrd="0" presId="urn:microsoft.com/office/officeart/2005/8/layout/radial6"/>
    <dgm:cxn modelId="{DD00CDA0-F6FC-4A52-99D7-91993D094741}" type="presOf" srcId="{8F1A1744-6689-4C61-BA7D-B0A9E8AC1ED8}" destId="{77594F96-34A3-4868-8E71-1C1F445D82A9}" srcOrd="0" destOrd="0" presId="urn:microsoft.com/office/officeart/2005/8/layout/radial6"/>
    <dgm:cxn modelId="{9B4963A5-C9E9-48DB-B69E-F58F51553DD2}" type="presOf" srcId="{0217BAF3-1FB2-419E-BF96-E122D3D53143}" destId="{CA162ACC-1733-4242-8507-E886DA235D1A}" srcOrd="0" destOrd="0" presId="urn:microsoft.com/office/officeart/2005/8/layout/radial6"/>
    <dgm:cxn modelId="{17E229AF-A0A1-4163-840A-61902E4AC372}" type="presOf" srcId="{5394AE8E-574B-43FD-909F-AAE7676AEE60}" destId="{0B1806F6-780A-4842-846C-735DEF8985AE}" srcOrd="0" destOrd="0" presId="urn:microsoft.com/office/officeart/2005/8/layout/radial6"/>
    <dgm:cxn modelId="{5FF129CF-4301-47FA-8ECA-CC05D33C87A2}" type="presOf" srcId="{894181C9-03EE-4941-8CCF-A7BE474B31C3}" destId="{F7AD4367-992A-4D42-80F0-C94720F7A264}" srcOrd="0" destOrd="0" presId="urn:microsoft.com/office/officeart/2005/8/layout/radial6"/>
    <dgm:cxn modelId="{CC617FDC-6E54-485B-A82E-D8B3207089C4}" type="presOf" srcId="{584B4DD4-8614-488A-AEC3-122C3703B96A}" destId="{7F19A55C-1250-497B-A176-303CC3240AF8}" srcOrd="0" destOrd="0" presId="urn:microsoft.com/office/officeart/2005/8/layout/radial6"/>
    <dgm:cxn modelId="{E6CAF4FF-DC57-4A88-B1FC-55A1350DDDB1}" type="presOf" srcId="{2E63B0AC-3FD9-41B7-B2C3-2E9197B3E4CE}" destId="{AF6F6E79-A344-4D2F-B5F0-5B48C34359F8}" srcOrd="0" destOrd="0" presId="urn:microsoft.com/office/officeart/2005/8/layout/radial6"/>
    <dgm:cxn modelId="{180AC4CB-991D-4BBC-B675-6378137D7151}" type="presParOf" srcId="{E87A2F29-9975-49C3-BED1-AED04883A94E}" destId="{CA162ACC-1733-4242-8507-E886DA235D1A}" srcOrd="0" destOrd="0" presId="urn:microsoft.com/office/officeart/2005/8/layout/radial6"/>
    <dgm:cxn modelId="{43E7FD3B-AD97-44FF-A3C2-1B99340FD3EE}" type="presParOf" srcId="{E87A2F29-9975-49C3-BED1-AED04883A94E}" destId="{DA529554-46EE-4767-9A0F-66F877BFFAB0}" srcOrd="1" destOrd="0" presId="urn:microsoft.com/office/officeart/2005/8/layout/radial6"/>
    <dgm:cxn modelId="{0AE5B06B-6C74-40FD-BA10-607CF637514C}" type="presParOf" srcId="{E87A2F29-9975-49C3-BED1-AED04883A94E}" destId="{94773FFD-A92F-4248-AF9E-2FF7E886128D}" srcOrd="2" destOrd="0" presId="urn:microsoft.com/office/officeart/2005/8/layout/radial6"/>
    <dgm:cxn modelId="{0D548D2A-3B46-463B-B394-13C36D169102}" type="presParOf" srcId="{E87A2F29-9975-49C3-BED1-AED04883A94E}" destId="{F7AD4367-992A-4D42-80F0-C94720F7A264}" srcOrd="3" destOrd="0" presId="urn:microsoft.com/office/officeart/2005/8/layout/radial6"/>
    <dgm:cxn modelId="{4DDBACE7-8DFB-448A-9116-05C07025157D}" type="presParOf" srcId="{E87A2F29-9975-49C3-BED1-AED04883A94E}" destId="{7F19A55C-1250-497B-A176-303CC3240AF8}" srcOrd="4" destOrd="0" presId="urn:microsoft.com/office/officeart/2005/8/layout/radial6"/>
    <dgm:cxn modelId="{9FC850D6-A14E-4FA5-8C45-930891DA9571}" type="presParOf" srcId="{E87A2F29-9975-49C3-BED1-AED04883A94E}" destId="{79D20B4B-608C-4BD1-8188-51012AAE4EDB}" srcOrd="5" destOrd="0" presId="urn:microsoft.com/office/officeart/2005/8/layout/radial6"/>
    <dgm:cxn modelId="{293171BC-8EAF-409C-A79D-F6A4EA4541A1}" type="presParOf" srcId="{E87A2F29-9975-49C3-BED1-AED04883A94E}" destId="{B72FC06D-076E-4BA5-B239-C7DB19ED7081}" srcOrd="6" destOrd="0" presId="urn:microsoft.com/office/officeart/2005/8/layout/radial6"/>
    <dgm:cxn modelId="{0FEA3D2B-5899-4A6D-9027-613505923BCF}" type="presParOf" srcId="{E87A2F29-9975-49C3-BED1-AED04883A94E}" destId="{764BC793-D1ED-4776-94BB-BDBF35C1845E}" srcOrd="7" destOrd="0" presId="urn:microsoft.com/office/officeart/2005/8/layout/radial6"/>
    <dgm:cxn modelId="{F9F67DA3-961E-428C-AC5D-8EC98DBD1492}" type="presParOf" srcId="{E87A2F29-9975-49C3-BED1-AED04883A94E}" destId="{2FF40AF5-9DB7-4FE0-822F-313462575148}" srcOrd="8" destOrd="0" presId="urn:microsoft.com/office/officeart/2005/8/layout/radial6"/>
    <dgm:cxn modelId="{686D9FAF-6B1F-4ED5-AB3A-90BE806B9315}" type="presParOf" srcId="{E87A2F29-9975-49C3-BED1-AED04883A94E}" destId="{FEE786C3-C648-4CC0-AFED-3745F9BE8B5C}" srcOrd="9" destOrd="0" presId="urn:microsoft.com/office/officeart/2005/8/layout/radial6"/>
    <dgm:cxn modelId="{1D3BFE2D-67D7-411A-96BE-76CCF43F9E81}" type="presParOf" srcId="{E87A2F29-9975-49C3-BED1-AED04883A94E}" destId="{77594F96-34A3-4868-8E71-1C1F445D82A9}" srcOrd="10" destOrd="0" presId="urn:microsoft.com/office/officeart/2005/8/layout/radial6"/>
    <dgm:cxn modelId="{239C0667-4FC6-492B-9046-593E24D883CC}" type="presParOf" srcId="{E87A2F29-9975-49C3-BED1-AED04883A94E}" destId="{67AF47F8-0D9C-4457-ACAE-74AA69170135}" srcOrd="11" destOrd="0" presId="urn:microsoft.com/office/officeart/2005/8/layout/radial6"/>
    <dgm:cxn modelId="{16E3688E-64E4-4E56-AA36-C81A834195A6}" type="presParOf" srcId="{E87A2F29-9975-49C3-BED1-AED04883A94E}" destId="{D860255D-F7D9-4583-8810-6B82B9441270}" srcOrd="12" destOrd="0" presId="urn:microsoft.com/office/officeart/2005/8/layout/radial6"/>
    <dgm:cxn modelId="{FAC6F0C4-881B-42F8-BB5D-46EC0D10A7CD}" type="presParOf" srcId="{E87A2F29-9975-49C3-BED1-AED04883A94E}" destId="{AF6F6E79-A344-4D2F-B5F0-5B48C34359F8}" srcOrd="13" destOrd="0" presId="urn:microsoft.com/office/officeart/2005/8/layout/radial6"/>
    <dgm:cxn modelId="{3C06A9D5-4DFD-4E2E-A333-AFA85ABBF772}" type="presParOf" srcId="{E87A2F29-9975-49C3-BED1-AED04883A94E}" destId="{945092B2-AF40-473C-B7F2-40E34D63826A}" srcOrd="14" destOrd="0" presId="urn:microsoft.com/office/officeart/2005/8/layout/radial6"/>
    <dgm:cxn modelId="{99DB3157-AD53-4AAA-A182-E15E0FDAFF0A}" type="presParOf" srcId="{E87A2F29-9975-49C3-BED1-AED04883A94E}" destId="{0B1806F6-780A-4842-846C-735DEF8985AE}" srcOrd="15" destOrd="0" presId="urn:microsoft.com/office/officeart/2005/8/layout/radial6"/>
    <dgm:cxn modelId="{C2B5EE36-62A8-4691-A4F4-EA9F705C0550}" type="presParOf" srcId="{E87A2F29-9975-49C3-BED1-AED04883A94E}" destId="{E69F099B-DD21-44F2-8A99-818B086C934A}" srcOrd="16" destOrd="0" presId="urn:microsoft.com/office/officeart/2005/8/layout/radial6"/>
    <dgm:cxn modelId="{3211037E-FC88-4725-839A-9DC45979C785}" type="presParOf" srcId="{E87A2F29-9975-49C3-BED1-AED04883A94E}" destId="{4360CAA1-8647-4DEE-BF6B-EB57AB6B7D7A}" srcOrd="17" destOrd="0" presId="urn:microsoft.com/office/officeart/2005/8/layout/radial6"/>
    <dgm:cxn modelId="{D44EBE5B-CEC3-469D-AADB-B620DDD981F2}" type="presParOf" srcId="{E87A2F29-9975-49C3-BED1-AED04883A94E}" destId="{5689FB17-7B88-49C9-8FC0-600DED7B96F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F4879-0DBC-4D0C-8D2D-B7E9C0C1191F}"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0217BAF3-1FB2-419E-BF96-E122D3D53143}">
      <dgm:prSet phldrT="[Text]" custT="1"/>
      <dgm:spPr/>
      <dgm:t>
        <a:bodyPr/>
        <a:lstStyle/>
        <a:p>
          <a:r>
            <a:rPr lang="en-US" sz="3200" dirty="0"/>
            <a:t>Confirm Eligibility</a:t>
          </a:r>
        </a:p>
      </dgm:t>
    </dgm:pt>
    <dgm:pt modelId="{B5D5E1B8-D9BF-48C5-BDFF-7D91BE2C6E6C}" type="parTrans" cxnId="{4EE3811A-F45B-4A94-BCC3-AAC1F2DCA69E}">
      <dgm:prSet/>
      <dgm:spPr/>
      <dgm:t>
        <a:bodyPr/>
        <a:lstStyle/>
        <a:p>
          <a:endParaRPr lang="en-US"/>
        </a:p>
      </dgm:t>
    </dgm:pt>
    <dgm:pt modelId="{EF4A97F7-385E-4F2E-93E6-A23C111CB8D8}" type="sibTrans" cxnId="{4EE3811A-F45B-4A94-BCC3-AAC1F2DCA69E}">
      <dgm:prSet/>
      <dgm:spPr/>
      <dgm:t>
        <a:bodyPr/>
        <a:lstStyle/>
        <a:p>
          <a:endParaRPr lang="en-US"/>
        </a:p>
      </dgm:t>
    </dgm:pt>
    <dgm:pt modelId="{8FF14607-A186-443C-B717-8F3D22A21ED6}">
      <dgm:prSet phldrT="[Text]" custT="1"/>
      <dgm:spPr/>
      <dgm:t>
        <a:bodyPr/>
        <a:lstStyle/>
        <a:p>
          <a:r>
            <a:rPr lang="en-US" sz="2000" dirty="0"/>
            <a:t>Locator Info Review</a:t>
          </a:r>
        </a:p>
      </dgm:t>
    </dgm:pt>
    <dgm:pt modelId="{B8686A42-CAEE-4F26-B033-E571C075A233}" type="parTrans" cxnId="{7084A51B-4F93-4DF3-BB77-79CDAF9C5A2D}">
      <dgm:prSet/>
      <dgm:spPr/>
      <dgm:t>
        <a:bodyPr/>
        <a:lstStyle/>
        <a:p>
          <a:endParaRPr lang="en-US"/>
        </a:p>
      </dgm:t>
    </dgm:pt>
    <dgm:pt modelId="{894181C9-03EE-4941-8CCF-A7BE474B31C3}" type="sibTrans" cxnId="{7084A51B-4F93-4DF3-BB77-79CDAF9C5A2D}">
      <dgm:prSet/>
      <dgm:spPr/>
      <dgm:t>
        <a:bodyPr/>
        <a:lstStyle/>
        <a:p>
          <a:endParaRPr lang="en-US"/>
        </a:p>
      </dgm:t>
    </dgm:pt>
    <dgm:pt modelId="{584B4DD4-8614-488A-AEC3-122C3703B96A}">
      <dgm:prSet phldrT="[Text]" custT="1"/>
      <dgm:spPr/>
      <dgm:t>
        <a:bodyPr/>
        <a:lstStyle/>
        <a:p>
          <a:r>
            <a:rPr lang="en-US" sz="1800" dirty="0"/>
            <a:t>Lab Evaluations</a:t>
          </a:r>
        </a:p>
      </dgm:t>
    </dgm:pt>
    <dgm:pt modelId="{4A67C70C-3127-4831-893F-D3F238E163B2}" type="parTrans" cxnId="{97E1C464-98BF-4063-B890-11D47AAFC928}">
      <dgm:prSet/>
      <dgm:spPr/>
      <dgm:t>
        <a:bodyPr/>
        <a:lstStyle/>
        <a:p>
          <a:endParaRPr lang="en-US"/>
        </a:p>
      </dgm:t>
    </dgm:pt>
    <dgm:pt modelId="{20D062F7-C7EE-41F8-95C8-041173CEFA86}" type="sibTrans" cxnId="{97E1C464-98BF-4063-B890-11D47AAFC928}">
      <dgm:prSet/>
      <dgm:spPr/>
      <dgm:t>
        <a:bodyPr/>
        <a:lstStyle/>
        <a:p>
          <a:endParaRPr lang="en-US"/>
        </a:p>
      </dgm:t>
    </dgm:pt>
    <dgm:pt modelId="{325F9BE5-B652-454C-B0E1-DCFD28EBDFEA}">
      <dgm:prSet phldrT="[Text]" custT="1"/>
      <dgm:spPr/>
      <dgm:t>
        <a:bodyPr/>
        <a:lstStyle/>
        <a:p>
          <a:r>
            <a:rPr lang="en-US" sz="2000" dirty="0"/>
            <a:t>Clinical Exams</a:t>
          </a:r>
        </a:p>
      </dgm:t>
    </dgm:pt>
    <dgm:pt modelId="{D1E18DFD-9FD3-4EFB-B093-914715240DDB}" type="parTrans" cxnId="{3617E51E-2D93-4A31-AB22-674BD3DD8730}">
      <dgm:prSet/>
      <dgm:spPr/>
      <dgm:t>
        <a:bodyPr/>
        <a:lstStyle/>
        <a:p>
          <a:endParaRPr lang="en-US"/>
        </a:p>
      </dgm:t>
    </dgm:pt>
    <dgm:pt modelId="{45D746B7-1AAA-4087-9E15-B0B576573E95}" type="sibTrans" cxnId="{3617E51E-2D93-4A31-AB22-674BD3DD8730}">
      <dgm:prSet/>
      <dgm:spPr/>
      <dgm:t>
        <a:bodyPr/>
        <a:lstStyle/>
        <a:p>
          <a:endParaRPr lang="en-US"/>
        </a:p>
      </dgm:t>
    </dgm:pt>
    <dgm:pt modelId="{8F1A1744-6689-4C61-BA7D-B0A9E8AC1ED8}">
      <dgm:prSet phldrT="[Text]" custT="1"/>
      <dgm:spPr/>
      <dgm:t>
        <a:bodyPr/>
        <a:lstStyle/>
        <a:p>
          <a:pPr>
            <a:spcAft>
              <a:spcPts val="0"/>
            </a:spcAft>
          </a:pPr>
          <a:r>
            <a:rPr lang="en-US" sz="1800" dirty="0"/>
            <a:t>Update Medical/</a:t>
          </a:r>
        </a:p>
        <a:p>
          <a:pPr>
            <a:spcAft>
              <a:spcPts val="0"/>
            </a:spcAft>
          </a:pPr>
          <a:r>
            <a:rPr lang="en-US" sz="1800" dirty="0"/>
            <a:t>Medication History</a:t>
          </a:r>
        </a:p>
      </dgm:t>
    </dgm:pt>
    <dgm:pt modelId="{65CD30BB-F9E7-4776-8CB5-4D4D27A263D5}" type="parTrans" cxnId="{44A6E14E-8025-4F74-A092-A754CD43EEF8}">
      <dgm:prSet/>
      <dgm:spPr/>
      <dgm:t>
        <a:bodyPr/>
        <a:lstStyle/>
        <a:p>
          <a:endParaRPr lang="en-US"/>
        </a:p>
      </dgm:t>
    </dgm:pt>
    <dgm:pt modelId="{778E1150-5174-4A5F-9F6C-FDA9BBC4832F}" type="sibTrans" cxnId="{44A6E14E-8025-4F74-A092-A754CD43EEF8}">
      <dgm:prSet/>
      <dgm:spPr/>
      <dgm:t>
        <a:bodyPr/>
        <a:lstStyle/>
        <a:p>
          <a:endParaRPr lang="en-US"/>
        </a:p>
      </dgm:t>
    </dgm:pt>
    <dgm:pt modelId="{2E63B0AC-3FD9-41B7-B2C3-2E9197B3E4CE}">
      <dgm:prSet phldrT="[Text]" custT="1"/>
      <dgm:spPr/>
      <dgm:t>
        <a:bodyPr/>
        <a:lstStyle/>
        <a:p>
          <a:r>
            <a:rPr lang="en-US" sz="1600" dirty="0"/>
            <a:t>Behavioral Assessment</a:t>
          </a:r>
        </a:p>
      </dgm:t>
    </dgm:pt>
    <dgm:pt modelId="{70586AC8-F88E-4201-9460-070173F1BFC1}" type="parTrans" cxnId="{E4C4A165-2A4A-44F9-AE69-CF27741D2864}">
      <dgm:prSet/>
      <dgm:spPr/>
      <dgm:t>
        <a:bodyPr/>
        <a:lstStyle/>
        <a:p>
          <a:endParaRPr lang="en-US"/>
        </a:p>
      </dgm:t>
    </dgm:pt>
    <dgm:pt modelId="{5394AE8E-574B-43FD-909F-AAE7676AEE60}" type="sibTrans" cxnId="{E4C4A165-2A4A-44F9-AE69-CF27741D2864}">
      <dgm:prSet/>
      <dgm:spPr/>
      <dgm:t>
        <a:bodyPr/>
        <a:lstStyle/>
        <a:p>
          <a:endParaRPr lang="en-US"/>
        </a:p>
      </dgm:t>
    </dgm:pt>
    <dgm:pt modelId="{E87A2F29-9975-49C3-BED1-AED04883A94E}" type="pres">
      <dgm:prSet presAssocID="{C47F4879-0DBC-4D0C-8D2D-B7E9C0C1191F}" presName="Name0" presStyleCnt="0">
        <dgm:presLayoutVars>
          <dgm:chMax val="1"/>
          <dgm:dir/>
          <dgm:animLvl val="ctr"/>
          <dgm:resizeHandles val="exact"/>
        </dgm:presLayoutVars>
      </dgm:prSet>
      <dgm:spPr/>
    </dgm:pt>
    <dgm:pt modelId="{CA162ACC-1733-4242-8507-E886DA235D1A}" type="pres">
      <dgm:prSet presAssocID="{0217BAF3-1FB2-419E-BF96-E122D3D53143}" presName="centerShape" presStyleLbl="node0" presStyleIdx="0" presStyleCnt="1"/>
      <dgm:spPr/>
    </dgm:pt>
    <dgm:pt modelId="{DA529554-46EE-4767-9A0F-66F877BFFAB0}" type="pres">
      <dgm:prSet presAssocID="{8FF14607-A186-443C-B717-8F3D22A21ED6}" presName="node" presStyleLbl="node1" presStyleIdx="0" presStyleCnt="5">
        <dgm:presLayoutVars>
          <dgm:bulletEnabled val="1"/>
        </dgm:presLayoutVars>
      </dgm:prSet>
      <dgm:spPr/>
    </dgm:pt>
    <dgm:pt modelId="{94773FFD-A92F-4248-AF9E-2FF7E886128D}" type="pres">
      <dgm:prSet presAssocID="{8FF14607-A186-443C-B717-8F3D22A21ED6}" presName="dummy" presStyleCnt="0"/>
      <dgm:spPr/>
    </dgm:pt>
    <dgm:pt modelId="{F7AD4367-992A-4D42-80F0-C94720F7A264}" type="pres">
      <dgm:prSet presAssocID="{894181C9-03EE-4941-8CCF-A7BE474B31C3}" presName="sibTrans" presStyleLbl="sibTrans2D1" presStyleIdx="0" presStyleCnt="5"/>
      <dgm:spPr/>
    </dgm:pt>
    <dgm:pt modelId="{7F19A55C-1250-497B-A176-303CC3240AF8}" type="pres">
      <dgm:prSet presAssocID="{584B4DD4-8614-488A-AEC3-122C3703B96A}" presName="node" presStyleLbl="node1" presStyleIdx="1" presStyleCnt="5">
        <dgm:presLayoutVars>
          <dgm:bulletEnabled val="1"/>
        </dgm:presLayoutVars>
      </dgm:prSet>
      <dgm:spPr/>
    </dgm:pt>
    <dgm:pt modelId="{79D20B4B-608C-4BD1-8188-51012AAE4EDB}" type="pres">
      <dgm:prSet presAssocID="{584B4DD4-8614-488A-AEC3-122C3703B96A}" presName="dummy" presStyleCnt="0"/>
      <dgm:spPr/>
    </dgm:pt>
    <dgm:pt modelId="{B72FC06D-076E-4BA5-B239-C7DB19ED7081}" type="pres">
      <dgm:prSet presAssocID="{20D062F7-C7EE-41F8-95C8-041173CEFA86}" presName="sibTrans" presStyleLbl="sibTrans2D1" presStyleIdx="1" presStyleCnt="5"/>
      <dgm:spPr/>
    </dgm:pt>
    <dgm:pt modelId="{764BC793-D1ED-4776-94BB-BDBF35C1845E}" type="pres">
      <dgm:prSet presAssocID="{325F9BE5-B652-454C-B0E1-DCFD28EBDFEA}" presName="node" presStyleLbl="node1" presStyleIdx="2" presStyleCnt="5">
        <dgm:presLayoutVars>
          <dgm:bulletEnabled val="1"/>
        </dgm:presLayoutVars>
      </dgm:prSet>
      <dgm:spPr/>
    </dgm:pt>
    <dgm:pt modelId="{2FF40AF5-9DB7-4FE0-822F-313462575148}" type="pres">
      <dgm:prSet presAssocID="{325F9BE5-B652-454C-B0E1-DCFD28EBDFEA}" presName="dummy" presStyleCnt="0"/>
      <dgm:spPr/>
    </dgm:pt>
    <dgm:pt modelId="{FEE786C3-C648-4CC0-AFED-3745F9BE8B5C}" type="pres">
      <dgm:prSet presAssocID="{45D746B7-1AAA-4087-9E15-B0B576573E95}" presName="sibTrans" presStyleLbl="sibTrans2D1" presStyleIdx="2" presStyleCnt="5"/>
      <dgm:spPr/>
    </dgm:pt>
    <dgm:pt modelId="{77594F96-34A3-4868-8E71-1C1F445D82A9}" type="pres">
      <dgm:prSet presAssocID="{8F1A1744-6689-4C61-BA7D-B0A9E8AC1ED8}" presName="node" presStyleLbl="node1" presStyleIdx="3" presStyleCnt="5">
        <dgm:presLayoutVars>
          <dgm:bulletEnabled val="1"/>
        </dgm:presLayoutVars>
      </dgm:prSet>
      <dgm:spPr/>
    </dgm:pt>
    <dgm:pt modelId="{67AF47F8-0D9C-4457-ACAE-74AA69170135}" type="pres">
      <dgm:prSet presAssocID="{8F1A1744-6689-4C61-BA7D-B0A9E8AC1ED8}" presName="dummy" presStyleCnt="0"/>
      <dgm:spPr/>
    </dgm:pt>
    <dgm:pt modelId="{D860255D-F7D9-4583-8810-6B82B9441270}" type="pres">
      <dgm:prSet presAssocID="{778E1150-5174-4A5F-9F6C-FDA9BBC4832F}" presName="sibTrans" presStyleLbl="sibTrans2D1" presStyleIdx="3" presStyleCnt="5"/>
      <dgm:spPr/>
    </dgm:pt>
    <dgm:pt modelId="{AF6F6E79-A344-4D2F-B5F0-5B48C34359F8}" type="pres">
      <dgm:prSet presAssocID="{2E63B0AC-3FD9-41B7-B2C3-2E9197B3E4CE}" presName="node" presStyleLbl="node1" presStyleIdx="4" presStyleCnt="5">
        <dgm:presLayoutVars>
          <dgm:bulletEnabled val="1"/>
        </dgm:presLayoutVars>
      </dgm:prSet>
      <dgm:spPr/>
    </dgm:pt>
    <dgm:pt modelId="{945092B2-AF40-473C-B7F2-40E34D63826A}" type="pres">
      <dgm:prSet presAssocID="{2E63B0AC-3FD9-41B7-B2C3-2E9197B3E4CE}" presName="dummy" presStyleCnt="0"/>
      <dgm:spPr/>
    </dgm:pt>
    <dgm:pt modelId="{0B1806F6-780A-4842-846C-735DEF8985AE}" type="pres">
      <dgm:prSet presAssocID="{5394AE8E-574B-43FD-909F-AAE7676AEE60}" presName="sibTrans" presStyleLbl="sibTrans2D1" presStyleIdx="4" presStyleCnt="5"/>
      <dgm:spPr/>
    </dgm:pt>
  </dgm:ptLst>
  <dgm:cxnLst>
    <dgm:cxn modelId="{135BF808-E1BF-4473-93FC-B0BAAF6EA8B2}" type="presOf" srcId="{778E1150-5174-4A5F-9F6C-FDA9BBC4832F}" destId="{D860255D-F7D9-4583-8810-6B82B9441270}" srcOrd="0" destOrd="0" presId="urn:microsoft.com/office/officeart/2005/8/layout/radial6"/>
    <dgm:cxn modelId="{64862E17-EF42-4365-BA15-FBE8511F21B8}" type="presOf" srcId="{8FF14607-A186-443C-B717-8F3D22A21ED6}" destId="{DA529554-46EE-4767-9A0F-66F877BFFAB0}" srcOrd="0" destOrd="0" presId="urn:microsoft.com/office/officeart/2005/8/layout/radial6"/>
    <dgm:cxn modelId="{4EE3811A-F45B-4A94-BCC3-AAC1F2DCA69E}" srcId="{C47F4879-0DBC-4D0C-8D2D-B7E9C0C1191F}" destId="{0217BAF3-1FB2-419E-BF96-E122D3D53143}" srcOrd="0" destOrd="0" parTransId="{B5D5E1B8-D9BF-48C5-BDFF-7D91BE2C6E6C}" sibTransId="{EF4A97F7-385E-4F2E-93E6-A23C111CB8D8}"/>
    <dgm:cxn modelId="{7084A51B-4F93-4DF3-BB77-79CDAF9C5A2D}" srcId="{0217BAF3-1FB2-419E-BF96-E122D3D53143}" destId="{8FF14607-A186-443C-B717-8F3D22A21ED6}" srcOrd="0" destOrd="0" parTransId="{B8686A42-CAEE-4F26-B033-E571C075A233}" sibTransId="{894181C9-03EE-4941-8CCF-A7BE474B31C3}"/>
    <dgm:cxn modelId="{3617E51E-2D93-4A31-AB22-674BD3DD8730}" srcId="{0217BAF3-1FB2-419E-BF96-E122D3D53143}" destId="{325F9BE5-B652-454C-B0E1-DCFD28EBDFEA}" srcOrd="2" destOrd="0" parTransId="{D1E18DFD-9FD3-4EFB-B093-914715240DDB}" sibTransId="{45D746B7-1AAA-4087-9E15-B0B576573E95}"/>
    <dgm:cxn modelId="{86EF0464-ADB9-4CA6-A9CE-E37303AC95BF}" type="presOf" srcId="{C47F4879-0DBC-4D0C-8D2D-B7E9C0C1191F}" destId="{E87A2F29-9975-49C3-BED1-AED04883A94E}" srcOrd="0" destOrd="0" presId="urn:microsoft.com/office/officeart/2005/8/layout/radial6"/>
    <dgm:cxn modelId="{97E1C464-98BF-4063-B890-11D47AAFC928}" srcId="{0217BAF3-1FB2-419E-BF96-E122D3D53143}" destId="{584B4DD4-8614-488A-AEC3-122C3703B96A}" srcOrd="1" destOrd="0" parTransId="{4A67C70C-3127-4831-893F-D3F238E163B2}" sibTransId="{20D062F7-C7EE-41F8-95C8-041173CEFA86}"/>
    <dgm:cxn modelId="{E4C4A165-2A4A-44F9-AE69-CF27741D2864}" srcId="{0217BAF3-1FB2-419E-BF96-E122D3D53143}" destId="{2E63B0AC-3FD9-41B7-B2C3-2E9197B3E4CE}" srcOrd="4" destOrd="0" parTransId="{70586AC8-F88E-4201-9460-070173F1BFC1}" sibTransId="{5394AE8E-574B-43FD-909F-AAE7676AEE60}"/>
    <dgm:cxn modelId="{4BC05A47-E4D3-4EBE-A6CF-D610F0E80B98}" type="presOf" srcId="{45D746B7-1AAA-4087-9E15-B0B576573E95}" destId="{FEE786C3-C648-4CC0-AFED-3745F9BE8B5C}" srcOrd="0" destOrd="0" presId="urn:microsoft.com/office/officeart/2005/8/layout/radial6"/>
    <dgm:cxn modelId="{AFF7DF49-CF8D-4BA3-9E43-08DD7A2DB943}" type="presOf" srcId="{20D062F7-C7EE-41F8-95C8-041173CEFA86}" destId="{B72FC06D-076E-4BA5-B239-C7DB19ED7081}" srcOrd="0" destOrd="0" presId="urn:microsoft.com/office/officeart/2005/8/layout/radial6"/>
    <dgm:cxn modelId="{44A6E14E-8025-4F74-A092-A754CD43EEF8}" srcId="{0217BAF3-1FB2-419E-BF96-E122D3D53143}" destId="{8F1A1744-6689-4C61-BA7D-B0A9E8AC1ED8}" srcOrd="3" destOrd="0" parTransId="{65CD30BB-F9E7-4776-8CB5-4D4D27A263D5}" sibTransId="{778E1150-5174-4A5F-9F6C-FDA9BBC4832F}"/>
    <dgm:cxn modelId="{3AB03D98-CDC9-43E7-8749-CA6DEFF4E2F3}" type="presOf" srcId="{325F9BE5-B652-454C-B0E1-DCFD28EBDFEA}" destId="{764BC793-D1ED-4776-94BB-BDBF35C1845E}" srcOrd="0" destOrd="0" presId="urn:microsoft.com/office/officeart/2005/8/layout/radial6"/>
    <dgm:cxn modelId="{DD00CDA0-F6FC-4A52-99D7-91993D094741}" type="presOf" srcId="{8F1A1744-6689-4C61-BA7D-B0A9E8AC1ED8}" destId="{77594F96-34A3-4868-8E71-1C1F445D82A9}" srcOrd="0" destOrd="0" presId="urn:microsoft.com/office/officeart/2005/8/layout/radial6"/>
    <dgm:cxn modelId="{9B4963A5-C9E9-48DB-B69E-F58F51553DD2}" type="presOf" srcId="{0217BAF3-1FB2-419E-BF96-E122D3D53143}" destId="{CA162ACC-1733-4242-8507-E886DA235D1A}" srcOrd="0" destOrd="0" presId="urn:microsoft.com/office/officeart/2005/8/layout/radial6"/>
    <dgm:cxn modelId="{17E229AF-A0A1-4163-840A-61902E4AC372}" type="presOf" srcId="{5394AE8E-574B-43FD-909F-AAE7676AEE60}" destId="{0B1806F6-780A-4842-846C-735DEF8985AE}" srcOrd="0" destOrd="0" presId="urn:microsoft.com/office/officeart/2005/8/layout/radial6"/>
    <dgm:cxn modelId="{5FF129CF-4301-47FA-8ECA-CC05D33C87A2}" type="presOf" srcId="{894181C9-03EE-4941-8CCF-A7BE474B31C3}" destId="{F7AD4367-992A-4D42-80F0-C94720F7A264}" srcOrd="0" destOrd="0" presId="urn:microsoft.com/office/officeart/2005/8/layout/radial6"/>
    <dgm:cxn modelId="{CC617FDC-6E54-485B-A82E-D8B3207089C4}" type="presOf" srcId="{584B4DD4-8614-488A-AEC3-122C3703B96A}" destId="{7F19A55C-1250-497B-A176-303CC3240AF8}" srcOrd="0" destOrd="0" presId="urn:microsoft.com/office/officeart/2005/8/layout/radial6"/>
    <dgm:cxn modelId="{E6CAF4FF-DC57-4A88-B1FC-55A1350DDDB1}" type="presOf" srcId="{2E63B0AC-3FD9-41B7-B2C3-2E9197B3E4CE}" destId="{AF6F6E79-A344-4D2F-B5F0-5B48C34359F8}" srcOrd="0" destOrd="0" presId="urn:microsoft.com/office/officeart/2005/8/layout/radial6"/>
    <dgm:cxn modelId="{180AC4CB-991D-4BBC-B675-6378137D7151}" type="presParOf" srcId="{E87A2F29-9975-49C3-BED1-AED04883A94E}" destId="{CA162ACC-1733-4242-8507-E886DA235D1A}" srcOrd="0" destOrd="0" presId="urn:microsoft.com/office/officeart/2005/8/layout/radial6"/>
    <dgm:cxn modelId="{43E7FD3B-AD97-44FF-A3C2-1B99340FD3EE}" type="presParOf" srcId="{E87A2F29-9975-49C3-BED1-AED04883A94E}" destId="{DA529554-46EE-4767-9A0F-66F877BFFAB0}" srcOrd="1" destOrd="0" presId="urn:microsoft.com/office/officeart/2005/8/layout/radial6"/>
    <dgm:cxn modelId="{0AE5B06B-6C74-40FD-BA10-607CF637514C}" type="presParOf" srcId="{E87A2F29-9975-49C3-BED1-AED04883A94E}" destId="{94773FFD-A92F-4248-AF9E-2FF7E886128D}" srcOrd="2" destOrd="0" presId="urn:microsoft.com/office/officeart/2005/8/layout/radial6"/>
    <dgm:cxn modelId="{0D548D2A-3B46-463B-B394-13C36D169102}" type="presParOf" srcId="{E87A2F29-9975-49C3-BED1-AED04883A94E}" destId="{F7AD4367-992A-4D42-80F0-C94720F7A264}" srcOrd="3" destOrd="0" presId="urn:microsoft.com/office/officeart/2005/8/layout/radial6"/>
    <dgm:cxn modelId="{4DDBACE7-8DFB-448A-9116-05C07025157D}" type="presParOf" srcId="{E87A2F29-9975-49C3-BED1-AED04883A94E}" destId="{7F19A55C-1250-497B-A176-303CC3240AF8}" srcOrd="4" destOrd="0" presId="urn:microsoft.com/office/officeart/2005/8/layout/radial6"/>
    <dgm:cxn modelId="{9FC850D6-A14E-4FA5-8C45-930891DA9571}" type="presParOf" srcId="{E87A2F29-9975-49C3-BED1-AED04883A94E}" destId="{79D20B4B-608C-4BD1-8188-51012AAE4EDB}" srcOrd="5" destOrd="0" presId="urn:microsoft.com/office/officeart/2005/8/layout/radial6"/>
    <dgm:cxn modelId="{293171BC-8EAF-409C-A79D-F6A4EA4541A1}" type="presParOf" srcId="{E87A2F29-9975-49C3-BED1-AED04883A94E}" destId="{B72FC06D-076E-4BA5-B239-C7DB19ED7081}" srcOrd="6" destOrd="0" presId="urn:microsoft.com/office/officeart/2005/8/layout/radial6"/>
    <dgm:cxn modelId="{0FEA3D2B-5899-4A6D-9027-613505923BCF}" type="presParOf" srcId="{E87A2F29-9975-49C3-BED1-AED04883A94E}" destId="{764BC793-D1ED-4776-94BB-BDBF35C1845E}" srcOrd="7" destOrd="0" presId="urn:microsoft.com/office/officeart/2005/8/layout/radial6"/>
    <dgm:cxn modelId="{F9F67DA3-961E-428C-AC5D-8EC98DBD1492}" type="presParOf" srcId="{E87A2F29-9975-49C3-BED1-AED04883A94E}" destId="{2FF40AF5-9DB7-4FE0-822F-313462575148}" srcOrd="8" destOrd="0" presId="urn:microsoft.com/office/officeart/2005/8/layout/radial6"/>
    <dgm:cxn modelId="{686D9FAF-6B1F-4ED5-AB3A-90BE806B9315}" type="presParOf" srcId="{E87A2F29-9975-49C3-BED1-AED04883A94E}" destId="{FEE786C3-C648-4CC0-AFED-3745F9BE8B5C}" srcOrd="9" destOrd="0" presId="urn:microsoft.com/office/officeart/2005/8/layout/radial6"/>
    <dgm:cxn modelId="{1D3BFE2D-67D7-411A-96BE-76CCF43F9E81}" type="presParOf" srcId="{E87A2F29-9975-49C3-BED1-AED04883A94E}" destId="{77594F96-34A3-4868-8E71-1C1F445D82A9}" srcOrd="10" destOrd="0" presId="urn:microsoft.com/office/officeart/2005/8/layout/radial6"/>
    <dgm:cxn modelId="{239C0667-4FC6-492B-9046-593E24D883CC}" type="presParOf" srcId="{E87A2F29-9975-49C3-BED1-AED04883A94E}" destId="{67AF47F8-0D9C-4457-ACAE-74AA69170135}" srcOrd="11" destOrd="0" presId="urn:microsoft.com/office/officeart/2005/8/layout/radial6"/>
    <dgm:cxn modelId="{16E3688E-64E4-4E56-AA36-C81A834195A6}" type="presParOf" srcId="{E87A2F29-9975-49C3-BED1-AED04883A94E}" destId="{D860255D-F7D9-4583-8810-6B82B9441270}" srcOrd="12" destOrd="0" presId="urn:microsoft.com/office/officeart/2005/8/layout/radial6"/>
    <dgm:cxn modelId="{FAC6F0C4-881B-42F8-BB5D-46EC0D10A7CD}" type="presParOf" srcId="{E87A2F29-9975-49C3-BED1-AED04883A94E}" destId="{AF6F6E79-A344-4D2F-B5F0-5B48C34359F8}" srcOrd="13" destOrd="0" presId="urn:microsoft.com/office/officeart/2005/8/layout/radial6"/>
    <dgm:cxn modelId="{3C06A9D5-4DFD-4E2E-A333-AFA85ABBF772}" type="presParOf" srcId="{E87A2F29-9975-49C3-BED1-AED04883A94E}" destId="{945092B2-AF40-473C-B7F2-40E34D63826A}" srcOrd="14" destOrd="0" presId="urn:microsoft.com/office/officeart/2005/8/layout/radial6"/>
    <dgm:cxn modelId="{99DB3157-AD53-4AAA-A182-E15E0FDAFF0A}" type="presParOf" srcId="{E87A2F29-9975-49C3-BED1-AED04883A94E}" destId="{0B1806F6-780A-4842-846C-735DEF8985AE}"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231F8-D79A-4DE5-AD23-65ACB5EF16BF}" type="doc">
      <dgm:prSet loTypeId="urn:microsoft.com/office/officeart/2009/3/layout/OpposingIdeas" loCatId="relationship" qsTypeId="urn:microsoft.com/office/officeart/2005/8/quickstyle/simple1" qsCatId="simple" csTypeId="urn:microsoft.com/office/officeart/2005/8/colors/accent2_1" csCatId="accent2" phldr="1"/>
      <dgm:spPr/>
      <dgm:t>
        <a:bodyPr/>
        <a:lstStyle/>
        <a:p>
          <a:endParaRPr lang="en-US"/>
        </a:p>
      </dgm:t>
    </dgm:pt>
    <dgm:pt modelId="{12ABE43C-5B24-4430-B39A-751B79E5DB79}">
      <dgm:prSet phldrT="[Text]"/>
      <dgm:spPr/>
      <dgm:t>
        <a:bodyPr/>
        <a:lstStyle/>
        <a:p>
          <a:r>
            <a:rPr lang="en-US" dirty="0"/>
            <a:t>Time Assignment	</a:t>
          </a:r>
        </a:p>
      </dgm:t>
    </dgm:pt>
    <dgm:pt modelId="{43288E9B-2071-46D2-A01E-2FA1EE2AD3E4}" type="parTrans" cxnId="{A57759CF-6D0E-4AEC-9AE6-E4A24612610A}">
      <dgm:prSet/>
      <dgm:spPr/>
      <dgm:t>
        <a:bodyPr/>
        <a:lstStyle/>
        <a:p>
          <a:endParaRPr lang="en-US"/>
        </a:p>
      </dgm:t>
    </dgm:pt>
    <dgm:pt modelId="{363D7B5C-5CAF-4476-9669-25FEA51AD88E}" type="sibTrans" cxnId="{A57759CF-6D0E-4AEC-9AE6-E4A24612610A}">
      <dgm:prSet/>
      <dgm:spPr/>
      <dgm:t>
        <a:bodyPr/>
        <a:lstStyle/>
        <a:p>
          <a:endParaRPr lang="en-US"/>
        </a:p>
      </dgm:t>
    </dgm:pt>
    <dgm:pt modelId="{098FE632-47FE-44BC-A1B4-A196E221E7CC}">
      <dgm:prSet phldrT="[Text]"/>
      <dgm:spPr/>
      <dgm:t>
        <a:bodyPr/>
        <a:lstStyle/>
        <a:p>
          <a:pPr algn="ctr"/>
          <a:r>
            <a:rPr lang="en-US" dirty="0"/>
            <a:t>Gel Application Sequence	</a:t>
          </a:r>
        </a:p>
      </dgm:t>
    </dgm:pt>
    <dgm:pt modelId="{EB2801FD-0580-41E8-B212-D79AF798615E}" type="parTrans" cxnId="{845ADAA5-C73B-4C7E-A00F-3FE2DACBA399}">
      <dgm:prSet/>
      <dgm:spPr/>
      <dgm:t>
        <a:bodyPr/>
        <a:lstStyle/>
        <a:p>
          <a:endParaRPr lang="en-US"/>
        </a:p>
      </dgm:t>
    </dgm:pt>
    <dgm:pt modelId="{1B672938-06C2-47D5-A8CD-FD0387B29A0B}" type="sibTrans" cxnId="{845ADAA5-C73B-4C7E-A00F-3FE2DACBA399}">
      <dgm:prSet/>
      <dgm:spPr/>
      <dgm:t>
        <a:bodyPr/>
        <a:lstStyle/>
        <a:p>
          <a:endParaRPr lang="en-US"/>
        </a:p>
      </dgm:t>
    </dgm:pt>
    <dgm:pt modelId="{416308E2-9276-4C7E-B947-C17A61D36A31}">
      <dgm:prSet phldrT="[Text]" custT="1"/>
      <dgm:spPr/>
      <dgm:t>
        <a:bodyPr/>
        <a:lstStyle/>
        <a:p>
          <a:pPr>
            <a:buFont typeface="Wingdings" panose="05000000000000000000" pitchFamily="2" charset="2"/>
            <a:buChar char="§"/>
          </a:pPr>
          <a:r>
            <a:rPr lang="en-US" sz="2400" dirty="0"/>
            <a:t>Dosing Visits 3 and 5</a:t>
          </a:r>
        </a:p>
      </dgm:t>
    </dgm:pt>
    <dgm:pt modelId="{30EF971C-5FEA-46E8-9CF2-40903ABF740D}" type="parTrans" cxnId="{8443353C-9428-4377-A5EC-008081FA4AA7}">
      <dgm:prSet/>
      <dgm:spPr/>
      <dgm:t>
        <a:bodyPr/>
        <a:lstStyle/>
        <a:p>
          <a:endParaRPr lang="en-US"/>
        </a:p>
      </dgm:t>
    </dgm:pt>
    <dgm:pt modelId="{89C3D8BB-9172-431E-8F89-3A8093D445AC}" type="sibTrans" cxnId="{8443353C-9428-4377-A5EC-008081FA4AA7}">
      <dgm:prSet/>
      <dgm:spPr/>
      <dgm:t>
        <a:bodyPr/>
        <a:lstStyle/>
        <a:p>
          <a:endParaRPr lang="en-US"/>
        </a:p>
      </dgm:t>
    </dgm:pt>
    <dgm:pt modelId="{7A17B2E5-6BC5-4E21-B348-6CF0C11AE235}">
      <dgm:prSet phldrT="[Text]" custT="1"/>
      <dgm:spPr/>
      <dgm:t>
        <a:bodyPr/>
        <a:lstStyle/>
        <a:p>
          <a:pPr>
            <a:buFont typeface="Wingdings" panose="05000000000000000000" pitchFamily="2" charset="2"/>
            <a:buChar char="§"/>
          </a:pPr>
          <a:r>
            <a:rPr lang="en-US" sz="2400" dirty="0"/>
            <a:t>Rectal Fluid/Tissue</a:t>
          </a:r>
        </a:p>
      </dgm:t>
    </dgm:pt>
    <dgm:pt modelId="{0BA94967-3314-4A0B-8AE5-1B721D61926E}" type="parTrans" cxnId="{6C149585-0564-4753-8484-92DAEE824340}">
      <dgm:prSet/>
      <dgm:spPr/>
      <dgm:t>
        <a:bodyPr/>
        <a:lstStyle/>
        <a:p>
          <a:endParaRPr lang="en-US"/>
        </a:p>
      </dgm:t>
    </dgm:pt>
    <dgm:pt modelId="{A0CF9BE4-A8B2-481A-A5F8-F1228B482D43}" type="sibTrans" cxnId="{6C149585-0564-4753-8484-92DAEE824340}">
      <dgm:prSet/>
      <dgm:spPr/>
      <dgm:t>
        <a:bodyPr/>
        <a:lstStyle/>
        <a:p>
          <a:endParaRPr lang="en-US"/>
        </a:p>
      </dgm:t>
    </dgm:pt>
    <dgm:pt modelId="{587CB917-E1F5-451E-8CA3-3E1A6D62244E}">
      <dgm:prSet phldrT="[Text]" custT="1"/>
      <dgm:spPr/>
      <dgm:t>
        <a:bodyPr/>
        <a:lstStyle/>
        <a:p>
          <a:pPr>
            <a:buFont typeface="Wingdings" panose="05000000000000000000" pitchFamily="2" charset="2"/>
            <a:buChar char="§"/>
          </a:pPr>
          <a:r>
            <a:rPr lang="en-US" sz="2400" dirty="0"/>
            <a:t>1 or 4 hours post dose</a:t>
          </a:r>
        </a:p>
      </dgm:t>
    </dgm:pt>
    <dgm:pt modelId="{3D01DB66-8A56-494E-AEB3-D203B4A0BA50}" type="parTrans" cxnId="{8CBA3515-EFB1-49FE-9BFF-7BFD928D2A53}">
      <dgm:prSet/>
      <dgm:spPr/>
      <dgm:t>
        <a:bodyPr/>
        <a:lstStyle/>
        <a:p>
          <a:endParaRPr lang="en-US"/>
        </a:p>
      </dgm:t>
    </dgm:pt>
    <dgm:pt modelId="{12EDF0E2-A20C-4117-9CCB-097219D12F60}" type="sibTrans" cxnId="{8CBA3515-EFB1-49FE-9BFF-7BFD928D2A53}">
      <dgm:prSet/>
      <dgm:spPr/>
      <dgm:t>
        <a:bodyPr/>
        <a:lstStyle/>
        <a:p>
          <a:endParaRPr lang="en-US"/>
        </a:p>
      </dgm:t>
    </dgm:pt>
    <dgm:pt modelId="{CAFFE96D-4211-4F71-9A0F-BA03CDA48697}">
      <dgm:prSet phldrT="[Text]" custT="1"/>
      <dgm:spPr/>
      <dgm:t>
        <a:bodyPr/>
        <a:lstStyle/>
        <a:p>
          <a:pPr algn="ctr"/>
          <a:r>
            <a:rPr lang="en-US" sz="2400" dirty="0"/>
            <a:t>Applicator → Coital Simulation Device</a:t>
          </a:r>
        </a:p>
        <a:p>
          <a:pPr algn="ctr"/>
          <a:endParaRPr lang="en-US" sz="2400" dirty="0"/>
        </a:p>
        <a:p>
          <a:pPr algn="ctr"/>
          <a:r>
            <a:rPr lang="en-US" sz="2400" dirty="0"/>
            <a:t>OR </a:t>
          </a:r>
        </a:p>
        <a:p>
          <a:pPr algn="ctr"/>
          <a:endParaRPr lang="en-US" sz="2400" dirty="0"/>
        </a:p>
        <a:p>
          <a:pPr algn="ctr"/>
          <a:r>
            <a:rPr lang="en-US" sz="2400" dirty="0"/>
            <a:t>Coital Simulation Device → Applicator</a:t>
          </a:r>
        </a:p>
      </dgm:t>
    </dgm:pt>
    <dgm:pt modelId="{56ED5DDA-EF71-474B-9B0E-806D0CDD70CC}" type="parTrans" cxnId="{D0614114-FEF0-4BAE-A156-BA2A1EABD945}">
      <dgm:prSet/>
      <dgm:spPr/>
      <dgm:t>
        <a:bodyPr/>
        <a:lstStyle/>
        <a:p>
          <a:endParaRPr lang="en-US"/>
        </a:p>
      </dgm:t>
    </dgm:pt>
    <dgm:pt modelId="{49A31FBE-9483-4374-9D9C-3648119A5FA0}" type="sibTrans" cxnId="{D0614114-FEF0-4BAE-A156-BA2A1EABD945}">
      <dgm:prSet/>
      <dgm:spPr/>
      <dgm:t>
        <a:bodyPr/>
        <a:lstStyle/>
        <a:p>
          <a:endParaRPr lang="en-US"/>
        </a:p>
      </dgm:t>
    </dgm:pt>
    <dgm:pt modelId="{ECFD684F-049C-4AA9-83BA-5984B0349028}" type="pres">
      <dgm:prSet presAssocID="{C71231F8-D79A-4DE5-AD23-65ACB5EF16BF}" presName="Name0" presStyleCnt="0">
        <dgm:presLayoutVars>
          <dgm:chMax val="2"/>
          <dgm:dir/>
          <dgm:animOne val="branch"/>
          <dgm:animLvl val="lvl"/>
          <dgm:resizeHandles val="exact"/>
        </dgm:presLayoutVars>
      </dgm:prSet>
      <dgm:spPr/>
    </dgm:pt>
    <dgm:pt modelId="{5091A871-8D72-45B6-A484-885260333B3A}" type="pres">
      <dgm:prSet presAssocID="{C71231F8-D79A-4DE5-AD23-65ACB5EF16BF}" presName="Background" presStyleLbl="node1" presStyleIdx="0" presStyleCnt="1"/>
      <dgm:spPr/>
    </dgm:pt>
    <dgm:pt modelId="{55EAC2B1-D73B-4DB7-AD08-6AC9C5970114}" type="pres">
      <dgm:prSet presAssocID="{C71231F8-D79A-4DE5-AD23-65ACB5EF16BF}" presName="Divider" presStyleLbl="callout" presStyleIdx="0" presStyleCnt="1"/>
      <dgm:spPr/>
    </dgm:pt>
    <dgm:pt modelId="{92B2959B-0CFB-420A-896F-1048A338F740}" type="pres">
      <dgm:prSet presAssocID="{C71231F8-D79A-4DE5-AD23-65ACB5EF16BF}" presName="ChildText1" presStyleLbl="revTx" presStyleIdx="0" presStyleCnt="0">
        <dgm:presLayoutVars>
          <dgm:chMax val="0"/>
          <dgm:chPref val="0"/>
          <dgm:bulletEnabled val="1"/>
        </dgm:presLayoutVars>
      </dgm:prSet>
      <dgm:spPr/>
    </dgm:pt>
    <dgm:pt modelId="{0006EC97-5EE7-41F7-86FA-7F085D58EEF7}" type="pres">
      <dgm:prSet presAssocID="{C71231F8-D79A-4DE5-AD23-65ACB5EF16BF}" presName="ChildText2" presStyleLbl="revTx" presStyleIdx="0" presStyleCnt="0">
        <dgm:presLayoutVars>
          <dgm:chMax val="0"/>
          <dgm:chPref val="0"/>
          <dgm:bulletEnabled val="1"/>
        </dgm:presLayoutVars>
      </dgm:prSet>
      <dgm:spPr/>
    </dgm:pt>
    <dgm:pt modelId="{38E61DFA-7D72-490E-9637-0C4E9C803799}" type="pres">
      <dgm:prSet presAssocID="{C71231F8-D79A-4DE5-AD23-65ACB5EF16BF}" presName="ParentText1" presStyleLbl="revTx" presStyleIdx="0" presStyleCnt="0">
        <dgm:presLayoutVars>
          <dgm:chMax val="1"/>
          <dgm:chPref val="1"/>
        </dgm:presLayoutVars>
      </dgm:prSet>
      <dgm:spPr/>
    </dgm:pt>
    <dgm:pt modelId="{94EF8799-FA7E-48DD-917D-F26A38F87E4C}" type="pres">
      <dgm:prSet presAssocID="{C71231F8-D79A-4DE5-AD23-65ACB5EF16BF}" presName="ParentShape1" presStyleLbl="alignImgPlace1" presStyleIdx="0" presStyleCnt="2">
        <dgm:presLayoutVars/>
      </dgm:prSet>
      <dgm:spPr/>
    </dgm:pt>
    <dgm:pt modelId="{F0A199F5-F6FD-41F6-90C4-DD7E15BBFD36}" type="pres">
      <dgm:prSet presAssocID="{C71231F8-D79A-4DE5-AD23-65ACB5EF16BF}" presName="ParentText2" presStyleLbl="revTx" presStyleIdx="0" presStyleCnt="0">
        <dgm:presLayoutVars>
          <dgm:chMax val="1"/>
          <dgm:chPref val="1"/>
        </dgm:presLayoutVars>
      </dgm:prSet>
      <dgm:spPr/>
    </dgm:pt>
    <dgm:pt modelId="{679A41E1-4B48-4982-8061-52FDB7543E50}" type="pres">
      <dgm:prSet presAssocID="{C71231F8-D79A-4DE5-AD23-65ACB5EF16BF}" presName="ParentShape2" presStyleLbl="alignImgPlace1" presStyleIdx="1" presStyleCnt="2">
        <dgm:presLayoutVars/>
      </dgm:prSet>
      <dgm:spPr/>
    </dgm:pt>
  </dgm:ptLst>
  <dgm:cxnLst>
    <dgm:cxn modelId="{75626112-2D13-49A6-9C48-9FF599C4411F}" type="presOf" srcId="{12ABE43C-5B24-4430-B39A-751B79E5DB79}" destId="{38E61DFA-7D72-490E-9637-0C4E9C803799}" srcOrd="0" destOrd="0" presId="urn:microsoft.com/office/officeart/2009/3/layout/OpposingIdeas"/>
    <dgm:cxn modelId="{D0614114-FEF0-4BAE-A156-BA2A1EABD945}" srcId="{098FE632-47FE-44BC-A1B4-A196E221E7CC}" destId="{CAFFE96D-4211-4F71-9A0F-BA03CDA48697}" srcOrd="0" destOrd="0" parTransId="{56ED5DDA-EF71-474B-9B0E-806D0CDD70CC}" sibTransId="{49A31FBE-9483-4374-9D9C-3648119A5FA0}"/>
    <dgm:cxn modelId="{8CBA3515-EFB1-49FE-9BFF-7BFD928D2A53}" srcId="{12ABE43C-5B24-4430-B39A-751B79E5DB79}" destId="{587CB917-E1F5-451E-8CA3-3E1A6D62244E}" srcOrd="2" destOrd="0" parTransId="{3D01DB66-8A56-494E-AEB3-D203B4A0BA50}" sibTransId="{12EDF0E2-A20C-4117-9CCB-097219D12F60}"/>
    <dgm:cxn modelId="{B7C23428-9AD2-43F6-9C60-00B4023B2C19}" type="presOf" srcId="{098FE632-47FE-44BC-A1B4-A196E221E7CC}" destId="{F0A199F5-F6FD-41F6-90C4-DD7E15BBFD36}" srcOrd="0" destOrd="0" presId="urn:microsoft.com/office/officeart/2009/3/layout/OpposingIdeas"/>
    <dgm:cxn modelId="{11A02730-068A-4DA9-A4E9-A990CF813C22}" type="presOf" srcId="{CAFFE96D-4211-4F71-9A0F-BA03CDA48697}" destId="{0006EC97-5EE7-41F7-86FA-7F085D58EEF7}" srcOrd="0" destOrd="0" presId="urn:microsoft.com/office/officeart/2009/3/layout/OpposingIdeas"/>
    <dgm:cxn modelId="{71AB1432-1447-45AC-8BB8-12DF741EE5A7}" type="presOf" srcId="{587CB917-E1F5-451E-8CA3-3E1A6D62244E}" destId="{92B2959B-0CFB-420A-896F-1048A338F740}" srcOrd="0" destOrd="2" presId="urn:microsoft.com/office/officeart/2009/3/layout/OpposingIdeas"/>
    <dgm:cxn modelId="{0E11D933-37E8-40A3-AB6D-278385F6C02C}" type="presOf" srcId="{098FE632-47FE-44BC-A1B4-A196E221E7CC}" destId="{679A41E1-4B48-4982-8061-52FDB7543E50}" srcOrd="1" destOrd="0" presId="urn:microsoft.com/office/officeart/2009/3/layout/OpposingIdeas"/>
    <dgm:cxn modelId="{8443353C-9428-4377-A5EC-008081FA4AA7}" srcId="{12ABE43C-5B24-4430-B39A-751B79E5DB79}" destId="{416308E2-9276-4C7E-B947-C17A61D36A31}" srcOrd="0" destOrd="0" parTransId="{30EF971C-5FEA-46E8-9CF2-40903ABF740D}" sibTransId="{89C3D8BB-9172-431E-8F89-3A8093D445AC}"/>
    <dgm:cxn modelId="{C6B42946-501B-49EA-895E-E0E28B71E078}" type="presOf" srcId="{C71231F8-D79A-4DE5-AD23-65ACB5EF16BF}" destId="{ECFD684F-049C-4AA9-83BA-5984B0349028}" srcOrd="0" destOrd="0" presId="urn:microsoft.com/office/officeart/2009/3/layout/OpposingIdeas"/>
    <dgm:cxn modelId="{6C149585-0564-4753-8484-92DAEE824340}" srcId="{12ABE43C-5B24-4430-B39A-751B79E5DB79}" destId="{7A17B2E5-6BC5-4E21-B348-6CF0C11AE235}" srcOrd="1" destOrd="0" parTransId="{0BA94967-3314-4A0B-8AE5-1B721D61926E}" sibTransId="{A0CF9BE4-A8B2-481A-A5F8-F1228B482D43}"/>
    <dgm:cxn modelId="{F5BA809A-DAF1-4F94-AA75-197D64D80552}" type="presOf" srcId="{416308E2-9276-4C7E-B947-C17A61D36A31}" destId="{92B2959B-0CFB-420A-896F-1048A338F740}" srcOrd="0" destOrd="0" presId="urn:microsoft.com/office/officeart/2009/3/layout/OpposingIdeas"/>
    <dgm:cxn modelId="{845ADAA5-C73B-4C7E-A00F-3FE2DACBA399}" srcId="{C71231F8-D79A-4DE5-AD23-65ACB5EF16BF}" destId="{098FE632-47FE-44BC-A1B4-A196E221E7CC}" srcOrd="1" destOrd="0" parTransId="{EB2801FD-0580-41E8-B212-D79AF798615E}" sibTransId="{1B672938-06C2-47D5-A8CD-FD0387B29A0B}"/>
    <dgm:cxn modelId="{A57759CF-6D0E-4AEC-9AE6-E4A24612610A}" srcId="{C71231F8-D79A-4DE5-AD23-65ACB5EF16BF}" destId="{12ABE43C-5B24-4430-B39A-751B79E5DB79}" srcOrd="0" destOrd="0" parTransId="{43288E9B-2071-46D2-A01E-2FA1EE2AD3E4}" sibTransId="{363D7B5C-5CAF-4476-9669-25FEA51AD88E}"/>
    <dgm:cxn modelId="{9A1833D7-6B41-4585-A945-0C3322A6306B}" type="presOf" srcId="{7A17B2E5-6BC5-4E21-B348-6CF0C11AE235}" destId="{92B2959B-0CFB-420A-896F-1048A338F740}" srcOrd="0" destOrd="1" presId="urn:microsoft.com/office/officeart/2009/3/layout/OpposingIdeas"/>
    <dgm:cxn modelId="{A9EB6AE6-BA67-42F3-9967-D0589A3DF5AD}" type="presOf" srcId="{12ABE43C-5B24-4430-B39A-751B79E5DB79}" destId="{94EF8799-FA7E-48DD-917D-F26A38F87E4C}" srcOrd="1" destOrd="0" presId="urn:microsoft.com/office/officeart/2009/3/layout/OpposingIdeas"/>
    <dgm:cxn modelId="{A589A6CA-0136-42C8-AC21-58114F3FFE0F}" type="presParOf" srcId="{ECFD684F-049C-4AA9-83BA-5984B0349028}" destId="{5091A871-8D72-45B6-A484-885260333B3A}" srcOrd="0" destOrd="0" presId="urn:microsoft.com/office/officeart/2009/3/layout/OpposingIdeas"/>
    <dgm:cxn modelId="{B15B7720-7E4C-47C3-8E96-34DA8229EFD5}" type="presParOf" srcId="{ECFD684F-049C-4AA9-83BA-5984B0349028}" destId="{55EAC2B1-D73B-4DB7-AD08-6AC9C5970114}" srcOrd="1" destOrd="0" presId="urn:microsoft.com/office/officeart/2009/3/layout/OpposingIdeas"/>
    <dgm:cxn modelId="{8D60AFA2-C4F0-4EAB-9496-34D899418E64}" type="presParOf" srcId="{ECFD684F-049C-4AA9-83BA-5984B0349028}" destId="{92B2959B-0CFB-420A-896F-1048A338F740}" srcOrd="2" destOrd="0" presId="urn:microsoft.com/office/officeart/2009/3/layout/OpposingIdeas"/>
    <dgm:cxn modelId="{FC3887D6-44CD-446A-A53C-4514519B48BE}" type="presParOf" srcId="{ECFD684F-049C-4AA9-83BA-5984B0349028}" destId="{0006EC97-5EE7-41F7-86FA-7F085D58EEF7}" srcOrd="3" destOrd="0" presId="urn:microsoft.com/office/officeart/2009/3/layout/OpposingIdeas"/>
    <dgm:cxn modelId="{DE40AC44-FB12-4008-9AFA-5E513D7D5916}" type="presParOf" srcId="{ECFD684F-049C-4AA9-83BA-5984B0349028}" destId="{38E61DFA-7D72-490E-9637-0C4E9C803799}" srcOrd="4" destOrd="0" presId="urn:microsoft.com/office/officeart/2009/3/layout/OpposingIdeas"/>
    <dgm:cxn modelId="{87F7E00F-1C98-4F8D-A515-2DF39A404EED}" type="presParOf" srcId="{ECFD684F-049C-4AA9-83BA-5984B0349028}" destId="{94EF8799-FA7E-48DD-917D-F26A38F87E4C}" srcOrd="5" destOrd="0" presId="urn:microsoft.com/office/officeart/2009/3/layout/OpposingIdeas"/>
    <dgm:cxn modelId="{A63D2B27-CABC-4CDD-A571-D32149C0957A}" type="presParOf" srcId="{ECFD684F-049C-4AA9-83BA-5984B0349028}" destId="{F0A199F5-F6FD-41F6-90C4-DD7E15BBFD36}" srcOrd="6" destOrd="0" presId="urn:microsoft.com/office/officeart/2009/3/layout/OpposingIdeas"/>
    <dgm:cxn modelId="{048C61E6-046E-4378-B9A8-757203A14116}" type="presParOf" srcId="{ECFD684F-049C-4AA9-83BA-5984B0349028}" destId="{679A41E1-4B48-4982-8061-52FDB7543E50}"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FB17-7B88-49C9-8FC0-600DED7B96F3}">
      <dsp:nvSpPr>
        <dsp:cNvPr id="0" name=""/>
        <dsp:cNvSpPr/>
      </dsp:nvSpPr>
      <dsp:spPr>
        <a:xfrm>
          <a:off x="1303523" y="775442"/>
          <a:ext cx="5307115" cy="5307115"/>
        </a:xfrm>
        <a:prstGeom prst="blockArc">
          <a:avLst>
            <a:gd name="adj1" fmla="val 12600000"/>
            <a:gd name="adj2" fmla="val 16200000"/>
            <a:gd name="adj3" fmla="val 452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1806F6-780A-4842-846C-735DEF8985AE}">
      <dsp:nvSpPr>
        <dsp:cNvPr id="0" name=""/>
        <dsp:cNvSpPr/>
      </dsp:nvSpPr>
      <dsp:spPr>
        <a:xfrm>
          <a:off x="1303523" y="775442"/>
          <a:ext cx="5307115" cy="5307115"/>
        </a:xfrm>
        <a:prstGeom prst="blockArc">
          <a:avLst>
            <a:gd name="adj1" fmla="val 9000000"/>
            <a:gd name="adj2" fmla="val 12600000"/>
            <a:gd name="adj3" fmla="val 4521"/>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0255D-F7D9-4583-8810-6B82B9441270}">
      <dsp:nvSpPr>
        <dsp:cNvPr id="0" name=""/>
        <dsp:cNvSpPr/>
      </dsp:nvSpPr>
      <dsp:spPr>
        <a:xfrm>
          <a:off x="1303523" y="775442"/>
          <a:ext cx="5307115" cy="5307115"/>
        </a:xfrm>
        <a:prstGeom prst="blockArc">
          <a:avLst>
            <a:gd name="adj1" fmla="val 5400000"/>
            <a:gd name="adj2" fmla="val 9000000"/>
            <a:gd name="adj3" fmla="val 4521"/>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786C3-C648-4CC0-AFED-3745F9BE8B5C}">
      <dsp:nvSpPr>
        <dsp:cNvPr id="0" name=""/>
        <dsp:cNvSpPr/>
      </dsp:nvSpPr>
      <dsp:spPr>
        <a:xfrm>
          <a:off x="1303523" y="775442"/>
          <a:ext cx="5307115" cy="5307115"/>
        </a:xfrm>
        <a:prstGeom prst="blockArc">
          <a:avLst>
            <a:gd name="adj1" fmla="val 1800000"/>
            <a:gd name="adj2" fmla="val 5400000"/>
            <a:gd name="adj3" fmla="val 4521"/>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FC06D-076E-4BA5-B239-C7DB19ED7081}">
      <dsp:nvSpPr>
        <dsp:cNvPr id="0" name=""/>
        <dsp:cNvSpPr/>
      </dsp:nvSpPr>
      <dsp:spPr>
        <a:xfrm>
          <a:off x="1303523" y="775442"/>
          <a:ext cx="5307115" cy="5307115"/>
        </a:xfrm>
        <a:prstGeom prst="blockArc">
          <a:avLst>
            <a:gd name="adj1" fmla="val 19800000"/>
            <a:gd name="adj2" fmla="val 1800000"/>
            <a:gd name="adj3" fmla="val 4521"/>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D4367-992A-4D42-80F0-C94720F7A264}">
      <dsp:nvSpPr>
        <dsp:cNvPr id="0" name=""/>
        <dsp:cNvSpPr/>
      </dsp:nvSpPr>
      <dsp:spPr>
        <a:xfrm>
          <a:off x="1303523" y="775442"/>
          <a:ext cx="5307115" cy="5307115"/>
        </a:xfrm>
        <a:prstGeom prst="blockArc">
          <a:avLst>
            <a:gd name="adj1" fmla="val 16200000"/>
            <a:gd name="adj2" fmla="val 19800000"/>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62ACC-1733-4242-8507-E886DA235D1A}">
      <dsp:nvSpPr>
        <dsp:cNvPr id="0" name=""/>
        <dsp:cNvSpPr/>
      </dsp:nvSpPr>
      <dsp:spPr>
        <a:xfrm>
          <a:off x="2766865" y="2238784"/>
          <a:ext cx="2380431" cy="2380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Assess Eligibility</a:t>
          </a:r>
        </a:p>
      </dsp:txBody>
      <dsp:txXfrm>
        <a:off x="3115471" y="2587390"/>
        <a:ext cx="1683219" cy="1683219"/>
      </dsp:txXfrm>
    </dsp:sp>
    <dsp:sp modelId="{DA529554-46EE-4767-9A0F-66F877BFFAB0}">
      <dsp:nvSpPr>
        <dsp:cNvPr id="0" name=""/>
        <dsp:cNvSpPr/>
      </dsp:nvSpPr>
      <dsp:spPr>
        <a:xfrm>
          <a:off x="3123930" y="2278"/>
          <a:ext cx="1666302" cy="16663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Locator Info</a:t>
          </a:r>
        </a:p>
      </dsp:txBody>
      <dsp:txXfrm>
        <a:off x="3367954" y="246302"/>
        <a:ext cx="1178254" cy="1178254"/>
      </dsp:txXfrm>
    </dsp:sp>
    <dsp:sp modelId="{7F19A55C-1250-497B-A176-303CC3240AF8}">
      <dsp:nvSpPr>
        <dsp:cNvPr id="0" name=""/>
        <dsp:cNvSpPr/>
      </dsp:nvSpPr>
      <dsp:spPr>
        <a:xfrm>
          <a:off x="5370028" y="1299063"/>
          <a:ext cx="1666302" cy="1666302"/>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Lab Evaluations</a:t>
          </a:r>
        </a:p>
      </dsp:txBody>
      <dsp:txXfrm>
        <a:off x="5614052" y="1543087"/>
        <a:ext cx="1178254" cy="1178254"/>
      </dsp:txXfrm>
    </dsp:sp>
    <dsp:sp modelId="{764BC793-D1ED-4776-94BB-BDBF35C1845E}">
      <dsp:nvSpPr>
        <dsp:cNvPr id="0" name=""/>
        <dsp:cNvSpPr/>
      </dsp:nvSpPr>
      <dsp:spPr>
        <a:xfrm>
          <a:off x="5370028" y="3892634"/>
          <a:ext cx="1666302" cy="1666302"/>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Exams</a:t>
          </a:r>
        </a:p>
      </dsp:txBody>
      <dsp:txXfrm>
        <a:off x="5614052" y="4136658"/>
        <a:ext cx="1178254" cy="1178254"/>
      </dsp:txXfrm>
    </dsp:sp>
    <dsp:sp modelId="{77594F96-34A3-4868-8E71-1C1F445D82A9}">
      <dsp:nvSpPr>
        <dsp:cNvPr id="0" name=""/>
        <dsp:cNvSpPr/>
      </dsp:nvSpPr>
      <dsp:spPr>
        <a:xfrm>
          <a:off x="3123930" y="5189419"/>
          <a:ext cx="1666302" cy="1666302"/>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Medical/</a:t>
          </a:r>
        </a:p>
        <a:p>
          <a:pPr marL="0" lvl="0" indent="0" algn="ctr" defTabSz="800100">
            <a:lnSpc>
              <a:spcPct val="90000"/>
            </a:lnSpc>
            <a:spcBef>
              <a:spcPct val="0"/>
            </a:spcBef>
            <a:spcAft>
              <a:spcPct val="35000"/>
            </a:spcAft>
            <a:buNone/>
          </a:pPr>
          <a:r>
            <a:rPr lang="en-US" sz="1800" kern="1200" dirty="0"/>
            <a:t>Medication History</a:t>
          </a:r>
        </a:p>
      </dsp:txBody>
      <dsp:txXfrm>
        <a:off x="3367954" y="5433443"/>
        <a:ext cx="1178254" cy="1178254"/>
      </dsp:txXfrm>
    </dsp:sp>
    <dsp:sp modelId="{AF6F6E79-A344-4D2F-B5F0-5B48C34359F8}">
      <dsp:nvSpPr>
        <dsp:cNvPr id="0" name=""/>
        <dsp:cNvSpPr/>
      </dsp:nvSpPr>
      <dsp:spPr>
        <a:xfrm>
          <a:off x="877832" y="3892634"/>
          <a:ext cx="1666302" cy="1666302"/>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Behavioral Assessment</a:t>
          </a:r>
        </a:p>
      </dsp:txBody>
      <dsp:txXfrm>
        <a:off x="1121856" y="4136658"/>
        <a:ext cx="1178254" cy="1178254"/>
      </dsp:txXfrm>
    </dsp:sp>
    <dsp:sp modelId="{E69F099B-DD21-44F2-8A99-818B086C934A}">
      <dsp:nvSpPr>
        <dsp:cNvPr id="0" name=""/>
        <dsp:cNvSpPr/>
      </dsp:nvSpPr>
      <dsp:spPr>
        <a:xfrm>
          <a:off x="877832" y="1299063"/>
          <a:ext cx="1666302" cy="1666302"/>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Informed Consent</a:t>
          </a:r>
        </a:p>
      </dsp:txBody>
      <dsp:txXfrm>
        <a:off x="1121856" y="1543087"/>
        <a:ext cx="1178254" cy="1178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06F6-780A-4842-846C-735DEF8985AE}">
      <dsp:nvSpPr>
        <dsp:cNvPr id="0" name=""/>
        <dsp:cNvSpPr/>
      </dsp:nvSpPr>
      <dsp:spPr>
        <a:xfrm>
          <a:off x="1133110" y="844293"/>
          <a:ext cx="5647942" cy="5647942"/>
        </a:xfrm>
        <a:prstGeom prst="blockArc">
          <a:avLst>
            <a:gd name="adj1" fmla="val 11880000"/>
            <a:gd name="adj2" fmla="val 16200000"/>
            <a:gd name="adj3" fmla="val 4635"/>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0255D-F7D9-4583-8810-6B82B9441270}">
      <dsp:nvSpPr>
        <dsp:cNvPr id="0" name=""/>
        <dsp:cNvSpPr/>
      </dsp:nvSpPr>
      <dsp:spPr>
        <a:xfrm>
          <a:off x="1133110" y="844293"/>
          <a:ext cx="5647942" cy="5647942"/>
        </a:xfrm>
        <a:prstGeom prst="blockArc">
          <a:avLst>
            <a:gd name="adj1" fmla="val 7560000"/>
            <a:gd name="adj2" fmla="val 11880000"/>
            <a:gd name="adj3" fmla="val 4635"/>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786C3-C648-4CC0-AFED-3745F9BE8B5C}">
      <dsp:nvSpPr>
        <dsp:cNvPr id="0" name=""/>
        <dsp:cNvSpPr/>
      </dsp:nvSpPr>
      <dsp:spPr>
        <a:xfrm>
          <a:off x="1133110" y="844293"/>
          <a:ext cx="5647942" cy="5647942"/>
        </a:xfrm>
        <a:prstGeom prst="blockArc">
          <a:avLst>
            <a:gd name="adj1" fmla="val 3240000"/>
            <a:gd name="adj2" fmla="val 7560000"/>
            <a:gd name="adj3" fmla="val 4635"/>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FC06D-076E-4BA5-B239-C7DB19ED7081}">
      <dsp:nvSpPr>
        <dsp:cNvPr id="0" name=""/>
        <dsp:cNvSpPr/>
      </dsp:nvSpPr>
      <dsp:spPr>
        <a:xfrm>
          <a:off x="1133110" y="844293"/>
          <a:ext cx="5647942" cy="5647942"/>
        </a:xfrm>
        <a:prstGeom prst="blockArc">
          <a:avLst>
            <a:gd name="adj1" fmla="val 20520000"/>
            <a:gd name="adj2" fmla="val 3240000"/>
            <a:gd name="adj3" fmla="val 4635"/>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D4367-992A-4D42-80F0-C94720F7A264}">
      <dsp:nvSpPr>
        <dsp:cNvPr id="0" name=""/>
        <dsp:cNvSpPr/>
      </dsp:nvSpPr>
      <dsp:spPr>
        <a:xfrm>
          <a:off x="1133110" y="844293"/>
          <a:ext cx="5647942" cy="5647942"/>
        </a:xfrm>
        <a:prstGeom prst="blockArc">
          <a:avLst>
            <a:gd name="adj1" fmla="val 16200000"/>
            <a:gd name="adj2" fmla="val 20520000"/>
            <a:gd name="adj3" fmla="val 4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62ACC-1733-4242-8507-E886DA235D1A}">
      <dsp:nvSpPr>
        <dsp:cNvPr id="0" name=""/>
        <dsp:cNvSpPr/>
      </dsp:nvSpPr>
      <dsp:spPr>
        <a:xfrm>
          <a:off x="2658664" y="2369847"/>
          <a:ext cx="2596834" cy="25968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Confirm Eligibility</a:t>
          </a:r>
        </a:p>
      </dsp:txBody>
      <dsp:txXfrm>
        <a:off x="3038962" y="2750145"/>
        <a:ext cx="1836238" cy="1836238"/>
      </dsp:txXfrm>
    </dsp:sp>
    <dsp:sp modelId="{DA529554-46EE-4767-9A0F-66F877BFFAB0}">
      <dsp:nvSpPr>
        <dsp:cNvPr id="0" name=""/>
        <dsp:cNvSpPr/>
      </dsp:nvSpPr>
      <dsp:spPr>
        <a:xfrm>
          <a:off x="3048189" y="841"/>
          <a:ext cx="1817784" cy="18177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Locator Info Review</a:t>
          </a:r>
        </a:p>
      </dsp:txBody>
      <dsp:txXfrm>
        <a:off x="3314397" y="267049"/>
        <a:ext cx="1285368" cy="1285368"/>
      </dsp:txXfrm>
    </dsp:sp>
    <dsp:sp modelId="{7F19A55C-1250-497B-A176-303CC3240AF8}">
      <dsp:nvSpPr>
        <dsp:cNvPr id="0" name=""/>
        <dsp:cNvSpPr/>
      </dsp:nvSpPr>
      <dsp:spPr>
        <a:xfrm>
          <a:off x="5671708" y="1906939"/>
          <a:ext cx="1817784" cy="1817784"/>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Lab Evaluations</a:t>
          </a:r>
        </a:p>
      </dsp:txBody>
      <dsp:txXfrm>
        <a:off x="5937916" y="2173147"/>
        <a:ext cx="1285368" cy="1285368"/>
      </dsp:txXfrm>
    </dsp:sp>
    <dsp:sp modelId="{764BC793-D1ED-4776-94BB-BDBF35C1845E}">
      <dsp:nvSpPr>
        <dsp:cNvPr id="0" name=""/>
        <dsp:cNvSpPr/>
      </dsp:nvSpPr>
      <dsp:spPr>
        <a:xfrm>
          <a:off x="4669613" y="4991071"/>
          <a:ext cx="1817784" cy="1817784"/>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Exams</a:t>
          </a:r>
        </a:p>
      </dsp:txBody>
      <dsp:txXfrm>
        <a:off x="4935821" y="5257279"/>
        <a:ext cx="1285368" cy="1285368"/>
      </dsp:txXfrm>
    </dsp:sp>
    <dsp:sp modelId="{77594F96-34A3-4868-8E71-1C1F445D82A9}">
      <dsp:nvSpPr>
        <dsp:cNvPr id="0" name=""/>
        <dsp:cNvSpPr/>
      </dsp:nvSpPr>
      <dsp:spPr>
        <a:xfrm>
          <a:off x="1426765" y="4991071"/>
          <a:ext cx="1817784" cy="1817784"/>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kern="1200" dirty="0"/>
            <a:t>Update Medical/</a:t>
          </a:r>
        </a:p>
        <a:p>
          <a:pPr marL="0" lvl="0" indent="0" algn="ctr" defTabSz="800100">
            <a:lnSpc>
              <a:spcPct val="90000"/>
            </a:lnSpc>
            <a:spcBef>
              <a:spcPct val="0"/>
            </a:spcBef>
            <a:spcAft>
              <a:spcPts val="0"/>
            </a:spcAft>
            <a:buNone/>
          </a:pPr>
          <a:r>
            <a:rPr lang="en-US" sz="1800" kern="1200" dirty="0"/>
            <a:t>Medication History</a:t>
          </a:r>
        </a:p>
      </dsp:txBody>
      <dsp:txXfrm>
        <a:off x="1692973" y="5257279"/>
        <a:ext cx="1285368" cy="1285368"/>
      </dsp:txXfrm>
    </dsp:sp>
    <dsp:sp modelId="{AF6F6E79-A344-4D2F-B5F0-5B48C34359F8}">
      <dsp:nvSpPr>
        <dsp:cNvPr id="0" name=""/>
        <dsp:cNvSpPr/>
      </dsp:nvSpPr>
      <dsp:spPr>
        <a:xfrm>
          <a:off x="424670" y="1906939"/>
          <a:ext cx="1817784" cy="181778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Behavioral Assessment</a:t>
          </a:r>
        </a:p>
      </dsp:txBody>
      <dsp:txXfrm>
        <a:off x="690878" y="2173147"/>
        <a:ext cx="1285368" cy="1285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1A871-8D72-45B6-A484-885260333B3A}">
      <dsp:nvSpPr>
        <dsp:cNvPr id="0" name=""/>
        <dsp:cNvSpPr/>
      </dsp:nvSpPr>
      <dsp:spPr>
        <a:xfrm>
          <a:off x="2265966" y="1016619"/>
          <a:ext cx="7339392" cy="3946874"/>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AC2B1-D73B-4DB7-AD08-6AC9C5970114}">
      <dsp:nvSpPr>
        <dsp:cNvPr id="0" name=""/>
        <dsp:cNvSpPr/>
      </dsp:nvSpPr>
      <dsp:spPr>
        <a:xfrm>
          <a:off x="5935662" y="1435227"/>
          <a:ext cx="978" cy="3109658"/>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2959B-0CFB-420A-896F-1048A338F740}">
      <dsp:nvSpPr>
        <dsp:cNvPr id="0" name=""/>
        <dsp:cNvSpPr/>
      </dsp:nvSpPr>
      <dsp:spPr>
        <a:xfrm>
          <a:off x="2510612" y="1315624"/>
          <a:ext cx="3180403" cy="33488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Dosing Visits 3 and 5</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Rectal Fluid/Tissue</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1 or 4 hours post dose</a:t>
          </a:r>
        </a:p>
      </dsp:txBody>
      <dsp:txXfrm>
        <a:off x="2510612" y="1315624"/>
        <a:ext cx="3180403" cy="3348863"/>
      </dsp:txXfrm>
    </dsp:sp>
    <dsp:sp modelId="{0006EC97-5EE7-41F7-86FA-7F085D58EEF7}">
      <dsp:nvSpPr>
        <dsp:cNvPr id="0" name=""/>
        <dsp:cNvSpPr/>
      </dsp:nvSpPr>
      <dsp:spPr>
        <a:xfrm>
          <a:off x="6180308" y="1315624"/>
          <a:ext cx="3180403" cy="33488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Applicator → Coital Simulation Device</a:t>
          </a:r>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OR </a:t>
          </a:r>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Coital Simulation Device → Applicator</a:t>
          </a:r>
        </a:p>
      </dsp:txBody>
      <dsp:txXfrm>
        <a:off x="6180308" y="1315624"/>
        <a:ext cx="3180403" cy="3348863"/>
      </dsp:txXfrm>
    </dsp:sp>
    <dsp:sp modelId="{94EF8799-FA7E-48DD-917D-F26A38F87E4C}">
      <dsp:nvSpPr>
        <dsp:cNvPr id="0" name=""/>
        <dsp:cNvSpPr/>
      </dsp:nvSpPr>
      <dsp:spPr>
        <a:xfrm rot="16200000">
          <a:off x="-498490" y="1541224"/>
          <a:ext cx="4305681" cy="1223232"/>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Time Assignment	</a:t>
          </a:r>
        </a:p>
      </dsp:txBody>
      <dsp:txXfrm>
        <a:off x="-313618" y="2032945"/>
        <a:ext cx="3935936" cy="609536"/>
      </dsp:txXfrm>
    </dsp:sp>
    <dsp:sp modelId="{679A41E1-4B48-4982-8061-52FDB7543E50}">
      <dsp:nvSpPr>
        <dsp:cNvPr id="0" name=""/>
        <dsp:cNvSpPr/>
      </dsp:nvSpPr>
      <dsp:spPr>
        <a:xfrm rot="5400000">
          <a:off x="8064134" y="3215656"/>
          <a:ext cx="4305681" cy="1223232"/>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Gel Application Sequence	</a:t>
          </a:r>
        </a:p>
      </dsp:txBody>
      <dsp:txXfrm>
        <a:off x="8249007" y="3337632"/>
        <a:ext cx="3935936" cy="6095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A54A67-12EC-42A1-B8FB-D57EE3312758}"/>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41EFF08-BEC7-42AA-BB39-4355E0C8AA7A}"/>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638BE19-18AD-4472-8C14-227CFF541708}" type="datetimeFigureOut">
              <a:rPr lang="en-US" smtClean="0"/>
              <a:t>3/6/2018</a:t>
            </a:fld>
            <a:endParaRPr lang="en-US" dirty="0"/>
          </a:p>
        </p:txBody>
      </p:sp>
      <p:sp>
        <p:nvSpPr>
          <p:cNvPr id="4" name="Footer Placeholder 3">
            <a:extLst>
              <a:ext uri="{FF2B5EF4-FFF2-40B4-BE49-F238E27FC236}">
                <a16:creationId xmlns:a16="http://schemas.microsoft.com/office/drawing/2014/main" id="{FF26EB5A-7063-4C8F-A195-C37B5BB0F03E}"/>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E92164-ACD5-4DAC-BD63-5622F10479A9}"/>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199DD1C-46B3-46B8-B354-591E02D52CAE}" type="slidenum">
              <a:rPr lang="en-US" smtClean="0"/>
              <a:t>‹#›</a:t>
            </a:fld>
            <a:endParaRPr lang="en-US" dirty="0"/>
          </a:p>
        </p:txBody>
      </p:sp>
    </p:spTree>
    <p:extLst>
      <p:ext uri="{BB962C8B-B14F-4D97-AF65-F5344CB8AC3E}">
        <p14:creationId xmlns:p14="http://schemas.microsoft.com/office/powerpoint/2010/main" val="3893026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836C759-C74B-4DFC-8AFB-988784494D99}" type="datetimeFigureOut">
              <a:rPr lang="en-US" smtClean="0"/>
              <a:t>3/6/2018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D83A9BB-8904-4309-B62C-41103369647B}" type="slidenum">
              <a:rPr lang="en-US" smtClean="0"/>
              <a:t>‹#›</a:t>
            </a:fld>
            <a:endParaRPr lang="en-US" dirty="0"/>
          </a:p>
        </p:txBody>
      </p:sp>
    </p:spTree>
    <p:extLst>
      <p:ext uri="{BB962C8B-B14F-4D97-AF65-F5344CB8AC3E}">
        <p14:creationId xmlns:p14="http://schemas.microsoft.com/office/powerpoint/2010/main" val="328220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58EA83C3-4F95-4190-8379-F5EE4652D91D}" type="slidenum">
              <a:rPr lang="en-US">
                <a:solidFill>
                  <a:prstClr val="black"/>
                </a:solidFill>
                <a:latin typeface="Times New Roman" pitchFamily="18" charset="0"/>
              </a:rPr>
              <a:pPr defTabSz="933237" eaLnBrk="0" fontAlgn="base" hangingPunct="0">
                <a:spcBef>
                  <a:spcPct val="0"/>
                </a:spcBef>
                <a:spcAft>
                  <a:spcPct val="0"/>
                </a:spcAft>
                <a:defRPr/>
              </a:pPr>
              <a:t>1</a:t>
            </a:fld>
            <a:endParaRPr lang="en-US" dirty="0">
              <a:solidFill>
                <a:prstClr val="black"/>
              </a:solidFill>
              <a:latin typeface="Times New Roman" pitchFamily="18" charset="0"/>
            </a:endParaRPr>
          </a:p>
        </p:txBody>
      </p:sp>
    </p:spTree>
    <p:extLst>
      <p:ext uri="{BB962C8B-B14F-4D97-AF65-F5344CB8AC3E}">
        <p14:creationId xmlns:p14="http://schemas.microsoft.com/office/powerpoint/2010/main" val="380418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be assigned a time point in which they will provide rectal fluid and tissue samples at Dosing Visits 3 and 5. During these visits, participants will either provide samples 1 hour or 4 hours after study product is administered. This assignment will be maintained for each dosing visit.   </a:t>
            </a:r>
          </a:p>
          <a:p>
            <a:endParaRPr lang="en-US" dirty="0"/>
          </a:p>
          <a:p>
            <a:r>
              <a:rPr lang="en-US" dirty="0"/>
              <a:t>Participants will also be told the order in which they will use the study product application methods at Dosing Visits 3 and 5 (either insert the study gel into the rectum using either an applicator followed by insertion using a coital simulation device (dildo) or vice versa)</a:t>
            </a:r>
          </a:p>
          <a:p>
            <a:endParaRPr lang="en-US" dirty="0"/>
          </a:p>
          <a:p>
            <a:r>
              <a:rPr lang="en-US" dirty="0"/>
              <a:t>SCHARP will review in more detail how to randomize ppt within Medidata</a:t>
            </a:r>
          </a:p>
        </p:txBody>
      </p:sp>
      <p:sp>
        <p:nvSpPr>
          <p:cNvPr id="4" name="Slide Number Placeholder 3"/>
          <p:cNvSpPr>
            <a:spLocks noGrp="1"/>
          </p:cNvSpPr>
          <p:nvPr>
            <p:ph type="sldNum" sz="quarter" idx="10"/>
          </p:nvPr>
        </p:nvSpPr>
        <p:spPr/>
        <p:txBody>
          <a:bodyPr/>
          <a:lstStyle/>
          <a:p>
            <a:fld id="{AD83A9BB-8904-4309-B62C-41103369647B}" type="slidenum">
              <a:rPr lang="en-US" smtClean="0"/>
              <a:t>23</a:t>
            </a:fld>
            <a:endParaRPr lang="en-US" dirty="0"/>
          </a:p>
        </p:txBody>
      </p:sp>
    </p:spTree>
    <p:extLst>
      <p:ext uri="{BB962C8B-B14F-4D97-AF65-F5344CB8AC3E}">
        <p14:creationId xmlns:p14="http://schemas.microsoft.com/office/powerpoint/2010/main" val="206010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24</a:t>
            </a:fld>
            <a:endParaRPr lang="en-US" dirty="0"/>
          </a:p>
        </p:txBody>
      </p:sp>
    </p:spTree>
    <p:extLst>
      <p:ext uri="{BB962C8B-B14F-4D97-AF65-F5344CB8AC3E}">
        <p14:creationId xmlns:p14="http://schemas.microsoft.com/office/powerpoint/2010/main" val="343328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28</a:t>
            </a:fld>
            <a:endParaRPr lang="en-US" dirty="0"/>
          </a:p>
        </p:txBody>
      </p:sp>
    </p:spTree>
    <p:extLst>
      <p:ext uri="{BB962C8B-B14F-4D97-AF65-F5344CB8AC3E}">
        <p14:creationId xmlns:p14="http://schemas.microsoft.com/office/powerpoint/2010/main" val="302294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30</a:t>
            </a:fld>
            <a:endParaRPr lang="en-US" dirty="0"/>
          </a:p>
        </p:txBody>
      </p:sp>
    </p:spTree>
    <p:extLst>
      <p:ext uri="{BB962C8B-B14F-4D97-AF65-F5344CB8AC3E}">
        <p14:creationId xmlns:p14="http://schemas.microsoft.com/office/powerpoint/2010/main" val="77122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31</a:t>
            </a:fld>
            <a:endParaRPr lang="en-US" dirty="0"/>
          </a:p>
        </p:txBody>
      </p:sp>
    </p:spTree>
    <p:extLst>
      <p:ext uri="{BB962C8B-B14F-4D97-AF65-F5344CB8AC3E}">
        <p14:creationId xmlns:p14="http://schemas.microsoft.com/office/powerpoint/2010/main" val="429157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91758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3F0D8-1920-4BE7-B15D-107040DD8096}" type="slidenum">
              <a:rPr lang="en-US" smtClean="0"/>
              <a:pPr>
                <a:defRPr/>
              </a:pPr>
              <a:t>35</a:t>
            </a:fld>
            <a:endParaRPr lang="en-US" dirty="0"/>
          </a:p>
        </p:txBody>
      </p:sp>
    </p:spTree>
    <p:extLst>
      <p:ext uri="{BB962C8B-B14F-4D97-AF65-F5344CB8AC3E}">
        <p14:creationId xmlns:p14="http://schemas.microsoft.com/office/powerpoint/2010/main" val="119912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a:t>Can do this one quickly sites are familiar</a:t>
            </a:r>
          </a:p>
        </p:txBody>
      </p:sp>
    </p:spTree>
    <p:extLst>
      <p:ext uri="{BB962C8B-B14F-4D97-AF65-F5344CB8AC3E}">
        <p14:creationId xmlns:p14="http://schemas.microsoft.com/office/powerpoint/2010/main" val="93521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participant is enrolled if the I/E and Randomization CRFs are both completed and the first question on the Randomization form, “is the participant ready to be randomized”, is marked “yes” (this will account for screen out participants).</a:t>
            </a:r>
            <a:endParaRPr lang="en-US" dirty="0">
              <a:effectLst/>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event there is a technical issue and the site does not receive the randomization confirmation email, please follow the steps detailed below: </a:t>
            </a:r>
            <a:endParaRPr lang="en-US" dirty="0">
              <a:effectLst/>
            </a:endParaRP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Confirm the participant was successfully randomized in </a:t>
            </a:r>
            <a:r>
              <a:rPr lang="en-US" sz="1200" kern="1200" dirty="0" err="1">
                <a:solidFill>
                  <a:schemeClr val="tx1"/>
                </a:solidFill>
                <a:effectLst/>
                <a:latin typeface="+mn-lt"/>
                <a:ea typeface="+mn-ea"/>
                <a:cs typeface="+mn-cs"/>
              </a:rPr>
              <a:t>Medidata</a:t>
            </a:r>
            <a:r>
              <a:rPr lang="en-US" sz="1200" kern="1200" dirty="0">
                <a:solidFill>
                  <a:schemeClr val="tx1"/>
                </a:solidFill>
                <a:effectLst/>
                <a:latin typeface="+mn-lt"/>
                <a:ea typeface="+mn-ea"/>
                <a:cs typeface="+mn-cs"/>
              </a:rPr>
              <a:t>. (see #1 above) </a:t>
            </a:r>
            <a:endParaRPr lang="en-US" dirty="0">
              <a:effectLst/>
            </a:endParaRPr>
          </a:p>
          <a:p>
            <a:pPr lvl="1"/>
            <a:r>
              <a:rPr lang="en-US" sz="1200" kern="1200" dirty="0">
                <a:solidFill>
                  <a:schemeClr val="tx1"/>
                </a:solidFill>
                <a:effectLst/>
                <a:latin typeface="+mn-lt"/>
                <a:ea typeface="+mn-ea"/>
                <a:cs typeface="+mn-cs"/>
              </a:rPr>
              <a:t>Inform the site pharmacist that a randomization confirmation email for the randomized participant was not received. </a:t>
            </a:r>
            <a:endParaRPr lang="en-US" dirty="0">
              <a:effectLst/>
            </a:endParaRPr>
          </a:p>
          <a:p>
            <a:pPr lvl="1"/>
            <a:r>
              <a:rPr lang="en-US" sz="1200" kern="1200" dirty="0">
                <a:solidFill>
                  <a:schemeClr val="tx1"/>
                </a:solidFill>
                <a:effectLst/>
                <a:latin typeface="+mn-lt"/>
                <a:ea typeface="+mn-ea"/>
                <a:cs typeface="+mn-cs"/>
              </a:rPr>
              <a:t>When final product preparations are to begin, provide the pharmacist with the PTID of the randomized participant and request that the pharmacist log into </a:t>
            </a:r>
            <a:r>
              <a:rPr lang="en-US" sz="1200" kern="1200" dirty="0" err="1">
                <a:solidFill>
                  <a:schemeClr val="tx1"/>
                </a:solidFill>
                <a:effectLst/>
                <a:latin typeface="+mn-lt"/>
                <a:ea typeface="+mn-ea"/>
                <a:cs typeface="+mn-cs"/>
              </a:rPr>
              <a:t>Medidata</a:t>
            </a:r>
            <a:r>
              <a:rPr lang="en-US" sz="1200" kern="1200" dirty="0">
                <a:solidFill>
                  <a:schemeClr val="tx1"/>
                </a:solidFill>
                <a:effectLst/>
                <a:latin typeface="+mn-lt"/>
                <a:ea typeface="+mn-ea"/>
                <a:cs typeface="+mn-cs"/>
              </a:rPr>
              <a:t> Balance, locate the PTID, retrieve the treatment assignment, and prepare study product accordingly. </a:t>
            </a:r>
            <a:endParaRPr lang="en-US" dirty="0">
              <a:effectLst/>
            </a:endParaRPr>
          </a:p>
          <a:p>
            <a:pPr lvl="1"/>
            <a:r>
              <a:rPr lang="en-US" sz="1200" kern="1200" dirty="0">
                <a:solidFill>
                  <a:schemeClr val="tx1"/>
                </a:solidFill>
                <a:effectLst/>
                <a:latin typeface="+mn-lt"/>
                <a:ea typeface="+mn-ea"/>
                <a:cs typeface="+mn-cs"/>
              </a:rPr>
              <a:t>Document all steps in the participant chart.</a:t>
            </a:r>
            <a:endParaRPr lang="en-US" dirty="0">
              <a:effectLst/>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39</a:t>
            </a:fld>
            <a:endParaRPr lang="en-US" dirty="0"/>
          </a:p>
        </p:txBody>
      </p:sp>
    </p:spTree>
    <p:extLst>
      <p:ext uri="{BB962C8B-B14F-4D97-AF65-F5344CB8AC3E}">
        <p14:creationId xmlns:p14="http://schemas.microsoft.com/office/powerpoint/2010/main" val="29428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3F0D8-1920-4BE7-B15D-107040DD8096}" type="slidenum">
              <a:rPr lang="en-US" smtClean="0"/>
              <a:pPr>
                <a:defRPr/>
              </a:pPr>
              <a:t>42</a:t>
            </a:fld>
            <a:endParaRPr lang="en-US" dirty="0"/>
          </a:p>
        </p:txBody>
      </p:sp>
    </p:spTree>
    <p:extLst>
      <p:ext uri="{BB962C8B-B14F-4D97-AF65-F5344CB8AC3E}">
        <p14:creationId xmlns:p14="http://schemas.microsoft.com/office/powerpoint/2010/main" val="192525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2</a:t>
            </a:fld>
            <a:endParaRPr lang="en-US" dirty="0"/>
          </a:p>
        </p:txBody>
      </p:sp>
    </p:spTree>
    <p:extLst>
      <p:ext uri="{BB962C8B-B14F-4D97-AF65-F5344CB8AC3E}">
        <p14:creationId xmlns:p14="http://schemas.microsoft.com/office/powerpoint/2010/main" val="170206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33975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3F0D8-1920-4BE7-B15D-107040DD8096}" type="slidenum">
              <a:rPr lang="en-US" smtClean="0"/>
              <a:pPr>
                <a:defRPr/>
              </a:pPr>
              <a:t>46</a:t>
            </a:fld>
            <a:endParaRPr lang="en-US" dirty="0"/>
          </a:p>
        </p:txBody>
      </p:sp>
    </p:spTree>
    <p:extLst>
      <p:ext uri="{BB962C8B-B14F-4D97-AF65-F5344CB8AC3E}">
        <p14:creationId xmlns:p14="http://schemas.microsoft.com/office/powerpoint/2010/main" val="190836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3F0D8-1920-4BE7-B15D-107040DD8096}" type="slidenum">
              <a:rPr lang="en-US" smtClean="0"/>
              <a:pPr>
                <a:defRPr/>
              </a:pPr>
              <a:t>61</a:t>
            </a:fld>
            <a:endParaRPr lang="en-US" dirty="0"/>
          </a:p>
        </p:txBody>
      </p:sp>
    </p:spTree>
    <p:extLst>
      <p:ext uri="{BB962C8B-B14F-4D97-AF65-F5344CB8AC3E}">
        <p14:creationId xmlns:p14="http://schemas.microsoft.com/office/powerpoint/2010/main" val="130022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3F0D8-1920-4BE7-B15D-107040DD8096}" type="slidenum">
              <a:rPr lang="en-US" smtClean="0"/>
              <a:pPr>
                <a:defRPr/>
              </a:pPr>
              <a:t>62</a:t>
            </a:fld>
            <a:endParaRPr lang="en-US" dirty="0"/>
          </a:p>
        </p:txBody>
      </p:sp>
    </p:spTree>
    <p:extLst>
      <p:ext uri="{BB962C8B-B14F-4D97-AF65-F5344CB8AC3E}">
        <p14:creationId xmlns:p14="http://schemas.microsoft.com/office/powerpoint/2010/main" val="89993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may be scheduled within</a:t>
            </a:r>
            <a:r>
              <a:rPr lang="en-US" baseline="0" dirty="0"/>
              <a:t> 30 days after initial Screening Visit. </a:t>
            </a:r>
          </a:p>
          <a:p>
            <a:r>
              <a:rPr lang="en-US" baseline="0" dirty="0"/>
              <a:t>Ideally, follow-up visits will occur on the target date. If visit cannot occur on target date, it should be completed within visit window. Note there are no visit windows for Visit 4 and 6. </a:t>
            </a:r>
          </a:p>
          <a:p>
            <a:r>
              <a:rPr lang="en-US" baseline="0" dirty="0"/>
              <a:t>Some visits have visit windows while others do not. This is due to the timing of the visit (24 hour post dose visits)</a:t>
            </a:r>
          </a:p>
        </p:txBody>
      </p:sp>
      <p:sp>
        <p:nvSpPr>
          <p:cNvPr id="4" name="Slide Number Placeholder 3"/>
          <p:cNvSpPr>
            <a:spLocks noGrp="1"/>
          </p:cNvSpPr>
          <p:nvPr>
            <p:ph type="sldNum" sz="quarter" idx="10"/>
          </p:nvPr>
        </p:nvSpPr>
        <p:spPr/>
        <p:txBody>
          <a:bodyPr/>
          <a:lstStyle/>
          <a:p>
            <a:fld id="{D43EBE4B-BA55-4903-88A2-F431D3BED5CA}" type="slidenum">
              <a:rPr lang="en-US" smtClean="0"/>
              <a:pPr/>
              <a:t>76</a:t>
            </a:fld>
            <a:endParaRPr lang="en-US" dirty="0"/>
          </a:p>
        </p:txBody>
      </p:sp>
    </p:spTree>
    <p:extLst>
      <p:ext uri="{BB962C8B-B14F-4D97-AF65-F5344CB8AC3E}">
        <p14:creationId xmlns:p14="http://schemas.microsoft.com/office/powerpoint/2010/main" val="3850919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Visit Codes are used t</a:t>
            </a:r>
            <a:r>
              <a:rPr lang="en-US" sz="1200" dirty="0">
                <a:solidFill>
                  <a:schemeClr val="tx1"/>
                </a:solidFill>
                <a:cs typeface="Arial" pitchFamily="34" charset="0"/>
              </a:rPr>
              <a:t>o indicate at which point in a </a:t>
            </a:r>
            <a:r>
              <a:rPr lang="en-US" sz="1200" dirty="0" err="1">
                <a:solidFill>
                  <a:schemeClr val="tx1"/>
                </a:solidFill>
                <a:cs typeface="Arial" pitchFamily="34" charset="0"/>
              </a:rPr>
              <a:t>ppt’s</a:t>
            </a:r>
            <a:r>
              <a:rPr lang="en-US" sz="1200" dirty="0">
                <a:solidFill>
                  <a:schemeClr val="tx1"/>
                </a:solidFill>
                <a:cs typeface="Arial" pitchFamily="34" charset="0"/>
              </a:rPr>
              <a:t> trial participation an event occurred</a:t>
            </a:r>
          </a:p>
          <a:p>
            <a:r>
              <a:rPr lang="en-US" dirty="0"/>
              <a:t>Do not need to enter</a:t>
            </a:r>
            <a:r>
              <a:rPr lang="en-US" baseline="0" dirty="0"/>
              <a:t> visit code on </a:t>
            </a:r>
            <a:r>
              <a:rPr lang="en-US" baseline="0" dirty="0" err="1"/>
              <a:t>eCRFs</a:t>
            </a:r>
            <a:r>
              <a:rPr lang="en-US" baseline="0" dirty="0"/>
              <a:t> as the forms for a given visit are within the pre-defined study visit folder. </a:t>
            </a:r>
            <a:endParaRPr lang="en-US" sz="1200" dirty="0">
              <a:cs typeface="Arial" pitchFamily="34" charset="0"/>
            </a:endParaRPr>
          </a:p>
          <a:p>
            <a:pPr>
              <a:lnSpc>
                <a:spcPct val="90000"/>
              </a:lnSpc>
            </a:pPr>
            <a:r>
              <a:rPr lang="en-US" sz="1200" dirty="0"/>
              <a:t>If an early termination visit is conducted, the </a:t>
            </a:r>
            <a:r>
              <a:rPr lang="en-US" sz="1200" u="sng" dirty="0"/>
              <a:t>visit code of the early termination visit will depend on where the participant is at in her visit schedule at the time of early termination.  </a:t>
            </a:r>
            <a:r>
              <a:rPr lang="en-US" sz="1200" u="none" dirty="0"/>
              <a:t>For</a:t>
            </a:r>
            <a:r>
              <a:rPr lang="en-US" sz="1200" u="none" baseline="0" dirty="0"/>
              <a:t> example, if a participant withdraws from the study at Visit 5, his or her early termination will be on that visit date and the visit code of the early termination visit will be 5.0. </a:t>
            </a:r>
            <a:endParaRPr lang="en-US" sz="1200" u="sng"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77</a:t>
            </a:fld>
            <a:endParaRPr lang="en-US"/>
          </a:p>
        </p:txBody>
      </p:sp>
    </p:spTree>
    <p:extLst>
      <p:ext uri="{BB962C8B-B14F-4D97-AF65-F5344CB8AC3E}">
        <p14:creationId xmlns:p14="http://schemas.microsoft.com/office/powerpoint/2010/main" val="3659914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78</a:t>
            </a:fld>
            <a:endParaRPr lang="en-US" dirty="0"/>
          </a:p>
        </p:txBody>
      </p:sp>
    </p:spTree>
    <p:extLst>
      <p:ext uri="{BB962C8B-B14F-4D97-AF65-F5344CB8AC3E}">
        <p14:creationId xmlns:p14="http://schemas.microsoft.com/office/powerpoint/2010/main" val="188851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This is available in the second tab of the visit window calendar tool. Tool is posted on MTN web site.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Allows</a:t>
            </a:r>
            <a:r>
              <a:rPr lang="en-US" altLang="en-US" baseline="0" dirty="0">
                <a:ea typeface="ＭＳ Ｐゴシック" pitchFamily="34" charset="-128"/>
              </a:rPr>
              <a:t> sites to enter the Screening Visit Date and calculate last day to enroll based on the 30-day screening visit window. </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79</a:t>
            </a:fld>
            <a:endParaRPr lang="en-US"/>
          </a:p>
        </p:txBody>
      </p:sp>
    </p:spTree>
    <p:extLst>
      <p:ext uri="{BB962C8B-B14F-4D97-AF65-F5344CB8AC3E}">
        <p14:creationId xmlns:p14="http://schemas.microsoft.com/office/powerpoint/2010/main" val="92866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90">
              <a:defRPr/>
            </a:pPr>
            <a:r>
              <a:rPr lang="en-US" b="0" i="0" dirty="0"/>
              <a:t>An</a:t>
            </a:r>
            <a:r>
              <a:rPr lang="en-US" b="0" i="0" baseline="0" dirty="0"/>
              <a:t> actual visit date for Visit 3 and 5 must be entered to generate target dates/windows for remaining f/u visits. </a:t>
            </a:r>
          </a:p>
          <a:p>
            <a:pPr defTabSz="920990">
              <a:defRPr/>
            </a:pPr>
            <a:endParaRPr lang="en-US" b="0" i="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80</a:t>
            </a:fld>
            <a:endParaRPr lang="en-US" dirty="0"/>
          </a:p>
        </p:txBody>
      </p:sp>
    </p:spTree>
    <p:extLst>
      <p:ext uri="{BB962C8B-B14F-4D97-AF65-F5344CB8AC3E}">
        <p14:creationId xmlns:p14="http://schemas.microsoft.com/office/powerpoint/2010/main" val="362986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81</a:t>
            </a:fld>
            <a:endParaRPr lang="en-US" dirty="0"/>
          </a:p>
        </p:txBody>
      </p:sp>
    </p:spTree>
    <p:extLst>
      <p:ext uri="{BB962C8B-B14F-4D97-AF65-F5344CB8AC3E}">
        <p14:creationId xmlns:p14="http://schemas.microsoft.com/office/powerpoint/2010/main" val="365798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with the exception of HCV and HBV, participants may be retested during the screening process and if a non-exclusionary result is documented within 30 days of providing informed consent for screening, the participant may be enrolled. </a:t>
            </a:r>
          </a:p>
        </p:txBody>
      </p:sp>
      <p:sp>
        <p:nvSpPr>
          <p:cNvPr id="4" name="Slide Number Placeholder 3"/>
          <p:cNvSpPr>
            <a:spLocks noGrp="1"/>
          </p:cNvSpPr>
          <p:nvPr>
            <p:ph type="sldNum" sz="quarter" idx="10"/>
          </p:nvPr>
        </p:nvSpPr>
        <p:spPr/>
        <p:txBody>
          <a:bodyPr/>
          <a:lstStyle/>
          <a:p>
            <a:fld id="{AD83A9BB-8904-4309-B62C-41103369647B}" type="slidenum">
              <a:rPr lang="en-US" smtClean="0"/>
              <a:t>8</a:t>
            </a:fld>
            <a:endParaRPr lang="en-US" dirty="0"/>
          </a:p>
        </p:txBody>
      </p:sp>
    </p:spTree>
    <p:extLst>
      <p:ext uri="{BB962C8B-B14F-4D97-AF65-F5344CB8AC3E}">
        <p14:creationId xmlns:p14="http://schemas.microsoft.com/office/powerpoint/2010/main" val="1041986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82</a:t>
            </a:fld>
            <a:endParaRPr lang="en-US" dirty="0"/>
          </a:p>
        </p:txBody>
      </p:sp>
    </p:spTree>
    <p:extLst>
      <p:ext uri="{BB962C8B-B14F-4D97-AF65-F5344CB8AC3E}">
        <p14:creationId xmlns:p14="http://schemas.microsoft.com/office/powerpoint/2010/main" val="102356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3225" y="703263"/>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8540">
              <a:spcBef>
                <a:spcPct val="0"/>
              </a:spcBef>
              <a:defRPr/>
            </a:pPr>
            <a:r>
              <a:rPr lang="en-US" altLang="en-US" dirty="0">
                <a:latin typeface="Calibri" panose="020F0502020204030204" pitchFamily="34" charset="0"/>
              </a:rPr>
              <a:t>Required procedures: Procedures required during an interim visit will depend on the reason for the visit. </a:t>
            </a:r>
            <a:r>
              <a:rPr lang="en-US" sz="1200" kern="1200" dirty="0">
                <a:solidFill>
                  <a:schemeClr val="tx2"/>
                </a:solidFill>
                <a:effectLst/>
                <a:latin typeface="+mn-lt"/>
                <a:ea typeface="+mn-ea"/>
                <a:cs typeface="+mn-cs"/>
              </a:rPr>
              <a:t>For example, if a participant presents to the site to report an AE, all clinically-related procedures to assess the AE and required documentation would be the required procedures for that interim visit. </a:t>
            </a:r>
            <a:endParaRPr lang="en-US" altLang="en-US" sz="2700" dirty="0">
              <a:latin typeface="Calibri" panose="020F0502020204030204" pitchFamily="34" charset="0"/>
            </a:endParaRPr>
          </a:p>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02358C5C-83F9-4733-8A67-6878D26A4A07}"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Tree>
    <p:extLst>
      <p:ext uri="{BB962C8B-B14F-4D97-AF65-F5344CB8AC3E}">
        <p14:creationId xmlns:p14="http://schemas.microsoft.com/office/powerpoint/2010/main" val="366623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84</a:t>
            </a:fld>
            <a:endParaRPr lang="en-US" dirty="0"/>
          </a:p>
        </p:txBody>
      </p:sp>
    </p:spTree>
    <p:extLst>
      <p:ext uri="{BB962C8B-B14F-4D97-AF65-F5344CB8AC3E}">
        <p14:creationId xmlns:p14="http://schemas.microsoft.com/office/powerpoint/2010/main" val="339804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Split visits are not allowed for Enrollment.</a:t>
            </a:r>
            <a:r>
              <a:rPr lang="en-US" baseline="0" dirty="0"/>
              <a:t> All lab specimens must be collected on the same day and they cannot be split.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Needed to correlate</a:t>
            </a:r>
            <a:r>
              <a:rPr lang="en-US" baseline="0" dirty="0"/>
              <a:t> data points for analysis purposes</a:t>
            </a:r>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85</a:t>
            </a:fld>
            <a:endParaRPr lang="en-US" dirty="0"/>
          </a:p>
        </p:txBody>
      </p:sp>
    </p:spTree>
    <p:extLst>
      <p:ext uri="{BB962C8B-B14F-4D97-AF65-F5344CB8AC3E}">
        <p14:creationId xmlns:p14="http://schemas.microsoft.com/office/powerpoint/2010/main" val="2380678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PTIDs will be generated in</a:t>
            </a:r>
            <a:r>
              <a:rPr lang="en-US" altLang="en-US" baseline="0" dirty="0"/>
              <a:t> Medidata Rave </a:t>
            </a:r>
          </a:p>
          <a:p>
            <a:r>
              <a:rPr lang="en-US" altLang="en-US" baseline="0" dirty="0"/>
              <a:t>Each PTID is unique and assigned to single participant only at a given site (not assigned to any other participant at any site or in any study for which SCHARP is the SDMC. The first 3 digits will refer to the site ID. </a:t>
            </a:r>
            <a:endParaRPr lang="en-US" altLang="en-US" dirty="0"/>
          </a:p>
          <a:p>
            <a:r>
              <a:rPr lang="en-US" altLang="en-US" dirty="0"/>
              <a:t>PTID assignment is defined as completion of an entry on the MTN-033 PTID-Name Linkage Log for a given participant.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86</a:t>
            </a:fld>
            <a:endParaRPr lang="en-US"/>
          </a:p>
        </p:txBody>
      </p:sp>
    </p:spTree>
    <p:extLst>
      <p:ext uri="{BB962C8B-B14F-4D97-AF65-F5344CB8AC3E}">
        <p14:creationId xmlns:p14="http://schemas.microsoft.com/office/powerpoint/2010/main" val="2347741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ea typeface="ＭＳ Ｐゴシック" pitchFamily="34" charset="-128"/>
              </a:rPr>
              <a:t>SCHARP will provide an </a:t>
            </a:r>
            <a:r>
              <a:rPr lang="en-GB" altLang="en-US" i="1" dirty="0">
                <a:ea typeface="ＭＳ Ｐゴシック" pitchFamily="34" charset="-128"/>
              </a:rPr>
              <a:t>electronic</a:t>
            </a:r>
            <a:r>
              <a:rPr lang="en-GB" altLang="en-US" dirty="0">
                <a:ea typeface="ＭＳ Ｐゴシック" pitchFamily="34" charset="-128"/>
              </a:rPr>
              <a:t> copy of a site-specific PTID Name Linkage Log to record each participant’s PTID and name. </a:t>
            </a:r>
          </a:p>
          <a:p>
            <a:pPr eaLnBrk="1" hangingPunct="1">
              <a:spcBef>
                <a:spcPct val="0"/>
              </a:spcBef>
            </a:pPr>
            <a:r>
              <a:rPr lang="en-GB" altLang="en-US" dirty="0">
                <a:ea typeface="ＭＳ Ｐゴシック" pitchFamily="34" charset="-128"/>
              </a:rPr>
              <a:t>Information</a:t>
            </a:r>
            <a:r>
              <a:rPr lang="en-GB" altLang="en-US" baseline="0" dirty="0">
                <a:ea typeface="ＭＳ Ｐゴシック" pitchFamily="34" charset="-128"/>
              </a:rPr>
              <a:t> </a:t>
            </a:r>
            <a:r>
              <a:rPr lang="en-GB" altLang="en-US" dirty="0">
                <a:ea typeface="ＭＳ Ｐゴシック" pitchFamily="34" charset="-128"/>
              </a:rPr>
              <a:t>on how to complete this log is specified in your site’s DM SOP.  Again, PTIDs are assigned to a participant using the PTID Name Linkage Log only to those prospective </a:t>
            </a:r>
            <a:r>
              <a:rPr lang="en-GB" altLang="en-US" dirty="0" err="1">
                <a:ea typeface="ＭＳ Ｐゴシック" pitchFamily="34" charset="-128"/>
              </a:rPr>
              <a:t>ppts</a:t>
            </a:r>
            <a:r>
              <a:rPr lang="en-GB" altLang="en-US" dirty="0">
                <a:ea typeface="ＭＳ Ｐゴシック" pitchFamily="34" charset="-128"/>
              </a:rPr>
              <a:t> who complete IC, regardless of whether they </a:t>
            </a:r>
            <a:r>
              <a:rPr lang="en-GB" altLang="en-US" dirty="0" err="1">
                <a:ea typeface="ＭＳ Ｐゴシック" pitchFamily="34" charset="-128"/>
              </a:rPr>
              <a:t>enroll</a:t>
            </a:r>
            <a:r>
              <a:rPr lang="en-GB" altLang="en-US" dirty="0">
                <a:ea typeface="ＭＳ Ｐゴシック" pitchFamily="34" charset="-128"/>
              </a:rPr>
              <a:t> in the study.  </a:t>
            </a:r>
            <a:r>
              <a:rPr lang="en-GB" altLang="en-US" dirty="0" err="1">
                <a:ea typeface="ＭＳ Ｐゴシック" pitchFamily="34" charset="-128"/>
              </a:rPr>
              <a:t>Ppts</a:t>
            </a:r>
            <a:r>
              <a:rPr lang="en-GB" altLang="en-US" dirty="0">
                <a:ea typeface="ＭＳ Ｐゴシック" pitchFamily="34" charset="-128"/>
              </a:rPr>
              <a:t> keep the same PTID even if complete multiple screening attempts. The PTID Name Linkage Log should always be stored in a double-locked area to protect </a:t>
            </a:r>
            <a:r>
              <a:rPr lang="en-GB" altLang="en-US" dirty="0" err="1">
                <a:ea typeface="ＭＳ Ｐゴシック" pitchFamily="34" charset="-128"/>
              </a:rPr>
              <a:t>ppt</a:t>
            </a:r>
            <a:r>
              <a:rPr lang="en-GB" altLang="en-US" dirty="0">
                <a:ea typeface="ＭＳ Ｐゴシック" pitchFamily="34" charset="-128"/>
              </a:rPr>
              <a:t> confidentiality and should be kept separate from </a:t>
            </a:r>
            <a:r>
              <a:rPr lang="en-GB" altLang="en-US" dirty="0" err="1">
                <a:ea typeface="ＭＳ Ｐゴシック" pitchFamily="34" charset="-128"/>
              </a:rPr>
              <a:t>ppt</a:t>
            </a:r>
            <a:r>
              <a:rPr lang="en-GB" altLang="en-US" dirty="0">
                <a:ea typeface="ＭＳ Ｐゴシック" pitchFamily="34" charset="-128"/>
              </a:rPr>
              <a:t> binders.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87</a:t>
            </a:fld>
            <a:endParaRPr lang="en-US"/>
          </a:p>
        </p:txBody>
      </p:sp>
    </p:spTree>
    <p:extLst>
      <p:ext uri="{BB962C8B-B14F-4D97-AF65-F5344CB8AC3E}">
        <p14:creationId xmlns:p14="http://schemas.microsoft.com/office/powerpoint/2010/main" val="3717949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forms in green only</a:t>
            </a:r>
            <a:r>
              <a:rPr lang="en-US" baseline="0" dirty="0"/>
              <a:t> for this presentation – other forms in second column will be covered in clinical and lab CRF Presentations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88</a:t>
            </a:fld>
            <a:endParaRPr lang="en-US"/>
          </a:p>
        </p:txBody>
      </p:sp>
    </p:spTree>
    <p:extLst>
      <p:ext uri="{BB962C8B-B14F-4D97-AF65-F5344CB8AC3E}">
        <p14:creationId xmlns:p14="http://schemas.microsoft.com/office/powerpoint/2010/main" val="2537039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forms in green only</a:t>
            </a:r>
            <a:r>
              <a:rPr lang="en-US" baseline="0" dirty="0"/>
              <a:t> for this presentation – other forms in second column will be covered in clinical and lab and behavior CRF Presentations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89</a:t>
            </a:fld>
            <a:endParaRPr lang="en-US"/>
          </a:p>
        </p:txBody>
      </p:sp>
    </p:spTree>
    <p:extLst>
      <p:ext uri="{BB962C8B-B14F-4D97-AF65-F5344CB8AC3E}">
        <p14:creationId xmlns:p14="http://schemas.microsoft.com/office/powerpoint/2010/main" val="321010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92</a:t>
            </a:fld>
            <a:endParaRPr lang="en-US" dirty="0"/>
          </a:p>
        </p:txBody>
      </p:sp>
    </p:spTree>
    <p:extLst>
      <p:ext uri="{BB962C8B-B14F-4D97-AF65-F5344CB8AC3E}">
        <p14:creationId xmlns:p14="http://schemas.microsoft.com/office/powerpoint/2010/main" val="1281799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93</a:t>
            </a:fld>
            <a:endParaRPr lang="en-US" dirty="0"/>
          </a:p>
        </p:txBody>
      </p:sp>
    </p:spTree>
    <p:extLst>
      <p:ext uri="{BB962C8B-B14F-4D97-AF65-F5344CB8AC3E}">
        <p14:creationId xmlns:p14="http://schemas.microsoft.com/office/powerpoint/2010/main" val="174324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58EA83C3-4F95-4190-8379-F5EE4652D91D}" type="slidenum">
              <a:rPr lang="en-US">
                <a:solidFill>
                  <a:prstClr val="black"/>
                </a:solidFill>
                <a:latin typeface="Times New Roman" pitchFamily="18" charset="0"/>
              </a:rPr>
              <a:pPr defTabSz="933237" eaLnBrk="0" fontAlgn="base" hangingPunct="0">
                <a:spcBef>
                  <a:spcPct val="0"/>
                </a:spcBef>
                <a:spcAft>
                  <a:spcPct val="0"/>
                </a:spcAft>
                <a:defRPr/>
              </a:pPr>
              <a:t>15</a:t>
            </a:fld>
            <a:endParaRPr lang="en-US" dirty="0">
              <a:solidFill>
                <a:prstClr val="black"/>
              </a:solidFill>
              <a:latin typeface="Times New Roman" pitchFamily="18" charset="0"/>
            </a:endParaRPr>
          </a:p>
        </p:txBody>
      </p:sp>
    </p:spTree>
    <p:extLst>
      <p:ext uri="{BB962C8B-B14F-4D97-AF65-F5344CB8AC3E}">
        <p14:creationId xmlns:p14="http://schemas.microsoft.com/office/powerpoint/2010/main" val="1408107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96</a:t>
            </a:fld>
            <a:endParaRPr lang="en-US" dirty="0"/>
          </a:p>
        </p:txBody>
      </p:sp>
    </p:spTree>
    <p:extLst>
      <p:ext uri="{BB962C8B-B14F-4D97-AF65-F5344CB8AC3E}">
        <p14:creationId xmlns:p14="http://schemas.microsoft.com/office/powerpoint/2010/main" val="1097434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28663" indent="-279400">
              <a:defRPr sz="2400">
                <a:solidFill>
                  <a:schemeClr val="tx1"/>
                </a:solidFill>
                <a:latin typeface="Times New Roman" panose="02020603050405020304" pitchFamily="18" charset="0"/>
                <a:ea typeface="ヒラギノ角ゴ Pro W3" charset="-128"/>
              </a:defRPr>
            </a:lvl2pPr>
            <a:lvl3pPr marL="1120775" indent="-223838">
              <a:defRPr sz="2400">
                <a:solidFill>
                  <a:schemeClr val="tx1"/>
                </a:solidFill>
                <a:latin typeface="Times New Roman" panose="02020603050405020304" pitchFamily="18" charset="0"/>
                <a:ea typeface="ヒラギノ角ゴ Pro W3" charset="-128"/>
              </a:defRPr>
            </a:lvl3pPr>
            <a:lvl4pPr marL="1570038" indent="-223838">
              <a:defRPr sz="2400">
                <a:solidFill>
                  <a:schemeClr val="tx1"/>
                </a:solidFill>
                <a:latin typeface="Times New Roman" panose="02020603050405020304" pitchFamily="18" charset="0"/>
                <a:ea typeface="ヒラギノ角ゴ Pro W3" charset="-128"/>
              </a:defRPr>
            </a:lvl4pPr>
            <a:lvl5pPr marL="2017713" indent="-223838">
              <a:defRPr sz="2400">
                <a:solidFill>
                  <a:schemeClr val="tx1"/>
                </a:solidFill>
                <a:latin typeface="Times New Roman" panose="02020603050405020304" pitchFamily="18" charset="0"/>
                <a:ea typeface="ヒラギノ角ゴ Pro W3" charset="-128"/>
              </a:defRPr>
            </a:lvl5pPr>
            <a:lvl6pPr marL="24749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321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3893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46513" indent="-223838"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7D23AFBD-CE65-4AC2-A516-FAF96F7ADB26}" type="slidenum">
              <a:rPr lang="en-US" altLang="en-US" sz="1200" smtClean="0"/>
              <a:pPr/>
              <a:t>97</a:t>
            </a:fld>
            <a:endParaRPr lang="en-US" altLang="en-US" sz="1200"/>
          </a:p>
        </p:txBody>
      </p:sp>
    </p:spTree>
    <p:extLst>
      <p:ext uri="{BB962C8B-B14F-4D97-AF65-F5344CB8AC3E}">
        <p14:creationId xmlns:p14="http://schemas.microsoft.com/office/powerpoint/2010/main" val="1937393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charset="-128"/>
              </a:rPr>
              <a:t>Transition to discussing reports and data quality.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97847BEA-E145-43C8-9676-8BA0BF886CC2}" type="slidenum">
              <a:rPr lang="en-US" altLang="en-US" sz="1200" smtClean="0"/>
              <a:pPr/>
              <a:t>98</a:t>
            </a:fld>
            <a:endParaRPr lang="en-US" altLang="en-US" sz="1200"/>
          </a:p>
        </p:txBody>
      </p:sp>
    </p:spTree>
    <p:extLst>
      <p:ext uri="{BB962C8B-B14F-4D97-AF65-F5344CB8AC3E}">
        <p14:creationId xmlns:p14="http://schemas.microsoft.com/office/powerpoint/2010/main" val="101035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a:p>
            <a:endParaRPr lang="en-US" altLang="en-US">
              <a:ea typeface="ヒラギノ角ゴ Pro W3"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0118F96-C2E2-40B1-9639-E6720461C055}" type="slidenum">
              <a:rPr lang="en-US" altLang="en-US" sz="1200"/>
              <a:pPr/>
              <a:t>99</a:t>
            </a:fld>
            <a:endParaRPr lang="en-US" altLang="en-US" sz="1200"/>
          </a:p>
        </p:txBody>
      </p:sp>
    </p:spTree>
    <p:extLst>
      <p:ext uri="{BB962C8B-B14F-4D97-AF65-F5344CB8AC3E}">
        <p14:creationId xmlns:p14="http://schemas.microsoft.com/office/powerpoint/2010/main" val="2615469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BD9BB4D-973A-44C8-AF48-300F187981D7}" type="slidenum">
              <a:rPr lang="en-US" altLang="en-US" sz="1200" smtClean="0"/>
              <a:pPr/>
              <a:t>100</a:t>
            </a:fld>
            <a:endParaRPr lang="en-US" altLang="en-US" sz="1200"/>
          </a:p>
        </p:txBody>
      </p:sp>
    </p:spTree>
    <p:extLst>
      <p:ext uri="{BB962C8B-B14F-4D97-AF65-F5344CB8AC3E}">
        <p14:creationId xmlns:p14="http://schemas.microsoft.com/office/powerpoint/2010/main" val="3346414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Data metrics (QC reports) can be generated with Rave and exported as PDF or excel files. QC reports can be run by site, by participant, by form, by study visit, or by a specific item on an eCRF. Reports for queries generated just by the study Clinical Data Manager or the study monitor can also be generated as well as reports by query status (open, answered, closed, cancelled) or between a specific time period.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62DE8DDE-8288-455D-B051-78AECF9B1C94}" type="slidenum">
              <a:rPr lang="en-US" altLang="en-US" sz="1200" smtClean="0"/>
              <a:pPr/>
              <a:t>101</a:t>
            </a:fld>
            <a:endParaRPr lang="en-US" altLang="en-US" sz="1200"/>
          </a:p>
        </p:txBody>
      </p:sp>
    </p:spTree>
    <p:extLst>
      <p:ext uri="{BB962C8B-B14F-4D97-AF65-F5344CB8AC3E}">
        <p14:creationId xmlns:p14="http://schemas.microsoft.com/office/powerpoint/2010/main" val="3728322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94A63563-CA6C-401D-A0F1-F51D98AF037A}" type="slidenum">
              <a:rPr lang="en-US" altLang="en-US" sz="1200" smtClean="0"/>
              <a:pPr/>
              <a:t>102</a:t>
            </a:fld>
            <a:endParaRPr lang="en-US" altLang="en-US" sz="1200"/>
          </a:p>
        </p:txBody>
      </p:sp>
    </p:spTree>
    <p:extLst>
      <p:ext uri="{BB962C8B-B14F-4D97-AF65-F5344CB8AC3E}">
        <p14:creationId xmlns:p14="http://schemas.microsoft.com/office/powerpoint/2010/main" val="2127001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charset="-128"/>
              </a:rPr>
              <a:t>PPD monitors can place manual queries for the site to review and address by updating the item in question and or providing a response to the query by providing additional information. SCHARP can also place queries within Rave as a communication tool between SCAHRP and PPD. </a:t>
            </a:r>
          </a:p>
          <a:p>
            <a:endParaRPr lang="en-US" altLang="en-US" dirty="0">
              <a:ea typeface="ヒラギノ角ゴ Pro W3" charset="-128"/>
            </a:endParaRPr>
          </a:p>
          <a:p>
            <a:r>
              <a:rPr lang="en-US" altLang="en-US" dirty="0">
                <a:ea typeface="ヒラギノ角ゴ Pro W3" charset="-128"/>
              </a:rPr>
              <a:t>Typically fields that are reviewed by the PPD monitors include inclusion</a:t>
            </a:r>
            <a:r>
              <a:rPr lang="en-US" altLang="en-US" baseline="0" dirty="0">
                <a:ea typeface="ヒラギノ角ゴ Pro W3" charset="-128"/>
              </a:rPr>
              <a:t> exclusion criteria </a:t>
            </a:r>
            <a:r>
              <a:rPr lang="en-US" altLang="en-US" dirty="0">
                <a:ea typeface="ヒラギノ角ゴ Pro W3" charset="-128"/>
              </a:rPr>
              <a:t>and primary endpoint data.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BBFB180F-CDB5-4DDC-8373-8E77AC9F7F0F}" type="slidenum">
              <a:rPr lang="en-US" altLang="en-US" sz="1200" smtClean="0"/>
              <a:pPr/>
              <a:t>103</a:t>
            </a:fld>
            <a:endParaRPr lang="en-US" altLang="en-US" sz="1200"/>
          </a:p>
        </p:txBody>
      </p:sp>
    </p:spTree>
    <p:extLst>
      <p:ext uri="{BB962C8B-B14F-4D97-AF65-F5344CB8AC3E}">
        <p14:creationId xmlns:p14="http://schemas.microsoft.com/office/powerpoint/2010/main" val="1591363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On the bottom left-side of your home page is a Resource Pane with links to relevant information, such as the AE Grading Table, Atlas portal, and MTN page.  The Resource Pane is a core feature in Rave for SCHARP network studies.  This means that some of the links will not be relevant to you.  For example, if you are a MTN site, you will not use the HVTN link.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411FF4AA-44FB-42FD-A507-BC9D86387FE5}" type="slidenum">
              <a:rPr lang="en-US" altLang="en-US" sz="1200" smtClean="0"/>
              <a:pPr/>
              <a:t>104</a:t>
            </a:fld>
            <a:endParaRPr lang="en-US" altLang="en-US" sz="1200"/>
          </a:p>
        </p:txBody>
      </p:sp>
    </p:spTree>
    <p:extLst>
      <p:ext uri="{BB962C8B-B14F-4D97-AF65-F5344CB8AC3E}">
        <p14:creationId xmlns:p14="http://schemas.microsoft.com/office/powerpoint/2010/main" val="2355831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If you click on the Help button on the top right corner of the page, a drop down menu will appear with 4 different help topics to choose form:  Help on this page, Knowledge Space Home, Show me videos, and Help Center.</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9E3A3F3-AAA2-48D2-8C8B-3AA0E11C38AC}" type="slidenum">
              <a:rPr lang="en-US" altLang="en-US" sz="1200" smtClean="0"/>
              <a:pPr/>
              <a:t>105</a:t>
            </a:fld>
            <a:endParaRPr lang="en-US" altLang="en-US" sz="1200"/>
          </a:p>
        </p:txBody>
      </p:sp>
    </p:spTree>
    <p:extLst>
      <p:ext uri="{BB962C8B-B14F-4D97-AF65-F5344CB8AC3E}">
        <p14:creationId xmlns:p14="http://schemas.microsoft.com/office/powerpoint/2010/main" val="391198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Screening-an initial assessment of eligibility. The following must occur: </a:t>
            </a:r>
          </a:p>
          <a:p>
            <a:pPr marL="174982" indent="-174982">
              <a:buFont typeface="Arial" panose="020B0604020202020204" pitchFamily="34" charset="0"/>
              <a:buChar char="•"/>
            </a:pPr>
            <a:r>
              <a:rPr lang="en-US" dirty="0"/>
              <a:t>Provision of IC and assessment of comprehension, adequate locator information </a:t>
            </a:r>
          </a:p>
          <a:p>
            <a:pPr marL="174982" indent="-174982">
              <a:buFont typeface="Arial" panose="020B0604020202020204" pitchFamily="34" charset="0"/>
              <a:buChar char="•"/>
            </a:pPr>
            <a:r>
              <a:rPr lang="en-US" dirty="0"/>
              <a:t>Assess behavioral eligibility</a:t>
            </a:r>
          </a:p>
          <a:p>
            <a:pPr marL="174982" indent="-174982">
              <a:buFont typeface="Arial" panose="020B0604020202020204" pitchFamily="34" charset="0"/>
              <a:buChar char="•"/>
            </a:pPr>
            <a:r>
              <a:rPr lang="en-US" dirty="0"/>
              <a:t>Collect blood, urine, rectal and other samples for STI testing, kidney and liver functioning, clotting concerns</a:t>
            </a:r>
          </a:p>
          <a:p>
            <a:pPr marL="174982" indent="-174982">
              <a:buFont typeface="Arial" panose="020B0604020202020204" pitchFamily="34" charset="0"/>
              <a:buChar char="•"/>
            </a:pPr>
            <a:r>
              <a:rPr lang="en-US" dirty="0"/>
              <a:t>Conduct physical, rectal and genital exams to evaluate protocol exclusion criteria and assess overall health and baseline genital and rectal conditions.  </a:t>
            </a:r>
          </a:p>
        </p:txBody>
      </p:sp>
      <p:sp>
        <p:nvSpPr>
          <p:cNvPr id="4" name="Slide Number Placeholder 3"/>
          <p:cNvSpPr>
            <a:spLocks noGrp="1"/>
          </p:cNvSpPr>
          <p:nvPr>
            <p:ph type="sldNum" sz="quarter" idx="10"/>
          </p:nvPr>
        </p:nvSpPr>
        <p:spPr/>
        <p:txBody>
          <a:bodyPr/>
          <a:lstStyle/>
          <a:p>
            <a:fld id="{AD83A9BB-8904-4309-B62C-41103369647B}" type="slidenum">
              <a:rPr lang="en-US" smtClean="0"/>
              <a:t>17</a:t>
            </a:fld>
            <a:endParaRPr lang="en-US" dirty="0"/>
          </a:p>
        </p:txBody>
      </p:sp>
    </p:spTree>
    <p:extLst>
      <p:ext uri="{BB962C8B-B14F-4D97-AF65-F5344CB8AC3E}">
        <p14:creationId xmlns:p14="http://schemas.microsoft.com/office/powerpoint/2010/main" val="1741513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a:ea typeface="ヒラギノ角ゴ Pro W3" charset="-128"/>
              </a:rPr>
              <a:t>Every page in Rave has a Help button on the top right corner.  If you have a question about content on the page you are on, clicking on the help button will open a new window with help information.   For example, if you click on the help button when on a participant page, the window on this slide will open.  You can click on the links to the right to drill down for more information.  </a:t>
            </a:r>
          </a:p>
          <a:p>
            <a:pPr defTabSz="914400"/>
            <a:endParaRPr lang="en-US" altLang="en-US">
              <a:ea typeface="ヒラギノ角ゴ Pro W3"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4EC6717-1364-41A8-A33C-073171095F07}" type="slidenum">
              <a:rPr lang="en-US" altLang="en-US" sz="1200" smtClean="0"/>
              <a:pPr/>
              <a:t>106</a:t>
            </a:fld>
            <a:endParaRPr lang="en-US" altLang="en-US" sz="1200"/>
          </a:p>
        </p:txBody>
      </p:sp>
    </p:spTree>
    <p:extLst>
      <p:ext uri="{BB962C8B-B14F-4D97-AF65-F5344CB8AC3E}">
        <p14:creationId xmlns:p14="http://schemas.microsoft.com/office/powerpoint/2010/main" val="3327476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Will post Medidata Rave training slides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369B402D-493F-4190-84BA-0CEA4E7CE65D}" type="slidenum">
              <a:rPr lang="en-US" altLang="en-US" sz="1200" smtClean="0"/>
              <a:pPr/>
              <a:t>107</a:t>
            </a:fld>
            <a:endParaRPr lang="en-US" altLang="en-US" sz="1200"/>
          </a:p>
        </p:txBody>
      </p:sp>
    </p:spTree>
    <p:extLst>
      <p:ext uri="{BB962C8B-B14F-4D97-AF65-F5344CB8AC3E}">
        <p14:creationId xmlns:p14="http://schemas.microsoft.com/office/powerpoint/2010/main" val="3255720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SCHARP ticketing system will track progress as we proceed with user access administration.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C26461E9-5974-458E-A316-4D214A1D564B}" type="slidenum">
              <a:rPr lang="en-US" altLang="en-US" sz="1200" smtClean="0"/>
              <a:pPr/>
              <a:t>108</a:t>
            </a:fld>
            <a:endParaRPr lang="en-US" altLang="en-US" sz="1200"/>
          </a:p>
        </p:txBody>
      </p:sp>
    </p:spTree>
    <p:extLst>
      <p:ext uri="{BB962C8B-B14F-4D97-AF65-F5344CB8AC3E}">
        <p14:creationId xmlns:p14="http://schemas.microsoft.com/office/powerpoint/2010/main" val="842558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AB10665-23E6-44DB-B5AF-4372718FDBE5}" type="slidenum">
              <a:rPr lang="en-US" altLang="en-US" sz="1200" smtClean="0"/>
              <a:pPr/>
              <a:t>109</a:t>
            </a:fld>
            <a:endParaRPr lang="en-US" altLang="en-US" sz="1200"/>
          </a:p>
        </p:txBody>
      </p:sp>
    </p:spTree>
    <p:extLst>
      <p:ext uri="{BB962C8B-B14F-4D97-AF65-F5344CB8AC3E}">
        <p14:creationId xmlns:p14="http://schemas.microsoft.com/office/powerpoint/2010/main" val="3962788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a:ea typeface="+mn-ea"/>
                <a:cs typeface="+mn-cs"/>
              </a:rPr>
              <a:t>The Grid View provides an alternate display of a participant’s folders and forms in a grid format. The Grid View allows you to find and display participant visits and associated forms, including the status of specific forms. Forms without status icons have no saved data. The Grid View allows authorized Rave users such as site/</a:t>
            </a:r>
            <a:r>
              <a:rPr lang="en-US" sz="1100" dirty="0" err="1">
                <a:ea typeface="+mn-ea"/>
                <a:cs typeface="+mn-cs"/>
              </a:rPr>
              <a:t>PPD</a:t>
            </a:r>
            <a:r>
              <a:rPr lang="en-US" sz="1100" dirty="0">
                <a:ea typeface="+mn-ea"/>
                <a:cs typeface="+mn-cs"/>
              </a:rPr>
              <a:t> monitors, site investigators, and SCHARP data managers to quickly perform activities, such as, verify, freeze, sign-off, and lock on multiple forms at a time.</a:t>
            </a:r>
            <a:endParaRPr lang="en-US" sz="110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F09D5088-BC5F-4B5B-B826-404F09005898}" type="slidenum">
              <a:rPr lang="en-US" altLang="en-US" sz="1200" smtClean="0"/>
              <a:pPr/>
              <a:t>110</a:t>
            </a:fld>
            <a:endParaRPr lang="en-US" altLang="en-US" sz="1200"/>
          </a:p>
        </p:txBody>
      </p:sp>
    </p:spTree>
    <p:extLst>
      <p:ext uri="{BB962C8B-B14F-4D97-AF65-F5344CB8AC3E}">
        <p14:creationId xmlns:p14="http://schemas.microsoft.com/office/powerpoint/2010/main" val="3741116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To access the participant grid view, navigate to the “Grid View” link located in the upper right hand side of each participant’s home (or calendar) page.  This gives a good snapshot/overview of forms completed for ppt.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6CA1F92-5CA3-46E9-864D-66ACFE614C06}" type="slidenum">
              <a:rPr lang="en-US" altLang="en-US" sz="1200" smtClean="0"/>
              <a:pPr/>
              <a:t>111</a:t>
            </a:fld>
            <a:endParaRPr lang="en-US" altLang="en-US" sz="1200"/>
          </a:p>
        </p:txBody>
      </p:sp>
    </p:spTree>
    <p:extLst>
      <p:ext uri="{BB962C8B-B14F-4D97-AF65-F5344CB8AC3E}">
        <p14:creationId xmlns:p14="http://schemas.microsoft.com/office/powerpoint/2010/main" val="3025752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dirty="0"/>
              <a:t>Here you will see that the grid view allows for you to view all folders and forms for a participant. Forms that have been completed or are expected to be completed will appear with an icon. If a form or a folder is not in participant’s visit folder, the cell will appear empty. For example, forms not required at Screening are left blank. </a:t>
            </a:r>
          </a:p>
          <a:p>
            <a:pPr defTabSz="914400" eaLnBrk="1" fontAlgn="auto" hangingPunct="1">
              <a:spcBef>
                <a:spcPts val="0"/>
              </a:spcBef>
              <a:spcAft>
                <a:spcPts val="0"/>
              </a:spcAft>
              <a:defRPr/>
            </a:pPr>
            <a:endParaRPr lang="en-US" dirty="0"/>
          </a:p>
          <a:p>
            <a:pPr>
              <a:defRPr/>
            </a:pPr>
            <a:r>
              <a:rPr lang="en-US" dirty="0">
                <a:ea typeface="+mn-ea"/>
                <a:cs typeface="+mn-cs"/>
              </a:rPr>
              <a:t>The same status icons that we reviewed for each item within an </a:t>
            </a:r>
            <a:r>
              <a:rPr lang="en-US" dirty="0" err="1">
                <a:ea typeface="+mn-ea"/>
                <a:cs typeface="+mn-cs"/>
              </a:rPr>
              <a:t>eCRF</a:t>
            </a:r>
            <a:r>
              <a:rPr lang="en-US" dirty="0">
                <a:ea typeface="+mn-ea"/>
                <a:cs typeface="+mn-cs"/>
              </a:rPr>
              <a:t> appears within Grid View as well. These icons show whether the form is completed, is overdue, locked, has queries, and so on. </a:t>
            </a:r>
          </a:p>
          <a:p>
            <a:pPr>
              <a:defRPr/>
            </a:pPr>
            <a:endParaRPr lang="en-US" dirty="0">
              <a:ea typeface="+mn-ea"/>
              <a:cs typeface="+mn-cs"/>
            </a:endParaRPr>
          </a:p>
          <a:p>
            <a:pPr>
              <a:defRPr/>
            </a:pPr>
            <a:r>
              <a:rPr lang="en-US" dirty="0">
                <a:ea typeface="+mn-ea"/>
                <a:cs typeface="+mn-cs"/>
              </a:rPr>
              <a:t>You can navigate to the page view of each form listed to view the data recorded on each form by clicking on the icon. </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D464F48-9B90-4684-99FA-AFCDAEFF768A}" type="slidenum">
              <a:rPr lang="en-US" altLang="en-US" sz="1200" smtClean="0"/>
              <a:pPr/>
              <a:t>112</a:t>
            </a:fld>
            <a:endParaRPr lang="en-US" altLang="en-US" sz="1200"/>
          </a:p>
        </p:txBody>
      </p:sp>
    </p:spTree>
    <p:extLst>
      <p:ext uri="{BB962C8B-B14F-4D97-AF65-F5344CB8AC3E}">
        <p14:creationId xmlns:p14="http://schemas.microsoft.com/office/powerpoint/2010/main" val="3314378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charset="-128"/>
              </a:rPr>
              <a:t>Site Investigators of Record (IoR) will electronically sign a form within Rave to verify the completeness and accurateness of the study data once data has been entered for that form and all queries associated with the form have been resolved. Site investigators can use the participant grid view to sign-off on multiple forms at a time. Each completed form within Rave must be electronically signed by the site investigator verifying completeness and accurateness of the study data. While investigators have the option to sign off on eCRFs at any point during the study once all queries have been resolved and prior to database lock, we recommend that form sign off towards the end of the study and during the study close out period for greatest efficiency. If forms are updated after an initial sign-off by the IoR, the eSignature is broken and the investigator will need to complete a second sign off of the form. The study SCHARP Clinical Data Manager will provide instruction on the optimal time for IoRs to provide eSignatures during study close out to avoid the need for multiple sign-offs for a given CRF.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0356586A-4F28-4024-A210-C81E4347EAA0}" type="slidenum">
              <a:rPr lang="en-US" altLang="en-US" sz="1200" smtClean="0"/>
              <a:pPr/>
              <a:t>113</a:t>
            </a:fld>
            <a:endParaRPr lang="en-US" altLang="en-US" sz="1200"/>
          </a:p>
        </p:txBody>
      </p:sp>
    </p:spTree>
    <p:extLst>
      <p:ext uri="{BB962C8B-B14F-4D97-AF65-F5344CB8AC3E}">
        <p14:creationId xmlns:p14="http://schemas.microsoft.com/office/powerpoint/2010/main" val="153086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3A9BB-8904-4309-B62C-41103369647B}" type="slidenum">
              <a:rPr lang="en-US" smtClean="0"/>
              <a:t>18</a:t>
            </a:fld>
            <a:endParaRPr lang="en-US" dirty="0"/>
          </a:p>
        </p:txBody>
      </p:sp>
    </p:spTree>
    <p:extLst>
      <p:ext uri="{BB962C8B-B14F-4D97-AF65-F5344CB8AC3E}">
        <p14:creationId xmlns:p14="http://schemas.microsoft.com/office/powerpoint/2010/main" val="109799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confirmation/verification of eligibility. The following must occur: </a:t>
            </a:r>
          </a:p>
          <a:p>
            <a:pPr marL="174982" indent="-174982">
              <a:buFont typeface="Arial" panose="020B0604020202020204" pitchFamily="34" charset="0"/>
              <a:buChar char="•"/>
            </a:pPr>
            <a:r>
              <a:rPr lang="en-US" dirty="0"/>
              <a:t>Assess IC and willingness to continue study participation</a:t>
            </a:r>
          </a:p>
          <a:p>
            <a:pPr marL="174982" indent="-174982">
              <a:buFont typeface="Arial" panose="020B0604020202020204" pitchFamily="34" charset="0"/>
              <a:buChar char="•"/>
            </a:pPr>
            <a:r>
              <a:rPr lang="en-US" dirty="0"/>
              <a:t>review/update as needed adequate locator information, medical/medication history</a:t>
            </a:r>
          </a:p>
          <a:p>
            <a:pPr marL="174982" indent="-174982">
              <a:buFont typeface="Arial" panose="020B0604020202020204" pitchFamily="34" charset="0"/>
              <a:buChar char="•"/>
            </a:pPr>
            <a:r>
              <a:rPr lang="en-US" dirty="0"/>
              <a:t>Re-assess behavioral eligibility and complete baseline CASI</a:t>
            </a:r>
          </a:p>
          <a:p>
            <a:pPr marL="174982" indent="-174982">
              <a:buFont typeface="Arial" panose="020B0604020202020204" pitchFamily="34" charset="0"/>
              <a:buChar char="•"/>
            </a:pPr>
            <a:r>
              <a:rPr lang="en-US" dirty="0"/>
              <a:t>Collect blood for archive and HIV testing </a:t>
            </a:r>
          </a:p>
          <a:p>
            <a:pPr marL="174982" indent="-174982">
              <a:buFont typeface="Arial" panose="020B0604020202020204" pitchFamily="34" charset="0"/>
              <a:buChar char="•"/>
            </a:pPr>
            <a:r>
              <a:rPr lang="en-US" dirty="0"/>
              <a:t>Repeat physical, rectal and genital exams to evaluate protocol exclusion criteria and assess overall health and baseline genital and rectal conditions.  </a:t>
            </a:r>
          </a:p>
        </p:txBody>
      </p:sp>
      <p:sp>
        <p:nvSpPr>
          <p:cNvPr id="4" name="Slide Number Placeholder 3"/>
          <p:cNvSpPr>
            <a:spLocks noGrp="1"/>
          </p:cNvSpPr>
          <p:nvPr>
            <p:ph type="sldNum" sz="quarter" idx="10"/>
          </p:nvPr>
        </p:nvSpPr>
        <p:spPr/>
        <p:txBody>
          <a:bodyPr/>
          <a:lstStyle/>
          <a:p>
            <a:fld id="{AD83A9BB-8904-4309-B62C-41103369647B}" type="slidenum">
              <a:rPr lang="en-US" smtClean="0"/>
              <a:t>20</a:t>
            </a:fld>
            <a:endParaRPr lang="en-US" dirty="0"/>
          </a:p>
        </p:txBody>
      </p:sp>
    </p:spTree>
    <p:extLst>
      <p:ext uri="{BB962C8B-B14F-4D97-AF65-F5344CB8AC3E}">
        <p14:creationId xmlns:p14="http://schemas.microsoft.com/office/powerpoint/2010/main" val="328126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checklist, Enrollment Behavioral Eligibility Worksheet, CASI ID Log</a:t>
            </a:r>
          </a:p>
        </p:txBody>
      </p:sp>
      <p:sp>
        <p:nvSpPr>
          <p:cNvPr id="4" name="Slide Number Placeholder 3"/>
          <p:cNvSpPr>
            <a:spLocks noGrp="1"/>
          </p:cNvSpPr>
          <p:nvPr>
            <p:ph type="sldNum" sz="quarter" idx="10"/>
          </p:nvPr>
        </p:nvSpPr>
        <p:spPr/>
        <p:txBody>
          <a:bodyPr/>
          <a:lstStyle/>
          <a:p>
            <a:fld id="{AD83A9BB-8904-4309-B62C-41103369647B}" type="slidenum">
              <a:rPr lang="en-US" smtClean="0"/>
              <a:t>21</a:t>
            </a:fld>
            <a:endParaRPr lang="en-US" dirty="0"/>
          </a:p>
        </p:txBody>
      </p:sp>
    </p:spTree>
    <p:extLst>
      <p:ext uri="{BB962C8B-B14F-4D97-AF65-F5344CB8AC3E}">
        <p14:creationId xmlns:p14="http://schemas.microsoft.com/office/powerpoint/2010/main" val="266880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Must be done PRIOR to randomizing the participant in Medidata</a:t>
            </a:r>
          </a:p>
          <a:p>
            <a:endParaRPr lang="en-US" dirty="0"/>
          </a:p>
          <a:p>
            <a:r>
              <a:rPr lang="en-US" dirty="0"/>
              <a:t>Documents final participant eligibility for all inclusion/exclusion criteria. To be completed on day of enrollment by designated staff.  </a:t>
            </a:r>
          </a:p>
          <a:p>
            <a:r>
              <a:rPr lang="en-US" dirty="0"/>
              <a:t> Note: The IoR or designee should complete and a second staff verifying eligibility must complete.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22</a:t>
            </a:fld>
            <a:endParaRPr lang="en-US" dirty="0"/>
          </a:p>
        </p:txBody>
      </p:sp>
    </p:spTree>
    <p:extLst>
      <p:ext uri="{BB962C8B-B14F-4D97-AF65-F5344CB8AC3E}">
        <p14:creationId xmlns:p14="http://schemas.microsoft.com/office/powerpoint/2010/main" val="25637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1434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609600" y="1600200"/>
            <a:ext cx="109728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95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17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4268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2451"/>
            <a:ext cx="5386917"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4268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2451"/>
            <a:ext cx="5389033"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76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096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4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0" y="857250"/>
            <a:ext cx="6019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56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17" y="1261872"/>
            <a:ext cx="9134009" cy="4846320"/>
          </a:xfrm>
        </p:spPr>
        <p:txBody>
          <a:bodyPr/>
          <a:lstStyle>
            <a:lvl1pPr marL="0" indent="0">
              <a:spcBef>
                <a:spcPts val="600"/>
              </a:spcBef>
              <a:defRPr>
                <a:solidFill>
                  <a:srgbClr val="1C3B61"/>
                </a:solidFill>
              </a:defRPr>
            </a:lvl1pPr>
            <a:lvl2pPr marL="579438" indent="-118872">
              <a:spcBef>
                <a:spcPts val="600"/>
              </a:spcBef>
              <a:spcAft>
                <a:spcPts val="900"/>
              </a:spcAft>
              <a:buFont typeface="Arial"/>
              <a:buChar char="•"/>
              <a:defRPr sz="1800" baseline="0">
                <a:solidFill>
                  <a:srgbClr val="1C3B61"/>
                </a:solidFill>
              </a:defRPr>
            </a:lvl2pPr>
            <a:lvl3pPr marL="685800" indent="-111125">
              <a:spcBef>
                <a:spcPts val="300"/>
              </a:spcBef>
              <a:buFont typeface="Lucida Grande"/>
              <a:buChar char="-"/>
              <a:defRPr sz="140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p:cNvSpPr>
            <a:spLocks noGrp="1" noChangeArrowheads="1"/>
          </p:cNvSpPr>
          <p:nvPr>
            <p:ph type="ftr" sz="quarter" idx="13"/>
          </p:nvPr>
        </p:nvSpPr>
        <p:spPr>
          <a:ln/>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4"/>
          </p:nvPr>
        </p:nvSpPr>
        <p:spPr>
          <a:ln/>
        </p:spPr>
        <p:txBody>
          <a:bodyPr/>
          <a:lstStyle>
            <a:lvl1pPr>
              <a:defRPr/>
            </a:lvl1pPr>
          </a:lstStyle>
          <a:p>
            <a:pPr>
              <a:defRPr/>
            </a:pPr>
            <a:fld id="{7206E4E4-DA16-406E-AA43-E71D2F6EC1E1}" type="slidenum">
              <a:rPr lang="en-US" altLang="en-US"/>
              <a:pPr>
                <a:defRPr/>
              </a:pPr>
              <a:t>‹#›</a:t>
            </a:fld>
            <a:endParaRPr lang="en-US" altLang="en-US"/>
          </a:p>
        </p:txBody>
      </p:sp>
    </p:spTree>
    <p:extLst>
      <p:ext uri="{BB962C8B-B14F-4D97-AF65-F5344CB8AC3E}">
        <p14:creationId xmlns:p14="http://schemas.microsoft.com/office/powerpoint/2010/main" val="420032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609599" y="578534"/>
            <a:ext cx="10970684" cy="1938301"/>
          </a:xfrm>
        </p:spPr>
        <p:txBody>
          <a:bodyPr/>
          <a:lstStyle>
            <a:lvl1pPr marL="0" indent="0">
              <a:buNone/>
              <a:defRPr sz="6000" b="1" baseline="0"/>
            </a:lvl1pPr>
            <a:lvl2pPr marL="91440" indent="0">
              <a:spcBef>
                <a:spcPts val="0"/>
              </a:spcBef>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560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3/6/2018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val="3520831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hyperlink" Target="https://atlas.scharp.org/cpas/project/MTN/033/begin.view"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108.xml.rels><?xml version="1.0" encoding="UTF-8" standalone="yes"?>
<Relationships xmlns="http://schemas.openxmlformats.org/package/2006/relationships"><Relationship Id="rId3" Type="http://schemas.openxmlformats.org/officeDocument/2006/relationships/hyperlink" Target="mailto:sc.access.medidata@scharp.org"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58.emf"/></Relationships>
</file>

<file path=ppt/slides/_rels/slide10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hyperlink" Target="https://atlas.scharp.org/cpas/project/MTN/033/begin.view"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52.gi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hyperlink" Target="mailto:sc.rave.users.rt@scharp.org"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41421" y="1937924"/>
            <a:ext cx="11109158" cy="1569660"/>
          </a:xfrm>
        </p:spPr>
        <p:txBody>
          <a:bodyPr wrap="square" anchor="t" anchorCtr="1">
            <a:spAutoFit/>
          </a:bodyPr>
          <a:lstStyle/>
          <a:p>
            <a:r>
              <a:rPr lang="en-US" altLang="en-US" sz="3200" b="1" dirty="0"/>
              <a:t>MTN-033</a:t>
            </a:r>
            <a:br>
              <a:rPr lang="en-US" altLang="en-US" sz="3200" b="1" dirty="0"/>
            </a:br>
            <a:r>
              <a:rPr lang="en-US" altLang="en-US" sz="3200" b="1" dirty="0"/>
              <a:t>An Open Label Randomized Phase 1 Pharmacokinetic Study of Dapivirine Gel Administered Rectally to Seronegative Adults</a:t>
            </a:r>
            <a:endParaRPr lang="en-US" sz="3200" b="1" dirty="0"/>
          </a:p>
        </p:txBody>
      </p:sp>
      <p:sp>
        <p:nvSpPr>
          <p:cNvPr id="3" name="Subtitle 2">
            <a:extLst>
              <a:ext uri="{FF2B5EF4-FFF2-40B4-BE49-F238E27FC236}">
                <a16:creationId xmlns:a16="http://schemas.microsoft.com/office/drawing/2014/main" id="{E7613F0E-A972-43CD-8EC2-DD4FAAE76AB2}"/>
              </a:ext>
            </a:extLst>
          </p:cNvPr>
          <p:cNvSpPr>
            <a:spLocks noGrp="1"/>
          </p:cNvSpPr>
          <p:nvPr>
            <p:ph type="subTitle" idx="1"/>
          </p:nvPr>
        </p:nvSpPr>
        <p:spPr/>
        <p:txBody>
          <a:bodyPr/>
          <a:lstStyle/>
          <a:p>
            <a:r>
              <a:rPr lang="en-US" dirty="0"/>
              <a:t>Protocol Overview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1" y="155703"/>
            <a:ext cx="4068423" cy="1403606"/>
          </a:xfrm>
          <a:prstGeom prst="rect">
            <a:avLst/>
          </a:prstGeom>
        </p:spPr>
      </p:pic>
    </p:spTree>
    <p:extLst>
      <p:ext uri="{BB962C8B-B14F-4D97-AF65-F5344CB8AC3E}">
        <p14:creationId xmlns:p14="http://schemas.microsoft.com/office/powerpoint/2010/main" val="268997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FC1E-273D-472E-A43D-98CCFC22FD25}"/>
              </a:ext>
            </a:extLst>
          </p:cNvPr>
          <p:cNvSpPr>
            <a:spLocks noGrp="1"/>
          </p:cNvSpPr>
          <p:nvPr>
            <p:ph type="title"/>
          </p:nvPr>
        </p:nvSpPr>
        <p:spPr/>
        <p:txBody>
          <a:bodyPr/>
          <a:lstStyle/>
          <a:p>
            <a:r>
              <a:rPr lang="en-US" dirty="0"/>
              <a:t>Who Cannot Join MTN-033</a:t>
            </a:r>
          </a:p>
        </p:txBody>
      </p:sp>
      <p:sp>
        <p:nvSpPr>
          <p:cNvPr id="3" name="Content Placeholder 2">
            <a:extLst>
              <a:ext uri="{FF2B5EF4-FFF2-40B4-BE49-F238E27FC236}">
                <a16:creationId xmlns:a16="http://schemas.microsoft.com/office/drawing/2014/main" id="{556A0D98-67B5-4DB5-AFD4-945670E234D6}"/>
              </a:ext>
            </a:extLst>
          </p:cNvPr>
          <p:cNvSpPr>
            <a:spLocks noGrp="1"/>
          </p:cNvSpPr>
          <p:nvPr>
            <p:ph idx="1"/>
          </p:nvPr>
        </p:nvSpPr>
        <p:spPr/>
        <p:txBody>
          <a:bodyPr/>
          <a:lstStyle/>
          <a:p>
            <a:r>
              <a:rPr lang="en-US" dirty="0"/>
              <a:t>Ever had known adverse reaction to latex or polyurethane, components of study product, applicator or CSD</a:t>
            </a:r>
          </a:p>
          <a:p>
            <a:r>
              <a:rPr lang="en-US" dirty="0"/>
              <a:t>Use of PrEP 1 month prior to enrollment or anticipated use or unwillingness to abstain from PrEP during the study</a:t>
            </a:r>
          </a:p>
          <a:p>
            <a:r>
              <a:rPr lang="en-US" dirty="0"/>
              <a:t>Use of PEP in 6 months prior to enrollment</a:t>
            </a:r>
          </a:p>
          <a:p>
            <a:r>
              <a:rPr lang="en-US" dirty="0"/>
              <a:t>Use of systemic immunomodulatory meds within 6 months of enrollment</a:t>
            </a:r>
          </a:p>
          <a:p>
            <a:r>
              <a:rPr lang="en-US" dirty="0"/>
              <a:t>Use of non-therapeutic injection drug within 12 months</a:t>
            </a:r>
          </a:p>
          <a:p>
            <a:endParaRPr lang="en-US" dirty="0"/>
          </a:p>
        </p:txBody>
      </p:sp>
    </p:spTree>
    <p:extLst>
      <p:ext uri="{BB962C8B-B14F-4D97-AF65-F5344CB8AC3E}">
        <p14:creationId xmlns:p14="http://schemas.microsoft.com/office/powerpoint/2010/main" val="34732821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ea typeface="ヒラギノ角ゴ Pro W3" charset="-128"/>
              </a:rPr>
              <a:t>Rave Reports</a:t>
            </a:r>
          </a:p>
        </p:txBody>
      </p:sp>
      <p:pic>
        <p:nvPicPr>
          <p:cNvPr id="8704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2" y="1130300"/>
            <a:ext cx="8474076"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4"/>
          <p:cNvSpPr>
            <a:spLocks noChangeArrowheads="1"/>
          </p:cNvSpPr>
          <p:nvPr/>
        </p:nvSpPr>
        <p:spPr bwMode="auto">
          <a:xfrm>
            <a:off x="3327400" y="5370514"/>
            <a:ext cx="3132138" cy="4349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algn="ctr" eaLnBrk="1" hangingPunct="1">
              <a:lnSpc>
                <a:spcPct val="100000"/>
              </a:lnSpc>
              <a:spcBef>
                <a:spcPct val="50000"/>
              </a:spcBef>
              <a:buClrTx/>
            </a:pPr>
            <a:endParaRPr lang="en-US" altLang="en-US" sz="2400" b="1">
              <a:solidFill>
                <a:srgbClr val="99CC00"/>
              </a:solidFill>
              <a:latin typeface="Tahoma" panose="020B0604030504040204" pitchFamily="34" charset="0"/>
              <a:cs typeface="Times New Roman" panose="02020603050405020304" pitchFamily="18" charset="0"/>
            </a:endParaRPr>
          </a:p>
        </p:txBody>
      </p:sp>
      <p:sp>
        <p:nvSpPr>
          <p:cNvPr id="10" name="AutoShape 5"/>
          <p:cNvSpPr>
            <a:spLocks noChangeArrowheads="1"/>
          </p:cNvSpPr>
          <p:nvPr/>
        </p:nvSpPr>
        <p:spPr bwMode="auto">
          <a:xfrm rot="10800000">
            <a:off x="7767638" y="4264025"/>
            <a:ext cx="1828800" cy="274638"/>
          </a:xfrm>
          <a:prstGeom prst="wedgeRectCallout">
            <a:avLst>
              <a:gd name="adj1" fmla="val 109847"/>
              <a:gd name="adj2" fmla="val -414405"/>
            </a:avLst>
          </a:prstGeom>
          <a:solidFill>
            <a:srgbClr val="BBE0E3"/>
          </a:solidFill>
          <a:ln w="9525" algn="ctr">
            <a:noFill/>
            <a:miter lim="800000"/>
            <a:headEnd/>
            <a:tailEnd/>
          </a:ln>
          <a:effectLst/>
        </p:spPr>
        <p:txBody>
          <a:bodyPr rot="10800000"/>
          <a:lstStyle/>
          <a:p>
            <a:pPr algn="ctr">
              <a:spcBef>
                <a:spcPct val="50000"/>
              </a:spcBef>
              <a:defRPr/>
            </a:pPr>
            <a:r>
              <a:rPr lang="en-US" sz="1400" b="1" kern="0" dirty="0">
                <a:solidFill>
                  <a:srgbClr val="000000"/>
                </a:solidFill>
                <a:latin typeface="Tahoma" pitchFamily="34" charset="0"/>
                <a:cs typeface="Times New Roman" pitchFamily="18" charset="0"/>
              </a:rPr>
              <a:t>Assigned Reports</a:t>
            </a:r>
          </a:p>
        </p:txBody>
      </p:sp>
    </p:spTree>
    <p:extLst>
      <p:ext uri="{BB962C8B-B14F-4D97-AF65-F5344CB8AC3E}">
        <p14:creationId xmlns:p14="http://schemas.microsoft.com/office/powerpoint/2010/main" val="40222273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ea typeface="ヒラギノ角ゴ Pro W3" charset="-128"/>
              </a:rPr>
              <a:t>Data Metric Tools in Rave</a:t>
            </a:r>
          </a:p>
        </p:txBody>
      </p:sp>
      <p:sp>
        <p:nvSpPr>
          <p:cNvPr id="89091" name="Content Placeholder 2"/>
          <p:cNvSpPr>
            <a:spLocks noGrp="1"/>
          </p:cNvSpPr>
          <p:nvPr>
            <p:ph type="body" sz="quarter" idx="12"/>
          </p:nvPr>
        </p:nvSpPr>
        <p:spPr/>
        <p:txBody>
          <a:bodyPr/>
          <a:lstStyle/>
          <a:p>
            <a:r>
              <a:rPr lang="en-US" altLang="en-US">
                <a:ea typeface="ヒラギノ角ゴ Pro W3" charset="-128"/>
              </a:rPr>
              <a:t>Data queries report (by site) </a:t>
            </a:r>
          </a:p>
          <a:p>
            <a:endParaRPr lang="en-US" altLang="en-US">
              <a:ea typeface="ヒラギノ角ゴ Pro W3" charset="-128"/>
            </a:endParaRPr>
          </a:p>
        </p:txBody>
      </p:sp>
      <p:pic>
        <p:nvPicPr>
          <p:cNvPr id="890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268" y="1801814"/>
            <a:ext cx="7699464" cy="481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0519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a:ea typeface="ヒラギノ角ゴ Pro W3" charset="-128"/>
              </a:rPr>
              <a:t>SCHARP Data Reviews</a:t>
            </a:r>
          </a:p>
        </p:txBody>
      </p:sp>
      <p:sp>
        <p:nvSpPr>
          <p:cNvPr id="3" name="Text Placeholder 2"/>
          <p:cNvSpPr>
            <a:spLocks noGrp="1"/>
          </p:cNvSpPr>
          <p:nvPr>
            <p:ph type="body" sz="quarter" idx="12"/>
          </p:nvPr>
        </p:nvSpPr>
        <p:spPr>
          <a:xfrm>
            <a:off x="990600" y="1261872"/>
            <a:ext cx="10274300" cy="4846320"/>
          </a:xfrm>
        </p:spPr>
        <p:txBody>
          <a:bodyPr/>
          <a:lstStyle/>
          <a:p>
            <a:pPr>
              <a:defRPr/>
            </a:pPr>
            <a:r>
              <a:rPr lang="en-US" sz="4000" u="sng" dirty="0"/>
              <a:t>SCHARP Data Managers:</a:t>
            </a:r>
          </a:p>
          <a:p>
            <a:pPr marL="457200" indent="-457200">
              <a:buFont typeface="Arial" panose="020B0604020202020204" pitchFamily="34" charset="0"/>
              <a:buChar char="•"/>
              <a:defRPr/>
            </a:pPr>
            <a:r>
              <a:rPr lang="en-US" altLang="en-US" sz="2400" dirty="0"/>
              <a:t>Review protocol endpoint data</a:t>
            </a:r>
          </a:p>
          <a:p>
            <a:pPr marL="457200" indent="-457200">
              <a:buFont typeface="Arial" panose="020B0604020202020204" pitchFamily="34" charset="0"/>
              <a:buChar char="•"/>
              <a:defRPr/>
            </a:pPr>
            <a:r>
              <a:rPr lang="en-US" altLang="en-US" sz="2400" dirty="0"/>
              <a:t>Review and resolve answered system queries</a:t>
            </a:r>
          </a:p>
          <a:p>
            <a:pPr marL="457200" indent="-457200">
              <a:buFont typeface="Arial" panose="020B0604020202020204" pitchFamily="34" charset="0"/>
              <a:buChar char="•"/>
              <a:defRPr/>
            </a:pPr>
            <a:r>
              <a:rPr lang="en-US" altLang="en-US" sz="2400" dirty="0"/>
              <a:t>Place, review, and resolve manual queries based on ongoing data review (Site from DM) </a:t>
            </a:r>
          </a:p>
          <a:p>
            <a:pPr>
              <a:defRPr/>
            </a:pPr>
            <a:r>
              <a:rPr lang="en-US" sz="4000" u="sng" dirty="0"/>
              <a:t>SCHARP CSA:</a:t>
            </a:r>
          </a:p>
          <a:p>
            <a:pPr marL="457200" indent="-457200">
              <a:buFont typeface="Arial" panose="020B0604020202020204" pitchFamily="34" charset="0"/>
              <a:buChar char="•"/>
              <a:defRPr/>
            </a:pPr>
            <a:r>
              <a:rPr lang="en-US" altLang="en-US" sz="2400" dirty="0"/>
              <a:t>Reviews clinical CRFs such as AE log CRFs on an ongoing basis</a:t>
            </a:r>
          </a:p>
          <a:p>
            <a:pPr marL="457200" indent="-457200">
              <a:buFont typeface="Arial" panose="020B0604020202020204" pitchFamily="34" charset="0"/>
              <a:buChar char="•"/>
              <a:defRPr/>
            </a:pPr>
            <a:r>
              <a:rPr lang="en-US" altLang="en-US" sz="2400" dirty="0"/>
              <a:t>Places, reviews, and resolves manual queries based on ongoing clinical data review (Site from Safety) </a:t>
            </a:r>
          </a:p>
          <a:p>
            <a:pPr>
              <a:defRPr/>
            </a:pPr>
            <a:endParaRPr lang="en-US" sz="1800" dirty="0"/>
          </a:p>
        </p:txBody>
      </p:sp>
    </p:spTree>
    <p:extLst>
      <p:ext uri="{BB962C8B-B14F-4D97-AF65-F5344CB8AC3E}">
        <p14:creationId xmlns:p14="http://schemas.microsoft.com/office/powerpoint/2010/main" val="11941353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z="3200" dirty="0">
                <a:ea typeface="ヒラギノ角ゴ Pro W3" charset="-128"/>
              </a:rPr>
              <a:t>PPD Monitoring  -  Targeted Source Data Verification (TSDV)</a:t>
            </a:r>
          </a:p>
        </p:txBody>
      </p:sp>
      <p:sp>
        <p:nvSpPr>
          <p:cNvPr id="38915" name="Content Placeholder 2"/>
          <p:cNvSpPr>
            <a:spLocks noGrp="1"/>
          </p:cNvSpPr>
          <p:nvPr>
            <p:ph type="body" sz="quarter" idx="12"/>
          </p:nvPr>
        </p:nvSpPr>
        <p:spPr>
          <a:xfrm>
            <a:off x="609600" y="1541272"/>
            <a:ext cx="10843683" cy="4846320"/>
          </a:xfrm>
        </p:spPr>
        <p:txBody>
          <a:bodyPr/>
          <a:lstStyle/>
          <a:p>
            <a:pPr marL="457200" indent="-457200">
              <a:buFont typeface="Arial" panose="020B0604020202020204" pitchFamily="34" charset="0"/>
              <a:buChar char="•"/>
              <a:defRPr/>
            </a:pPr>
            <a:r>
              <a:rPr lang="en-US" altLang="en-US" sz="2800" dirty="0">
                <a:ea typeface="ヒラギノ角ゴ Pro W3" charset="-128"/>
              </a:rPr>
              <a:t>DAIDS, SCHARP, &amp; PPD to determine on which CRFs and fields to place SDV boxes within Rave.</a:t>
            </a:r>
          </a:p>
          <a:p>
            <a:pPr marL="457200" indent="-457200">
              <a:buFont typeface="Arial" panose="020B0604020202020204" pitchFamily="34" charset="0"/>
              <a:buChar char="•"/>
              <a:defRPr/>
            </a:pPr>
            <a:r>
              <a:rPr lang="en-US" altLang="en-US" sz="2800" dirty="0">
                <a:ea typeface="ヒラギノ角ゴ Pro W3" charset="-128"/>
              </a:rPr>
              <a:t>During site monitoring visits, PPD monitors use the Task Summary on the Rave homepage to identify forms required for review.</a:t>
            </a:r>
          </a:p>
          <a:p>
            <a:pPr marL="457200" indent="-457200">
              <a:buFont typeface="Arial" panose="020B0604020202020204" pitchFamily="34" charset="0"/>
              <a:buChar char="•"/>
              <a:defRPr/>
            </a:pPr>
            <a:r>
              <a:rPr lang="en-US" altLang="en-US" sz="2800" dirty="0">
                <a:ea typeface="ヒラギノ角ゴ Pro W3" charset="-128"/>
              </a:rPr>
              <a:t>PPD monitors use TSDV boxes to document their reviews within the study database.</a:t>
            </a:r>
          </a:p>
          <a:p>
            <a:pPr marL="457200" indent="-457200">
              <a:buFont typeface="Arial" panose="020B0604020202020204" pitchFamily="34" charset="0"/>
              <a:buChar char="•"/>
              <a:defRPr/>
            </a:pPr>
            <a:r>
              <a:rPr lang="en-US" altLang="en-US" sz="2800" dirty="0">
                <a:ea typeface="ヒラギノ角ゴ Pro W3" charset="-128"/>
              </a:rPr>
              <a:t>PPD monitors can place manual queries for the site to review and address (Site from monitor) </a:t>
            </a:r>
          </a:p>
          <a:p>
            <a:pPr marL="400050" lvl="1" indent="0">
              <a:buNone/>
              <a:defRPr/>
            </a:pPr>
            <a:endParaRPr lang="en-US" altLang="en-US" sz="2000" dirty="0">
              <a:ea typeface="ヒラギノ角ゴ Pro W3" charset="-128"/>
            </a:endParaRPr>
          </a:p>
          <a:p>
            <a:pPr marL="857250" lvl="1" indent="-457200">
              <a:buFont typeface="Arial" panose="020B0604020202020204" pitchFamily="34" charset="0"/>
              <a:buChar char="•"/>
              <a:defRPr/>
            </a:pPr>
            <a:endParaRPr lang="en-US" altLang="en-US" dirty="0">
              <a:ea typeface="ヒラギノ角ゴ Pro W3" charset="-128"/>
            </a:endParaRPr>
          </a:p>
          <a:p>
            <a:pPr marL="1257300" lvl="2" indent="-457200">
              <a:defRPr/>
            </a:pPr>
            <a:endParaRPr lang="en-US" altLang="en-US" dirty="0">
              <a:ea typeface="ヒラギノ角ゴ Pro W3" charset="-128"/>
            </a:endParaRPr>
          </a:p>
        </p:txBody>
      </p:sp>
    </p:spTree>
    <p:extLst>
      <p:ext uri="{BB962C8B-B14F-4D97-AF65-F5344CB8AC3E}">
        <p14:creationId xmlns:p14="http://schemas.microsoft.com/office/powerpoint/2010/main" val="2768647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a:ea typeface="ヒラギノ角ゴ Pro W3" charset="-128"/>
              </a:rPr>
              <a:t>Resources Within Rave</a:t>
            </a:r>
          </a:p>
        </p:txBody>
      </p:sp>
      <p:sp>
        <p:nvSpPr>
          <p:cNvPr id="3" name="Content Placeholder 2"/>
          <p:cNvSpPr>
            <a:spLocks noGrp="1"/>
          </p:cNvSpPr>
          <p:nvPr>
            <p:ph type="body" sz="quarter" idx="12"/>
          </p:nvPr>
        </p:nvSpPr>
        <p:spPr>
          <a:xfrm>
            <a:off x="825500" y="1261872"/>
            <a:ext cx="10428447" cy="4846320"/>
          </a:xfrm>
        </p:spPr>
        <p:txBody>
          <a:bodyPr>
            <a:normAutofit/>
          </a:bodyPr>
          <a:lstStyle/>
          <a:p>
            <a:pPr>
              <a:spcBef>
                <a:spcPts val="0"/>
              </a:spcBef>
              <a:defRPr/>
            </a:pPr>
            <a:r>
              <a:rPr lang="en-US" dirty="0"/>
              <a:t>Resource Pane: bottom left-side of home screen</a:t>
            </a:r>
          </a:p>
          <a:p>
            <a:pPr lvl="1">
              <a:spcBef>
                <a:spcPts val="0"/>
              </a:spcBef>
              <a:defRPr/>
            </a:pPr>
            <a:endParaRPr lang="en-US" sz="2000" dirty="0"/>
          </a:p>
          <a:p>
            <a:pPr lvl="1">
              <a:spcBef>
                <a:spcPts val="0"/>
              </a:spcBef>
              <a:defRPr/>
            </a:pPr>
            <a:r>
              <a:rPr lang="en-US" sz="2400" dirty="0"/>
              <a:t>Displays a list of internet links that are standard across HVTN, HPTN, and MTN studies.</a:t>
            </a:r>
          </a:p>
          <a:p>
            <a:pPr lvl="2">
              <a:spcBef>
                <a:spcPts val="0"/>
              </a:spcBef>
              <a:defRPr/>
            </a:pPr>
            <a:r>
              <a:rPr lang="en-US" sz="2400" dirty="0"/>
              <a:t>AE Grading Table v2 </a:t>
            </a:r>
          </a:p>
          <a:p>
            <a:pPr lvl="2">
              <a:spcBef>
                <a:spcPts val="0"/>
              </a:spcBef>
              <a:defRPr/>
            </a:pPr>
            <a:r>
              <a:rPr lang="en-US" sz="2400" dirty="0"/>
              <a:t>Atlas portal</a:t>
            </a:r>
          </a:p>
          <a:p>
            <a:pPr lvl="2">
              <a:spcBef>
                <a:spcPts val="0"/>
              </a:spcBef>
              <a:defRPr/>
            </a:pPr>
            <a:r>
              <a:rPr lang="en-US" sz="2400" dirty="0"/>
              <a:t>Female Genital Grading Table v1</a:t>
            </a:r>
          </a:p>
          <a:p>
            <a:pPr lvl="2">
              <a:spcBef>
                <a:spcPts val="0"/>
              </a:spcBef>
              <a:defRPr/>
            </a:pPr>
            <a:r>
              <a:rPr lang="en-US" sz="2400" dirty="0"/>
              <a:t>HPTN</a:t>
            </a:r>
          </a:p>
          <a:p>
            <a:pPr lvl="2">
              <a:spcBef>
                <a:spcPts val="0"/>
              </a:spcBef>
              <a:defRPr/>
            </a:pPr>
            <a:r>
              <a:rPr lang="en-US" sz="2400" dirty="0"/>
              <a:t>HVTN</a:t>
            </a:r>
          </a:p>
          <a:p>
            <a:pPr lvl="2">
              <a:spcBef>
                <a:spcPts val="0"/>
              </a:spcBef>
              <a:defRPr/>
            </a:pPr>
            <a:r>
              <a:rPr lang="en-US" sz="2400" dirty="0"/>
              <a:t>Male Genital Grading Table v1</a:t>
            </a:r>
          </a:p>
          <a:p>
            <a:pPr lvl="2">
              <a:spcBef>
                <a:spcPts val="0"/>
              </a:spcBef>
              <a:defRPr/>
            </a:pPr>
            <a:r>
              <a:rPr lang="en-US" sz="2400" dirty="0"/>
              <a:t>MTN</a:t>
            </a:r>
          </a:p>
          <a:p>
            <a:pPr lvl="2">
              <a:spcBef>
                <a:spcPts val="0"/>
              </a:spcBef>
              <a:defRPr/>
            </a:pPr>
            <a:r>
              <a:rPr lang="en-US" sz="2400" dirty="0"/>
              <a:t>Rectal Grading Table v1</a:t>
            </a:r>
          </a:p>
          <a:p>
            <a:pPr>
              <a:spcBef>
                <a:spcPts val="0"/>
              </a:spcBef>
              <a:defRPr/>
            </a:pPr>
            <a:endParaRPr lang="en-US" dirty="0"/>
          </a:p>
        </p:txBody>
      </p:sp>
      <p:pic>
        <p:nvPicPr>
          <p:cNvPr id="92164" name="Picture 5" descr="C:\Users\mapeda\AppData\Local\Microsoft\Windows\Temporary Internet Files\Content.Outlook\XVU9V4UD\resou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0" y="2707373"/>
            <a:ext cx="2833847" cy="401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763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altLang="en-US">
                <a:ea typeface="ヒラギノ角ゴ Pro W3" charset="-128"/>
              </a:rPr>
              <a:t>Resources Within Rave</a:t>
            </a:r>
          </a:p>
        </p:txBody>
      </p:sp>
      <p:sp>
        <p:nvSpPr>
          <p:cNvPr id="3" name="Content Placeholder 2"/>
          <p:cNvSpPr>
            <a:spLocks noGrp="1"/>
          </p:cNvSpPr>
          <p:nvPr>
            <p:ph type="body" sz="quarter" idx="12"/>
          </p:nvPr>
        </p:nvSpPr>
        <p:spPr>
          <a:xfrm>
            <a:off x="863600" y="1261872"/>
            <a:ext cx="10325100" cy="4846320"/>
          </a:xfrm>
        </p:spPr>
        <p:txBody>
          <a:bodyPr>
            <a:normAutofit lnSpcReduction="10000"/>
          </a:bodyPr>
          <a:lstStyle/>
          <a:p>
            <a:pPr marL="457200" indent="-457200">
              <a:buFont typeface="Arial" panose="020B0604020202020204" pitchFamily="34" charset="0"/>
              <a:buChar char="•"/>
              <a:defRPr/>
            </a:pPr>
            <a:r>
              <a:rPr lang="en-US" sz="4000" dirty="0"/>
              <a:t>iMedidata Portal: Help menu on upper right corner provides access to these functions: </a:t>
            </a:r>
          </a:p>
          <a:p>
            <a:pPr lvl="1">
              <a:defRPr/>
            </a:pPr>
            <a:r>
              <a:rPr lang="en-US" sz="2400" b="1" dirty="0"/>
              <a:t>Help On This Page</a:t>
            </a:r>
            <a:r>
              <a:rPr lang="en-US" sz="2400" dirty="0"/>
              <a:t> – Click to open Online Help for the current application page in a new tab.</a:t>
            </a:r>
          </a:p>
          <a:p>
            <a:pPr lvl="1">
              <a:defRPr/>
            </a:pPr>
            <a:r>
              <a:rPr lang="en-US" sz="2400" b="1" dirty="0"/>
              <a:t>Knowledge Space Home</a:t>
            </a:r>
            <a:r>
              <a:rPr lang="en-US" sz="2400" dirty="0"/>
              <a:t> – Click to open the top level Help page in a new tab.</a:t>
            </a:r>
          </a:p>
          <a:p>
            <a:pPr lvl="1">
              <a:defRPr/>
            </a:pPr>
            <a:r>
              <a:rPr lang="en-US" sz="2400" b="1" dirty="0"/>
              <a:t>Show Me Videos</a:t>
            </a:r>
            <a:r>
              <a:rPr lang="en-US" sz="2400" dirty="0"/>
              <a:t> – Click to open a new tab where you can view a short instructional video about iMedidata.</a:t>
            </a:r>
          </a:p>
          <a:p>
            <a:pPr lvl="1">
              <a:defRPr/>
            </a:pPr>
            <a:r>
              <a:rPr lang="en-US" sz="2400" b="1" dirty="0"/>
              <a:t>Help center</a:t>
            </a:r>
            <a:r>
              <a:rPr lang="en-US" sz="2400" dirty="0"/>
              <a:t> – Click to open a page that allows you to view documentation and helpful tips as well as to report a problem</a:t>
            </a:r>
          </a:p>
          <a:p>
            <a:pPr>
              <a:defRPr/>
            </a:pPr>
            <a:endParaRPr lang="en-US" sz="2600" dirty="0"/>
          </a:p>
          <a:p>
            <a:pPr>
              <a:defRPr/>
            </a:pPr>
            <a:endParaRPr lang="en-US" sz="2600" b="1" dirty="0"/>
          </a:p>
        </p:txBody>
      </p:sp>
    </p:spTree>
    <p:extLst>
      <p:ext uri="{BB962C8B-B14F-4D97-AF65-F5344CB8AC3E}">
        <p14:creationId xmlns:p14="http://schemas.microsoft.com/office/powerpoint/2010/main" val="1104701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ea typeface="ヒラギノ角ゴ Pro W3" charset="-128"/>
              </a:rPr>
              <a:t>Resources: Within Rave</a:t>
            </a:r>
          </a:p>
        </p:txBody>
      </p:sp>
      <p:sp>
        <p:nvSpPr>
          <p:cNvPr id="96259" name="Content Placeholder 2"/>
          <p:cNvSpPr>
            <a:spLocks noGrp="1"/>
          </p:cNvSpPr>
          <p:nvPr>
            <p:ph type="body" sz="quarter" idx="12"/>
          </p:nvPr>
        </p:nvSpPr>
        <p:spPr>
          <a:xfrm>
            <a:off x="1549400" y="1261872"/>
            <a:ext cx="8658225" cy="4846320"/>
          </a:xfrm>
        </p:spPr>
        <p:txBody>
          <a:bodyPr/>
          <a:lstStyle/>
          <a:p>
            <a:pPr marL="457200" indent="-457200">
              <a:buFont typeface="Arial" panose="020B0604020202020204" pitchFamily="34" charset="0"/>
              <a:buChar char="•"/>
            </a:pPr>
            <a:r>
              <a:rPr lang="en-US" altLang="en-US" sz="2600" dirty="0">
                <a:ea typeface="ヒラギノ角ゴ Pro W3" charset="-128"/>
              </a:rPr>
              <a:t>Once within a study, you can click on the “Help” button on any page to access information relevant to that page.</a:t>
            </a:r>
          </a:p>
          <a:p>
            <a:endParaRPr lang="en-US" altLang="en-US" sz="2600" dirty="0">
              <a:ea typeface="ヒラギノ角ゴ Pro W3" charset="-128"/>
            </a:endParaRPr>
          </a:p>
        </p:txBody>
      </p:sp>
      <p:pic>
        <p:nvPicPr>
          <p:cNvPr id="6" name="Picture 5"/>
          <p:cNvPicPr>
            <a:picLocks noChangeAspect="1"/>
          </p:cNvPicPr>
          <p:nvPr/>
        </p:nvPicPr>
        <p:blipFill>
          <a:blip r:embed="rId3"/>
          <a:stretch>
            <a:fillRect/>
          </a:stretch>
        </p:blipFill>
        <p:spPr>
          <a:xfrm>
            <a:off x="3276600" y="2543366"/>
            <a:ext cx="6307931" cy="4148443"/>
          </a:xfrm>
          <a:prstGeom prst="rect">
            <a:avLst/>
          </a:prstGeom>
          <a:ln>
            <a:solidFill>
              <a:schemeClr val="bg1">
                <a:lumMod val="75000"/>
              </a:schemeClr>
            </a:solidFill>
          </a:ln>
        </p:spPr>
      </p:pic>
    </p:spTree>
    <p:extLst>
      <p:ext uri="{BB962C8B-B14F-4D97-AF65-F5344CB8AC3E}">
        <p14:creationId xmlns:p14="http://schemas.microsoft.com/office/powerpoint/2010/main" val="10900990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dirty="0">
                <a:ea typeface="ヒラギノ角ゴ Pro W3" charset="-128"/>
              </a:rPr>
              <a:t>MTN-033 Resources	</a:t>
            </a:r>
          </a:p>
        </p:txBody>
      </p:sp>
      <p:sp>
        <p:nvSpPr>
          <p:cNvPr id="98307" name="Content Placeholder 2"/>
          <p:cNvSpPr>
            <a:spLocks noGrp="1"/>
          </p:cNvSpPr>
          <p:nvPr>
            <p:ph type="body" sz="quarter" idx="12"/>
          </p:nvPr>
        </p:nvSpPr>
        <p:spPr>
          <a:xfrm>
            <a:off x="1982787" y="1261872"/>
            <a:ext cx="8224838" cy="4846320"/>
          </a:xfrm>
        </p:spPr>
        <p:txBody>
          <a:bodyPr/>
          <a:lstStyle/>
          <a:p>
            <a:pPr marL="342900" indent="-342900">
              <a:buFont typeface="Arial" panose="020B0604020202020204" pitchFamily="34" charset="0"/>
              <a:buChar char="•"/>
            </a:pPr>
            <a:r>
              <a:rPr lang="en-US" altLang="en-US" sz="3600" dirty="0">
                <a:ea typeface="ヒラギノ角ゴ Pro W3" charset="-128"/>
              </a:rPr>
              <a:t>MTN website </a:t>
            </a:r>
          </a:p>
          <a:p>
            <a:pPr lvl="1"/>
            <a:r>
              <a:rPr lang="en-US" altLang="en-US" sz="2400" dirty="0">
                <a:ea typeface="ヒラギノ角ゴ Pro W3" charset="-128"/>
              </a:rPr>
              <a:t>SSP</a:t>
            </a:r>
          </a:p>
          <a:p>
            <a:pPr lvl="1"/>
            <a:r>
              <a:rPr lang="en-US" altLang="en-US" sz="2400" dirty="0">
                <a:ea typeface="ヒラギノ角ゴ Pro W3" charset="-128"/>
              </a:rPr>
              <a:t>Specimen Label Macro</a:t>
            </a:r>
          </a:p>
          <a:p>
            <a:pPr lvl="1"/>
            <a:r>
              <a:rPr lang="en-US" altLang="en-US" sz="2400" dirty="0">
                <a:ea typeface="ヒラギノ角ゴ Pro W3" charset="-128"/>
              </a:rPr>
              <a:t>Visit Calendar Tool  </a:t>
            </a:r>
          </a:p>
          <a:p>
            <a:pPr marL="342900" indent="-342900">
              <a:buFont typeface="Arial" panose="020B0604020202020204" pitchFamily="34" charset="0"/>
              <a:buChar char="•"/>
            </a:pPr>
            <a:r>
              <a:rPr lang="en-US" altLang="en-US" sz="3600" dirty="0">
                <a:ea typeface="ヒラギノ角ゴ Pro W3" charset="-128"/>
              </a:rPr>
              <a:t>MTN Atlas Portal </a:t>
            </a:r>
            <a:r>
              <a:rPr lang="en-US" altLang="en-US" sz="2400" dirty="0">
                <a:ea typeface="ヒラギノ角ゴ Pro W3" charset="-128"/>
              </a:rPr>
              <a:t>(</a:t>
            </a:r>
            <a:r>
              <a:rPr lang="en-US" altLang="en-US" sz="2400" dirty="0">
                <a:ea typeface="ヒラギノ角ゴ Pro W3" charset="-128"/>
                <a:hlinkClick r:id="rId3"/>
              </a:rPr>
              <a:t>https://atlas.scharp.org/cpas/project/MTN/033/begin.view</a:t>
            </a:r>
            <a:r>
              <a:rPr lang="en-US" altLang="en-US" sz="2400" dirty="0">
                <a:ea typeface="ヒラギノ角ゴ Pro W3" charset="-128"/>
              </a:rPr>
              <a:t>)</a:t>
            </a:r>
          </a:p>
          <a:p>
            <a:pPr lvl="1"/>
            <a:r>
              <a:rPr lang="en-US" altLang="en-US" sz="2400" dirty="0" err="1">
                <a:ea typeface="ヒラギノ角ゴ Pro W3" charset="-128"/>
              </a:rPr>
              <a:t>eCRF</a:t>
            </a:r>
            <a:r>
              <a:rPr lang="en-US" altLang="en-US" sz="2400" dirty="0">
                <a:ea typeface="ヒラギノ角ゴ Pro W3" charset="-128"/>
              </a:rPr>
              <a:t> Medidata Rave Output</a:t>
            </a:r>
          </a:p>
          <a:p>
            <a:pPr lvl="1"/>
            <a:r>
              <a:rPr lang="en-US" altLang="en-US" sz="2400" dirty="0">
                <a:ea typeface="ヒラギノ角ゴ Pro W3" charset="-128"/>
              </a:rPr>
              <a:t>CRF Completion Guidelines (CCGs)</a:t>
            </a:r>
          </a:p>
          <a:p>
            <a:pPr lvl="1"/>
            <a:r>
              <a:rPr lang="en-US" altLang="en-US" sz="2400" dirty="0">
                <a:ea typeface="ヒラギノ角ゴ Pro W3" charset="-128"/>
              </a:rPr>
              <a:t>Medidata Rave Materials</a:t>
            </a:r>
          </a:p>
        </p:txBody>
      </p:sp>
      <p:pic>
        <p:nvPicPr>
          <p:cNvPr id="983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12" y="4725097"/>
            <a:ext cx="4216400" cy="183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817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ea typeface="ヒラギノ角ゴ Pro W3" charset="-128"/>
              </a:rPr>
              <a:t>Medidata Rave User Accounts</a:t>
            </a:r>
          </a:p>
        </p:txBody>
      </p:sp>
      <p:sp>
        <p:nvSpPr>
          <p:cNvPr id="3" name="Text Placeholder 2"/>
          <p:cNvSpPr>
            <a:spLocks noGrp="1"/>
          </p:cNvSpPr>
          <p:nvPr>
            <p:ph type="body" sz="quarter" idx="12"/>
          </p:nvPr>
        </p:nvSpPr>
        <p:spPr>
          <a:xfrm>
            <a:off x="611717" y="1261872"/>
            <a:ext cx="10627783" cy="4846320"/>
          </a:xfrm>
        </p:spPr>
        <p:txBody>
          <a:bodyPr/>
          <a:lstStyle/>
          <a:p>
            <a:pPr marL="342900" indent="-342900">
              <a:buFont typeface="Arial" panose="020B0604020202020204" pitchFamily="34" charset="0"/>
              <a:buChar char="•"/>
              <a:defRPr/>
            </a:pPr>
            <a:r>
              <a:rPr lang="en-US" altLang="en-US" dirty="0"/>
              <a:t>To update or remove existing user accounts, or to add new user accounts,  complete Medidata Rave User Request Form with these details and email this form to </a:t>
            </a:r>
            <a:r>
              <a:rPr lang="en-US" altLang="en-US" dirty="0">
                <a:hlinkClick r:id="rId3"/>
              </a:rPr>
              <a:t>sc.access.medidata@scharp.org</a:t>
            </a:r>
            <a:r>
              <a:rPr lang="en-US" altLang="en-US" dirty="0"/>
              <a:t>.</a:t>
            </a:r>
          </a:p>
          <a:p>
            <a:pPr marL="411480" lvl="2" indent="0">
              <a:buNone/>
              <a:defRPr/>
            </a:pPr>
            <a:endParaRPr lang="en-US" sz="3200" dirty="0"/>
          </a:p>
          <a:p>
            <a:pPr lvl="1">
              <a:defRPr/>
            </a:pPr>
            <a:endParaRPr lang="en-US" dirty="0"/>
          </a:p>
          <a:p>
            <a:pPr>
              <a:defRPr/>
            </a:pPr>
            <a:endParaRPr lang="en-US" dirty="0"/>
          </a:p>
        </p:txBody>
      </p:sp>
      <p:pic>
        <p:nvPicPr>
          <p:cNvPr id="2765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533" y="3479800"/>
            <a:ext cx="10707967" cy="273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9897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ea typeface="ヒラギノ角ゴ Pro W3" charset="-128"/>
              </a:rPr>
              <a:t>Medidata Rave User Accounts</a:t>
            </a:r>
          </a:p>
        </p:txBody>
      </p:sp>
      <p:sp>
        <p:nvSpPr>
          <p:cNvPr id="3" name="Text Placeholder 2"/>
          <p:cNvSpPr>
            <a:spLocks noGrp="1"/>
          </p:cNvSpPr>
          <p:nvPr>
            <p:ph type="body" sz="quarter" idx="12"/>
          </p:nvPr>
        </p:nvSpPr>
        <p:spPr>
          <a:xfrm>
            <a:off x="838200" y="1261873"/>
            <a:ext cx="10375900" cy="4692119"/>
          </a:xfrm>
        </p:spPr>
        <p:txBody>
          <a:bodyPr/>
          <a:lstStyle/>
          <a:p>
            <a:pPr marL="342900" indent="-342900">
              <a:buFont typeface="Arial" panose="020B0604020202020204" pitchFamily="34" charset="0"/>
              <a:buChar char="•"/>
              <a:defRPr/>
            </a:pPr>
            <a:r>
              <a:rPr lang="en-US" altLang="en-US" sz="2800" dirty="0"/>
              <a:t>The Medidata Rave User Request Form is available on the MTN-033 ATLAS portal under the “Medidata Rave Materials” section.</a:t>
            </a:r>
          </a:p>
          <a:p>
            <a:pPr eaLnBrk="1" hangingPunct="1">
              <a:defRPr/>
            </a:pPr>
            <a:endParaRPr lang="en-US" altLang="en-US" sz="2800" dirty="0"/>
          </a:p>
          <a:p>
            <a:pPr marL="457200" indent="-457200">
              <a:buFont typeface="Wingdings" panose="05000000000000000000" pitchFamily="2" charset="2"/>
              <a:buChar char="§"/>
              <a:defRPr/>
            </a:pPr>
            <a:endParaRPr lang="en-US" altLang="en-US" sz="2800" dirty="0"/>
          </a:p>
          <a:p>
            <a:pPr marL="457200" indent="-457200">
              <a:buFont typeface="Wingdings" panose="05000000000000000000" pitchFamily="2" charset="2"/>
              <a:buChar char="§"/>
              <a:defRPr/>
            </a:pPr>
            <a:endParaRPr lang="en-US" altLang="en-US" sz="2800" dirty="0"/>
          </a:p>
          <a:p>
            <a:pPr eaLnBrk="1" hangingPunct="1">
              <a:buNone/>
              <a:defRPr/>
            </a:pPr>
            <a:endParaRPr lang="en-US" altLang="en-US" sz="2800" dirty="0"/>
          </a:p>
          <a:p>
            <a:pPr eaLnBrk="1" hangingPunct="1">
              <a:buNone/>
              <a:defRPr/>
            </a:pPr>
            <a:endParaRPr lang="en-US" altLang="en-US" sz="2800" dirty="0"/>
          </a:p>
          <a:p>
            <a:pPr marL="342900" indent="-342900">
              <a:buFont typeface="Arial" panose="020B0604020202020204" pitchFamily="34" charset="0"/>
              <a:buChar char="•"/>
              <a:defRPr/>
            </a:pPr>
            <a:r>
              <a:rPr lang="en-US" altLang="en-US" sz="2800" dirty="0"/>
              <a:t>Your request typically will be completed within 3-5 business days, but please ensure that a request is submitted no later than 1 week prior to when site staff will need access to Rave to ensure ample time. </a:t>
            </a:r>
          </a:p>
          <a:p>
            <a:pPr eaLnBrk="1" hangingPunct="1">
              <a:defRPr/>
            </a:pPr>
            <a:endParaRPr lang="en-US" altLang="en-US" sz="2800" dirty="0"/>
          </a:p>
          <a:p>
            <a:pPr eaLnBrk="1" hangingPunct="1">
              <a:defRPr/>
            </a:pPr>
            <a:endParaRPr lang="en-US" altLang="en-US" sz="2000" dirty="0"/>
          </a:p>
          <a:p>
            <a:pPr>
              <a:defRPr/>
            </a:pPr>
            <a:endParaRPr lang="en-US" sz="1800" dirty="0"/>
          </a:p>
          <a:p>
            <a:pPr marL="457200" indent="-457200">
              <a:buFont typeface="Wingdings" panose="05000000000000000000" pitchFamily="2" charset="2"/>
              <a:buChar char="§"/>
              <a:defRPr/>
            </a:pPr>
            <a:endParaRPr lang="en-US" altLang="en-US" sz="2000" dirty="0"/>
          </a:p>
          <a:p>
            <a:pPr marL="411480" lvl="2" indent="0">
              <a:buNone/>
              <a:defRPr/>
            </a:pPr>
            <a:endParaRPr lang="en-US" sz="1100" dirty="0"/>
          </a:p>
          <a:p>
            <a:pPr lvl="1">
              <a:defRPr/>
            </a:pPr>
            <a:endParaRPr lang="en-US" sz="1400" dirty="0"/>
          </a:p>
          <a:p>
            <a:pPr>
              <a:defRPr/>
            </a:pPr>
            <a:endParaRPr lang="en-US" sz="2000" dirty="0"/>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155" y="2295902"/>
            <a:ext cx="4552509" cy="236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24200" y="2877839"/>
            <a:ext cx="2781299" cy="297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97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61C-9DEE-42D7-9B1B-14C4D8533D84}"/>
              </a:ext>
            </a:extLst>
          </p:cNvPr>
          <p:cNvSpPr>
            <a:spLocks noGrp="1"/>
          </p:cNvSpPr>
          <p:nvPr>
            <p:ph type="title"/>
          </p:nvPr>
        </p:nvSpPr>
        <p:spPr/>
        <p:txBody>
          <a:bodyPr/>
          <a:lstStyle/>
          <a:p>
            <a:r>
              <a:rPr lang="en-US" dirty="0"/>
              <a:t>Who Cannot Join MTN-033</a:t>
            </a:r>
          </a:p>
        </p:txBody>
      </p:sp>
      <p:sp>
        <p:nvSpPr>
          <p:cNvPr id="3" name="Content Placeholder 2">
            <a:extLst>
              <a:ext uri="{FF2B5EF4-FFF2-40B4-BE49-F238E27FC236}">
                <a16:creationId xmlns:a16="http://schemas.microsoft.com/office/drawing/2014/main" id="{018A074D-5A99-4C6B-A047-F55789E70F69}"/>
              </a:ext>
            </a:extLst>
          </p:cNvPr>
          <p:cNvSpPr>
            <a:spLocks noGrp="1"/>
          </p:cNvSpPr>
          <p:nvPr>
            <p:ph idx="1"/>
          </p:nvPr>
        </p:nvSpPr>
        <p:spPr/>
        <p:txBody>
          <a:bodyPr/>
          <a:lstStyle/>
          <a:p>
            <a:r>
              <a:rPr lang="en-US" sz="2400" dirty="0"/>
              <a:t>At screening: </a:t>
            </a:r>
          </a:p>
          <a:p>
            <a:pPr lvl="1"/>
            <a:r>
              <a:rPr lang="en-US" sz="2000" dirty="0"/>
              <a:t>participant report of treatment for anogenital STI (after diagnosis) in past 3 months</a:t>
            </a:r>
          </a:p>
          <a:p>
            <a:pPr lvl="1"/>
            <a:r>
              <a:rPr lang="en-US" sz="2000" dirty="0"/>
              <a:t>participant-reported symptoms and/or clinical or laboratory diagnosis of active anorectal or reproductive tract infection (RTI) requiring treatment; symptomatic UTI</a:t>
            </a:r>
          </a:p>
          <a:p>
            <a:r>
              <a:rPr lang="en-US" sz="2400" dirty="0"/>
              <a:t>At enrollment:</a:t>
            </a:r>
          </a:p>
          <a:p>
            <a:pPr lvl="1"/>
            <a:r>
              <a:rPr lang="en-US" sz="2000" dirty="0"/>
              <a:t>active anorectal infection, RTI requiring treatment or symptomatic UTI</a:t>
            </a:r>
          </a:p>
          <a:p>
            <a:r>
              <a:rPr lang="en-US" sz="2400" dirty="0"/>
              <a:t>In last 6 months prior to enrollment, RAI without a condom and/or penile vaginal intercourse with a partner who is known to be HIV-positive </a:t>
            </a:r>
          </a:p>
          <a:p>
            <a:r>
              <a:rPr lang="en-US" sz="2400" dirty="0"/>
              <a:t>Within 30 days of enrollment, participation in research studies involving drugs, med devices, genital/rectal products or vaccines</a:t>
            </a:r>
          </a:p>
          <a:p>
            <a:pPr marL="0" indent="0">
              <a:buNone/>
            </a:pPr>
            <a:endParaRPr lang="en-US" sz="2800" dirty="0"/>
          </a:p>
        </p:txBody>
      </p:sp>
    </p:spTree>
    <p:extLst>
      <p:ext uri="{BB962C8B-B14F-4D97-AF65-F5344CB8AC3E}">
        <p14:creationId xmlns:p14="http://schemas.microsoft.com/office/powerpoint/2010/main" val="989840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altLang="en-US">
                <a:ea typeface="ヒラギノ角ゴ Pro W3" charset="-128"/>
              </a:rPr>
              <a:t>Participant Grid View</a:t>
            </a:r>
          </a:p>
        </p:txBody>
      </p:sp>
      <p:sp>
        <p:nvSpPr>
          <p:cNvPr id="3" name="Content Placeholder 2"/>
          <p:cNvSpPr>
            <a:spLocks noGrp="1"/>
          </p:cNvSpPr>
          <p:nvPr>
            <p:ph idx="4294967295"/>
          </p:nvPr>
        </p:nvSpPr>
        <p:spPr>
          <a:xfrm>
            <a:off x="609600" y="1138383"/>
            <a:ext cx="10591799" cy="4443413"/>
          </a:xfrm>
        </p:spPr>
        <p:txBody>
          <a:bodyPr>
            <a:noAutofit/>
          </a:bodyPr>
          <a:lstStyle/>
          <a:p>
            <a:pPr marL="457200" indent="-457200">
              <a:buFont typeface="Arial" panose="020B0604020202020204" pitchFamily="34" charset="0"/>
              <a:buChar char="•"/>
              <a:defRPr/>
            </a:pPr>
            <a:r>
              <a:rPr lang="en-US" u="sng" dirty="0"/>
              <a:t>The Participant Grid View:</a:t>
            </a:r>
            <a:endParaRPr lang="en-US" sz="1400" dirty="0"/>
          </a:p>
          <a:p>
            <a:pPr lvl="1">
              <a:defRPr/>
            </a:pPr>
            <a:r>
              <a:rPr lang="en-US" dirty="0"/>
              <a:t>Displays participant folders and forms in a grid format </a:t>
            </a:r>
          </a:p>
          <a:p>
            <a:pPr marL="342900" lvl="1" indent="0">
              <a:buNone/>
              <a:defRPr/>
            </a:pPr>
            <a:endParaRPr lang="en-US" sz="1400" dirty="0"/>
          </a:p>
          <a:p>
            <a:pPr lvl="1">
              <a:defRPr/>
            </a:pPr>
            <a:r>
              <a:rPr lang="en-US" dirty="0"/>
              <a:t>Provides the status of specific forms </a:t>
            </a:r>
          </a:p>
          <a:p>
            <a:pPr marL="342900" lvl="1" indent="0">
              <a:buNone/>
              <a:defRPr/>
            </a:pPr>
            <a:endParaRPr lang="en-US" sz="1400" dirty="0"/>
          </a:p>
          <a:p>
            <a:pPr lvl="1">
              <a:defRPr/>
            </a:pPr>
            <a:r>
              <a:rPr lang="en-US" dirty="0"/>
              <a:t>Allows authorized Rave users to quickly perform activities such a freeze, sign-off, verify, and sign-off on multiple forms </a:t>
            </a:r>
          </a:p>
          <a:p>
            <a:pPr lvl="3">
              <a:defRPr/>
            </a:pPr>
            <a:r>
              <a:rPr lang="en-US" sz="2400" dirty="0"/>
              <a:t>E.g., Investigator role can quickly sign-off on multiple </a:t>
            </a:r>
            <a:r>
              <a:rPr lang="en-US" sz="2400" dirty="0" err="1"/>
              <a:t>eCRFs</a:t>
            </a:r>
            <a:r>
              <a:rPr lang="en-US" sz="2400" dirty="0"/>
              <a:t> for a given participant at the same time</a:t>
            </a:r>
          </a:p>
        </p:txBody>
      </p:sp>
    </p:spTree>
    <p:extLst>
      <p:ext uri="{BB962C8B-B14F-4D97-AF65-F5344CB8AC3E}">
        <p14:creationId xmlns:p14="http://schemas.microsoft.com/office/powerpoint/2010/main" val="4108408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a:r>
              <a:rPr lang="en-US" altLang="en-US">
                <a:ea typeface="ヒラギノ角ゴ Pro W3" charset="-128"/>
              </a:rPr>
              <a:t>Participant Grid View</a:t>
            </a:r>
          </a:p>
        </p:txBody>
      </p:sp>
      <p:sp>
        <p:nvSpPr>
          <p:cNvPr id="3" name="Content Placeholder 2"/>
          <p:cNvSpPr>
            <a:spLocks noGrp="1"/>
          </p:cNvSpPr>
          <p:nvPr>
            <p:ph idx="4294967295"/>
          </p:nvPr>
        </p:nvSpPr>
        <p:spPr>
          <a:xfrm>
            <a:off x="1663700" y="5486400"/>
            <a:ext cx="9016205" cy="904449"/>
          </a:xfrm>
          <a:solidFill>
            <a:schemeClr val="accent5">
              <a:lumMod val="40000"/>
              <a:lumOff val="60000"/>
            </a:schemeClr>
          </a:solidFill>
        </p:spPr>
        <p:txBody>
          <a:bodyPr>
            <a:noAutofit/>
          </a:bodyPr>
          <a:lstStyle/>
          <a:p>
            <a:pPr>
              <a:spcBef>
                <a:spcPts val="0"/>
              </a:spcBef>
              <a:buFont typeface="Arial" panose="020B0604020202020204" pitchFamily="34" charset="0"/>
              <a:buChar char="•"/>
              <a:defRPr/>
            </a:pPr>
            <a:r>
              <a:rPr lang="en-US" sz="2000" dirty="0"/>
              <a:t>To access the participant grid view, click on “Grid View” located in the upper right corner of the participant’s main page. </a:t>
            </a:r>
          </a:p>
        </p:txBody>
      </p:sp>
      <p:sp>
        <p:nvSpPr>
          <p:cNvPr id="64517" name="Oval 1"/>
          <p:cNvSpPr>
            <a:spLocks noChangeArrowheads="1"/>
          </p:cNvSpPr>
          <p:nvPr/>
        </p:nvSpPr>
        <p:spPr bwMode="auto">
          <a:xfrm>
            <a:off x="7885114" y="2481264"/>
            <a:ext cx="401637" cy="261937"/>
          </a:xfrm>
          <a:prstGeom prst="ellipse">
            <a:avLst/>
          </a:prstGeom>
          <a:noFill/>
          <a:ln w="9525" algn="ctr">
            <a:solidFill>
              <a:srgbClr val="6600FF"/>
            </a:solidFill>
            <a:round/>
            <a:headEnd/>
            <a:tailEnd/>
          </a:ln>
          <a:extLst>
            <a:ext uri="{909E8E84-426E-40DD-AFC4-6F175D3DCCD1}">
              <a14:hiddenFill xmlns:a14="http://schemas.microsoft.com/office/drawing/2010/main">
                <a:solidFill>
                  <a:srgbClr val="FFFFFF"/>
                </a:solidFill>
              </a14:hiddenFill>
            </a:ext>
          </a:extLst>
        </p:spPr>
        <p:txBody>
          <a:bodyPr wrap="none"/>
          <a:lstStyle>
            <a:lvl1pPr>
              <a:lnSpc>
                <a:spcPts val="3600"/>
              </a:lnSpc>
              <a:spcBef>
                <a:spcPct val="20000"/>
              </a:spcBef>
              <a:buClr>
                <a:schemeClr val="bg1"/>
              </a:buClr>
              <a:defRPr sz="2800">
                <a:solidFill>
                  <a:srgbClr val="1C3B61"/>
                </a:solidFill>
                <a:latin typeface="Arial" panose="020B0604020202020204" pitchFamily="34" charset="0"/>
                <a:ea typeface="ヒラギノ角ゴ Pro W3" charset="-128"/>
              </a:defRPr>
            </a:lvl1pPr>
            <a:lvl2pPr marL="742950" indent="-285750">
              <a:spcBef>
                <a:spcPct val="20000"/>
              </a:spcBef>
              <a:buClr>
                <a:schemeClr val="bg1"/>
              </a:buClr>
              <a:buSzPct val="90000"/>
              <a:buFont typeface="Times New Roman" panose="02020603050405020304" pitchFamily="18" charset="0"/>
              <a:buChar char="–"/>
              <a:defRPr sz="2400">
                <a:solidFill>
                  <a:srgbClr val="1C3B61"/>
                </a:solidFill>
                <a:latin typeface="Arial" panose="020B0604020202020204"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anose="020B0604020202020204" pitchFamily="34" charset="0"/>
                <a:ea typeface="ヒラギノ角ゴ Pro W3" charset="-128"/>
              </a:defRPr>
            </a:lvl3pPr>
            <a:lvl4pPr marL="1600200" indent="-228600">
              <a:spcBef>
                <a:spcPct val="20000"/>
              </a:spcBef>
              <a:buClr>
                <a:schemeClr val="bg1"/>
              </a:buClr>
              <a:buSzPct val="80000"/>
              <a:buFont typeface="Times New Roman" panose="02020603050405020304" pitchFamily="18" charset="0"/>
              <a:buChar char="–"/>
              <a:defRPr>
                <a:solidFill>
                  <a:srgbClr val="1C3B61"/>
                </a:solidFill>
                <a:latin typeface="Arial" panose="020B0604020202020204"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anose="020B0604020202020204" pitchFamily="34" charset="0"/>
                <a:ea typeface="ヒラギノ角ゴ Pro W3" charset="-128"/>
              </a:defRPr>
            </a:lvl9pPr>
          </a:lstStyle>
          <a:p>
            <a:pPr eaLnBrk="1" hangingPunct="1">
              <a:lnSpc>
                <a:spcPct val="100000"/>
              </a:lnSpc>
              <a:spcBef>
                <a:spcPct val="0"/>
              </a:spcBef>
              <a:buClrTx/>
            </a:pPr>
            <a:endParaRPr lang="en-US" altLang="en-US" sz="2400">
              <a:solidFill>
                <a:schemeClr val="tx1"/>
              </a:solidFill>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86521" y="1378310"/>
            <a:ext cx="11817368" cy="3617919"/>
          </a:xfrm>
          <a:prstGeom prst="rect">
            <a:avLst/>
          </a:prstGeom>
        </p:spPr>
      </p:pic>
      <p:sp>
        <p:nvSpPr>
          <p:cNvPr id="2" name="Rounded Rectangle 1"/>
          <p:cNvSpPr/>
          <p:nvPr/>
        </p:nvSpPr>
        <p:spPr>
          <a:xfrm>
            <a:off x="11390703" y="1669751"/>
            <a:ext cx="613186" cy="2796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4897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a:r>
              <a:rPr lang="en-US" altLang="en-US">
                <a:ea typeface="ヒラギノ角ゴ Pro W3" charset="-128"/>
              </a:rPr>
              <a:t>Participant Grid View</a:t>
            </a:r>
          </a:p>
        </p:txBody>
      </p:sp>
      <p:pic>
        <p:nvPicPr>
          <p:cNvPr id="2" name="Picture 1"/>
          <p:cNvPicPr>
            <a:picLocks noChangeAspect="1"/>
          </p:cNvPicPr>
          <p:nvPr/>
        </p:nvPicPr>
        <p:blipFill>
          <a:blip r:embed="rId3"/>
          <a:stretch>
            <a:fillRect/>
          </a:stretch>
        </p:blipFill>
        <p:spPr>
          <a:xfrm>
            <a:off x="1838787" y="1190329"/>
            <a:ext cx="8512839" cy="4652663"/>
          </a:xfrm>
          <a:prstGeom prst="rect">
            <a:avLst/>
          </a:prstGeom>
        </p:spPr>
      </p:pic>
      <p:sp>
        <p:nvSpPr>
          <p:cNvPr id="6" name="Rounded Rectangle 5"/>
          <p:cNvSpPr/>
          <p:nvPr/>
        </p:nvSpPr>
        <p:spPr>
          <a:xfrm>
            <a:off x="4288715" y="4469802"/>
            <a:ext cx="311972" cy="3012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88716" y="1772568"/>
            <a:ext cx="5637007" cy="4518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37654" y="2131603"/>
            <a:ext cx="925158" cy="3711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686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600" dirty="0"/>
              <a:t>Participant Grid View – Investigator Role</a:t>
            </a:r>
          </a:p>
        </p:txBody>
      </p:sp>
      <p:sp>
        <p:nvSpPr>
          <p:cNvPr id="3" name="Content Placeholder 2"/>
          <p:cNvSpPr>
            <a:spLocks noGrp="1"/>
          </p:cNvSpPr>
          <p:nvPr>
            <p:ph idx="4294967295"/>
          </p:nvPr>
        </p:nvSpPr>
        <p:spPr>
          <a:xfrm>
            <a:off x="850900" y="1121352"/>
            <a:ext cx="10490200" cy="4648200"/>
          </a:xfrm>
        </p:spPr>
        <p:txBody>
          <a:bodyPr>
            <a:noAutofit/>
          </a:bodyPr>
          <a:lstStyle/>
          <a:p>
            <a:pPr>
              <a:spcBef>
                <a:spcPts val="0"/>
              </a:spcBef>
              <a:buFont typeface="Arial" panose="020B0604020202020204" pitchFamily="34" charset="0"/>
              <a:buChar char="•"/>
              <a:defRPr/>
            </a:pPr>
            <a:r>
              <a:rPr lang="en-US" sz="2800" dirty="0"/>
              <a:t>Electronic form sign-off by the Site Investigator (</a:t>
            </a:r>
            <a:r>
              <a:rPr lang="en-US" sz="2800" dirty="0" err="1"/>
              <a:t>IoR</a:t>
            </a:r>
            <a:r>
              <a:rPr lang="en-US" sz="2800" dirty="0"/>
              <a:t>) to verify the completeness and accuracy of the study data should occur after all queries have been resolved on the form and prior to database lock as the study approaches close out and completion. </a:t>
            </a:r>
          </a:p>
          <a:p>
            <a:pPr marL="457200" indent="-457200">
              <a:spcBef>
                <a:spcPts val="0"/>
              </a:spcBef>
              <a:buFont typeface="Arial" panose="020B0604020202020204" pitchFamily="34" charset="0"/>
              <a:buChar char="•"/>
              <a:defRPr/>
            </a:pPr>
            <a:endParaRPr lang="en-US" sz="2800" dirty="0"/>
          </a:p>
          <a:p>
            <a:pPr marL="457200" indent="-457200">
              <a:spcBef>
                <a:spcPts val="0"/>
              </a:spcBef>
              <a:buFont typeface="Arial" panose="020B0604020202020204" pitchFamily="34" charset="0"/>
              <a:buChar char="•"/>
              <a:defRPr/>
            </a:pPr>
            <a:r>
              <a:rPr lang="en-US" sz="2800" dirty="0"/>
              <a:t>To maximize efficiency, please hold off on providing Investigator sign-off for a participant casebook until instructed by SCHARP CDM(s).  </a:t>
            </a:r>
          </a:p>
          <a:p>
            <a:pPr marL="685800" lvl="1">
              <a:spcBef>
                <a:spcPts val="0"/>
              </a:spcBef>
              <a:defRPr/>
            </a:pPr>
            <a:r>
              <a:rPr lang="en-US" sz="2400" dirty="0"/>
              <a:t>Single sign-off per participant once participant terminates from study</a:t>
            </a:r>
          </a:p>
          <a:p>
            <a:pPr marL="685800" lvl="1">
              <a:spcBef>
                <a:spcPts val="0"/>
              </a:spcBef>
              <a:defRPr/>
            </a:pPr>
            <a:r>
              <a:rPr lang="en-US" sz="2400" dirty="0"/>
              <a:t>Site Investigator sign off of a form should </a:t>
            </a:r>
            <a:r>
              <a:rPr lang="en-US" sz="2400" b="1" dirty="0">
                <a:solidFill>
                  <a:srgbClr val="FF0000"/>
                </a:solidFill>
              </a:rPr>
              <a:t>not</a:t>
            </a:r>
            <a:r>
              <a:rPr lang="en-US" sz="2400" dirty="0"/>
              <a:t> be completed until </a:t>
            </a:r>
            <a:r>
              <a:rPr lang="en-US" sz="2400" i="1" dirty="0">
                <a:solidFill>
                  <a:srgbClr val="FF0000"/>
                </a:solidFill>
              </a:rPr>
              <a:t>after </a:t>
            </a:r>
            <a:r>
              <a:rPr lang="en-US" sz="2400" dirty="0"/>
              <a:t>data review by a PPD monitor or by a SCHARP Data Manager and all queries are resolved. </a:t>
            </a:r>
          </a:p>
        </p:txBody>
      </p:sp>
    </p:spTree>
    <p:extLst>
      <p:ext uri="{BB962C8B-B14F-4D97-AF65-F5344CB8AC3E}">
        <p14:creationId xmlns:p14="http://schemas.microsoft.com/office/powerpoint/2010/main" val="152122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4A8C-2B95-4FB7-BC8C-0F6097FFD196}"/>
              </a:ext>
            </a:extLst>
          </p:cNvPr>
          <p:cNvSpPr>
            <a:spLocks noGrp="1"/>
          </p:cNvSpPr>
          <p:nvPr>
            <p:ph type="title"/>
          </p:nvPr>
        </p:nvSpPr>
        <p:spPr/>
        <p:txBody>
          <a:bodyPr/>
          <a:lstStyle/>
          <a:p>
            <a:r>
              <a:rPr lang="en-US" dirty="0"/>
              <a:t>Randomization</a:t>
            </a:r>
          </a:p>
        </p:txBody>
      </p:sp>
      <p:sp>
        <p:nvSpPr>
          <p:cNvPr id="3" name="Content Placeholder 2">
            <a:extLst>
              <a:ext uri="{FF2B5EF4-FFF2-40B4-BE49-F238E27FC236}">
                <a16:creationId xmlns:a16="http://schemas.microsoft.com/office/drawing/2014/main" id="{D98C1BD8-BEA7-40F9-B70C-84D667079902}"/>
              </a:ext>
            </a:extLst>
          </p:cNvPr>
          <p:cNvSpPr>
            <a:spLocks noGrp="1"/>
          </p:cNvSpPr>
          <p:nvPr>
            <p:ph idx="1"/>
          </p:nvPr>
        </p:nvSpPr>
        <p:spPr/>
        <p:txBody>
          <a:bodyPr/>
          <a:lstStyle/>
          <a:p>
            <a:r>
              <a:rPr lang="en-US" dirty="0"/>
              <a:t>Participants will be randomized to product sequence</a:t>
            </a:r>
          </a:p>
          <a:p>
            <a:r>
              <a:rPr lang="en-US" dirty="0"/>
              <a:t>Additionally, tissue and rectal effluent sampling PK will be randomized: 1 hour or 4 hours on the day of dosing</a:t>
            </a:r>
          </a:p>
          <a:p>
            <a:r>
              <a:rPr lang="en-US" dirty="0"/>
              <a:t>The randomization plan will be for all primary enrollments and replacement enrollments</a:t>
            </a:r>
          </a:p>
        </p:txBody>
      </p:sp>
    </p:spTree>
    <p:extLst>
      <p:ext uri="{BB962C8B-B14F-4D97-AF65-F5344CB8AC3E}">
        <p14:creationId xmlns:p14="http://schemas.microsoft.com/office/powerpoint/2010/main" val="325008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616E-CE7A-4AE3-87D8-2C00D9B85F78}"/>
              </a:ext>
            </a:extLst>
          </p:cNvPr>
          <p:cNvSpPr>
            <a:spLocks noGrp="1"/>
          </p:cNvSpPr>
          <p:nvPr>
            <p:ph type="title"/>
          </p:nvPr>
        </p:nvSpPr>
        <p:spPr/>
        <p:txBody>
          <a:bodyPr/>
          <a:lstStyle/>
          <a:p>
            <a:r>
              <a:rPr lang="en-US" dirty="0"/>
              <a:t>Product Sequencing</a:t>
            </a:r>
          </a:p>
        </p:txBody>
      </p:sp>
      <p:graphicFrame>
        <p:nvGraphicFramePr>
          <p:cNvPr id="4" name="Table 3">
            <a:extLst>
              <a:ext uri="{FF2B5EF4-FFF2-40B4-BE49-F238E27FC236}">
                <a16:creationId xmlns:a16="http://schemas.microsoft.com/office/drawing/2014/main" id="{714F4346-F600-4026-A479-8B714DC020CD}"/>
              </a:ext>
            </a:extLst>
          </p:cNvPr>
          <p:cNvGraphicFramePr>
            <a:graphicFrameLocks noGrp="1"/>
          </p:cNvGraphicFramePr>
          <p:nvPr>
            <p:extLst>
              <p:ext uri="{D42A27DB-BD31-4B8C-83A1-F6EECF244321}">
                <p14:modId xmlns:p14="http://schemas.microsoft.com/office/powerpoint/2010/main" val="1676437682"/>
              </p:ext>
            </p:extLst>
          </p:nvPr>
        </p:nvGraphicFramePr>
        <p:xfrm>
          <a:off x="977246" y="1772240"/>
          <a:ext cx="10237508" cy="4793215"/>
        </p:xfrm>
        <a:graphic>
          <a:graphicData uri="http://schemas.openxmlformats.org/drawingml/2006/table">
            <a:tbl>
              <a:tblPr firstRow="1" firstCol="1" bandRow="1" bandCol="1">
                <a:tableStyleId>{5C22544A-7EE6-4342-B048-85BDC9FD1C3A}</a:tableStyleId>
              </a:tblPr>
              <a:tblGrid>
                <a:gridCol w="1821275">
                  <a:extLst>
                    <a:ext uri="{9D8B030D-6E8A-4147-A177-3AD203B41FA5}">
                      <a16:colId xmlns:a16="http://schemas.microsoft.com/office/drawing/2014/main" val="3068445600"/>
                    </a:ext>
                  </a:extLst>
                </a:gridCol>
                <a:gridCol w="606356">
                  <a:extLst>
                    <a:ext uri="{9D8B030D-6E8A-4147-A177-3AD203B41FA5}">
                      <a16:colId xmlns:a16="http://schemas.microsoft.com/office/drawing/2014/main" val="3877122919"/>
                    </a:ext>
                  </a:extLst>
                </a:gridCol>
                <a:gridCol w="2474307">
                  <a:extLst>
                    <a:ext uri="{9D8B030D-6E8A-4147-A177-3AD203B41FA5}">
                      <a16:colId xmlns:a16="http://schemas.microsoft.com/office/drawing/2014/main" val="1354561701"/>
                    </a:ext>
                  </a:extLst>
                </a:gridCol>
                <a:gridCol w="2799761">
                  <a:extLst>
                    <a:ext uri="{9D8B030D-6E8A-4147-A177-3AD203B41FA5}">
                      <a16:colId xmlns:a16="http://schemas.microsoft.com/office/drawing/2014/main" val="1468438074"/>
                    </a:ext>
                  </a:extLst>
                </a:gridCol>
                <a:gridCol w="2535809">
                  <a:extLst>
                    <a:ext uri="{9D8B030D-6E8A-4147-A177-3AD203B41FA5}">
                      <a16:colId xmlns:a16="http://schemas.microsoft.com/office/drawing/2014/main" val="3848720230"/>
                    </a:ext>
                  </a:extLst>
                </a:gridCol>
              </a:tblGrid>
              <a:tr h="1989055">
                <a:tc>
                  <a:txBody>
                    <a:bodyPr/>
                    <a:lstStyle/>
                    <a:p>
                      <a:pPr marL="0" marR="0" algn="ctr">
                        <a:lnSpc>
                          <a:spcPct val="115000"/>
                        </a:lnSpc>
                        <a:spcBef>
                          <a:spcPts val="0"/>
                        </a:spcBef>
                        <a:spcAft>
                          <a:spcPts val="0"/>
                        </a:spcAft>
                        <a:tabLst>
                          <a:tab pos="1600200" algn="l"/>
                        </a:tabLst>
                      </a:pPr>
                      <a:r>
                        <a:rPr lang="en-US" sz="2000" kern="16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Period 1</a:t>
                      </a:r>
                    </a:p>
                    <a:p>
                      <a:pPr marL="0" marR="0" algn="ctr">
                        <a:lnSpc>
                          <a:spcPct val="115000"/>
                        </a:lnSpc>
                        <a:spcBef>
                          <a:spcPts val="0"/>
                        </a:spcBef>
                        <a:spcAft>
                          <a:spcPts val="0"/>
                        </a:spcAft>
                        <a:tabLst>
                          <a:tab pos="1600200" algn="l"/>
                        </a:tabLs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15000"/>
                        </a:lnSpc>
                        <a:spcBef>
                          <a:spcPts val="0"/>
                        </a:spcBef>
                        <a:spcAft>
                          <a:spcPts val="0"/>
                        </a:spcAft>
                        <a:tabLst>
                          <a:tab pos="1600200" algn="l"/>
                        </a:tabLst>
                      </a:pPr>
                      <a:r>
                        <a:rPr lang="en-US" sz="2000" dirty="0">
                          <a:effectLst/>
                        </a:rPr>
                        <a:t>Washout</a:t>
                      </a:r>
                    </a:p>
                    <a:p>
                      <a:pPr marL="0" marR="0" algn="ctr">
                        <a:lnSpc>
                          <a:spcPct val="115000"/>
                        </a:lnSpc>
                        <a:spcBef>
                          <a:spcPts val="0"/>
                        </a:spcBef>
                        <a:spcAft>
                          <a:spcPts val="0"/>
                        </a:spcAft>
                        <a:tabLst>
                          <a:tab pos="1600200" algn="l"/>
                        </a:tabLst>
                      </a:pPr>
                      <a:r>
                        <a:rPr lang="en-US" sz="2000" dirty="0">
                          <a:effectLst/>
                        </a:rPr>
                        <a:t>~2-4 weeks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Period 2</a:t>
                      </a:r>
                    </a:p>
                    <a:p>
                      <a:pPr marL="0" marR="0" algn="ctr">
                        <a:lnSpc>
                          <a:spcPct val="115000"/>
                        </a:lnSpc>
                        <a:spcBef>
                          <a:spcPts val="0"/>
                        </a:spcBef>
                        <a:spcAft>
                          <a:spcPts val="0"/>
                        </a:spcAft>
                        <a:tabLst>
                          <a:tab pos="1600200" algn="l"/>
                        </a:tabLs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4598784"/>
                  </a:ext>
                </a:extLst>
              </a:tr>
              <a:tr h="1060983">
                <a:tc>
                  <a:txBody>
                    <a:bodyPr/>
                    <a:lstStyle/>
                    <a:p>
                      <a:pPr marL="0" marR="0" algn="ctr">
                        <a:lnSpc>
                          <a:spcPct val="115000"/>
                        </a:lnSpc>
                        <a:spcBef>
                          <a:spcPts val="0"/>
                        </a:spcBef>
                        <a:spcAft>
                          <a:spcPts val="0"/>
                        </a:spcAft>
                        <a:tabLst>
                          <a:tab pos="1600200" algn="l"/>
                        </a:tabLst>
                      </a:pPr>
                      <a:r>
                        <a:rPr lang="en-US" sz="2000" dirty="0">
                          <a:effectLst/>
                        </a:rPr>
                        <a:t>Sequence 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One dapivirine gel applicator (2.5 g) administered into rectum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lnSpc>
                          <a:spcPct val="115000"/>
                        </a:lnSpc>
                        <a:spcBef>
                          <a:spcPts val="0"/>
                        </a:spcBef>
                        <a:spcAft>
                          <a:spcPts val="0"/>
                        </a:spcAft>
                        <a:tabLst>
                          <a:tab pos="1600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Up to 10 g administered into rectum via coital simulation device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4490768"/>
                  </a:ext>
                </a:extLst>
              </a:tr>
              <a:tr h="1060983">
                <a:tc>
                  <a:txBody>
                    <a:bodyPr/>
                    <a:lstStyle/>
                    <a:p>
                      <a:pPr marL="0" marR="0" algn="ctr">
                        <a:lnSpc>
                          <a:spcPct val="115000"/>
                        </a:lnSpc>
                        <a:spcBef>
                          <a:spcPts val="0"/>
                        </a:spcBef>
                        <a:spcAft>
                          <a:spcPts val="0"/>
                        </a:spcAft>
                        <a:tabLst>
                          <a:tab pos="1600200" algn="l"/>
                        </a:tabLst>
                      </a:pPr>
                      <a:r>
                        <a:rPr lang="en-US" sz="2000" dirty="0">
                          <a:effectLst/>
                        </a:rPr>
                        <a:t>Sequence B</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Up to 10 g administered into rectum via coital simulation device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lnSpc>
                          <a:spcPct val="115000"/>
                        </a:lnSpc>
                        <a:spcBef>
                          <a:spcPts val="0"/>
                        </a:spcBef>
                        <a:spcAft>
                          <a:spcPts val="0"/>
                        </a:spcAft>
                        <a:tabLst>
                          <a:tab pos="1600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00200" algn="l"/>
                        </a:tabLst>
                      </a:pPr>
                      <a:r>
                        <a:rPr lang="en-US" sz="2000" dirty="0">
                          <a:effectLst/>
                        </a:rPr>
                        <a:t>One dapivirine gel applicator (2.5 g) administered into rectum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432376"/>
                  </a:ext>
                </a:extLst>
              </a:tr>
            </a:tbl>
          </a:graphicData>
        </a:graphic>
      </p:graphicFrame>
    </p:spTree>
    <p:extLst>
      <p:ext uri="{BB962C8B-B14F-4D97-AF65-F5344CB8AC3E}">
        <p14:creationId xmlns:p14="http://schemas.microsoft.com/office/powerpoint/2010/main" val="419667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B22F-BF32-4208-ADB8-1AB2752A0E81}"/>
              </a:ext>
            </a:extLst>
          </p:cNvPr>
          <p:cNvSpPr>
            <a:spLocks noGrp="1"/>
          </p:cNvSpPr>
          <p:nvPr>
            <p:ph type="title"/>
          </p:nvPr>
        </p:nvSpPr>
        <p:spPr>
          <a:xfrm>
            <a:off x="575035" y="274638"/>
            <a:ext cx="11007365" cy="1129956"/>
          </a:xfrm>
        </p:spPr>
        <p:txBody>
          <a:bodyPr/>
          <a:lstStyle/>
          <a:p>
            <a:r>
              <a:rPr lang="en-US" dirty="0"/>
              <a:t>Visit Schedule</a:t>
            </a:r>
          </a:p>
        </p:txBody>
      </p:sp>
      <p:pic>
        <p:nvPicPr>
          <p:cNvPr id="6" name="Picture 5">
            <a:extLst>
              <a:ext uri="{FF2B5EF4-FFF2-40B4-BE49-F238E27FC236}">
                <a16:creationId xmlns:a16="http://schemas.microsoft.com/office/drawing/2014/main" id="{6D9DFE38-689D-4B13-9192-B9D524518206}"/>
              </a:ext>
            </a:extLst>
          </p:cNvPr>
          <p:cNvPicPr/>
          <p:nvPr/>
        </p:nvPicPr>
        <p:blipFill>
          <a:blip r:embed="rId2" cstate="print"/>
          <a:stretch>
            <a:fillRect/>
          </a:stretch>
        </p:blipFill>
        <p:spPr>
          <a:xfrm>
            <a:off x="747859" y="1834665"/>
            <a:ext cx="10661716" cy="3218101"/>
          </a:xfrm>
          <a:prstGeom prst="rect">
            <a:avLst/>
          </a:prstGeom>
        </p:spPr>
      </p:pic>
    </p:spTree>
    <p:extLst>
      <p:ext uri="{BB962C8B-B14F-4D97-AF65-F5344CB8AC3E}">
        <p14:creationId xmlns:p14="http://schemas.microsoft.com/office/powerpoint/2010/main" val="296713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41421" y="1937924"/>
            <a:ext cx="11109158" cy="1569660"/>
          </a:xfrm>
        </p:spPr>
        <p:txBody>
          <a:bodyPr wrap="square" anchor="t" anchorCtr="1">
            <a:spAutoFit/>
          </a:bodyPr>
          <a:lstStyle/>
          <a:p>
            <a:r>
              <a:rPr lang="en-US" altLang="en-US" sz="3200" b="1" dirty="0"/>
              <a:t>MTN-033</a:t>
            </a:r>
            <a:br>
              <a:rPr lang="en-US" altLang="en-US" sz="3200" b="1" dirty="0"/>
            </a:br>
            <a:r>
              <a:rPr lang="en-US" altLang="en-US" sz="3200" b="1" dirty="0"/>
              <a:t>An Open Label Randomized Phase 1 Pharmacokinetic Study of Dapivirine Gel Administered Rectally to Seronegative Adults</a:t>
            </a:r>
            <a:endParaRPr lang="en-US" sz="3200" b="1" dirty="0"/>
          </a:p>
        </p:txBody>
      </p:sp>
      <p:sp>
        <p:nvSpPr>
          <p:cNvPr id="3" name="Subtitle 2">
            <a:extLst>
              <a:ext uri="{FF2B5EF4-FFF2-40B4-BE49-F238E27FC236}">
                <a16:creationId xmlns:a16="http://schemas.microsoft.com/office/drawing/2014/main" id="{E7613F0E-A972-43CD-8EC2-DD4FAAE76AB2}"/>
              </a:ext>
            </a:extLst>
          </p:cNvPr>
          <p:cNvSpPr>
            <a:spLocks noGrp="1"/>
          </p:cNvSpPr>
          <p:nvPr>
            <p:ph type="subTitle" idx="1"/>
          </p:nvPr>
        </p:nvSpPr>
        <p:spPr/>
        <p:txBody>
          <a:bodyPr/>
          <a:lstStyle/>
          <a:p>
            <a:r>
              <a:rPr lang="en-US" dirty="0"/>
              <a:t>Visit Procedures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1" y="155703"/>
            <a:ext cx="4068423" cy="1403606"/>
          </a:xfrm>
          <a:prstGeom prst="rect">
            <a:avLst/>
          </a:prstGeom>
        </p:spPr>
      </p:pic>
    </p:spTree>
    <p:extLst>
      <p:ext uri="{BB962C8B-B14F-4D97-AF65-F5344CB8AC3E}">
        <p14:creationId xmlns:p14="http://schemas.microsoft.com/office/powerpoint/2010/main" val="402075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423F-49C2-4C24-B1BF-E1236F4733C2}"/>
              </a:ext>
            </a:extLst>
          </p:cNvPr>
          <p:cNvSpPr>
            <a:spLocks noGrp="1"/>
          </p:cNvSpPr>
          <p:nvPr>
            <p:ph type="title"/>
          </p:nvPr>
        </p:nvSpPr>
        <p:spPr/>
        <p:txBody>
          <a:bodyPr/>
          <a:lstStyle/>
          <a:p>
            <a:r>
              <a:rPr lang="en-US" dirty="0"/>
              <a:t>Visit 1 – Screening</a:t>
            </a:r>
          </a:p>
        </p:txBody>
      </p:sp>
      <p:sp>
        <p:nvSpPr>
          <p:cNvPr id="3" name="Content Placeholder 2">
            <a:extLst>
              <a:ext uri="{FF2B5EF4-FFF2-40B4-BE49-F238E27FC236}">
                <a16:creationId xmlns:a16="http://schemas.microsoft.com/office/drawing/2014/main" id="{8131035C-1783-4B29-A12F-BBAE5DB8378D}"/>
              </a:ext>
            </a:extLst>
          </p:cNvPr>
          <p:cNvSpPr>
            <a:spLocks noGrp="1"/>
          </p:cNvSpPr>
          <p:nvPr>
            <p:ph idx="1"/>
          </p:nvPr>
        </p:nvSpPr>
        <p:spPr/>
        <p:txBody>
          <a:bodyPr/>
          <a:lstStyle/>
          <a:p>
            <a:r>
              <a:rPr lang="en-US" dirty="0"/>
              <a:t>Takes place up to 30 days before Enrollment</a:t>
            </a:r>
          </a:p>
          <a:p>
            <a:r>
              <a:rPr lang="en-US" dirty="0"/>
              <a:t>Can be done over multiple visits</a:t>
            </a:r>
          </a:p>
          <a:p>
            <a:r>
              <a:rPr lang="en-US" dirty="0"/>
              <a:t>Only two screening attempts permitted</a:t>
            </a:r>
          </a:p>
          <a:p>
            <a:r>
              <a:rPr lang="en-US" dirty="0"/>
              <a:t>Remember – if there is an indication please</a:t>
            </a:r>
          </a:p>
          <a:p>
            <a:pPr lvl="1"/>
            <a:r>
              <a:rPr lang="en-US" dirty="0"/>
              <a:t>Treat or prescribe treatment for RTI/UTI or STI</a:t>
            </a:r>
          </a:p>
          <a:p>
            <a:pPr lvl="1"/>
            <a:r>
              <a:rPr lang="en-US" dirty="0"/>
              <a:t>Get a urine dipstick/culture</a:t>
            </a:r>
          </a:p>
          <a:p>
            <a:pPr lvl="1"/>
            <a:r>
              <a:rPr lang="en-US" dirty="0"/>
              <a:t>Complete anorectal exam for detection of HSV 1/2</a:t>
            </a:r>
          </a:p>
        </p:txBody>
      </p:sp>
    </p:spTree>
    <p:extLst>
      <p:ext uri="{BB962C8B-B14F-4D97-AF65-F5344CB8AC3E}">
        <p14:creationId xmlns:p14="http://schemas.microsoft.com/office/powerpoint/2010/main" val="363253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070DB6-F978-4055-8528-A146C82735F0}"/>
              </a:ext>
            </a:extLst>
          </p:cNvPr>
          <p:cNvSpPr>
            <a:spLocks noGrp="1"/>
          </p:cNvSpPr>
          <p:nvPr>
            <p:ph type="title" idx="4294967295"/>
          </p:nvPr>
        </p:nvSpPr>
        <p:spPr>
          <a:xfrm>
            <a:off x="943277" y="712269"/>
            <a:ext cx="3370998" cy="5502264"/>
          </a:xfrm>
        </p:spPr>
        <p:txBody>
          <a:bodyPr vert="horz" lIns="91440" tIns="45720" rIns="91440" bIns="45720" rtlCol="0" anchor="ctr">
            <a:normAutofit/>
          </a:bodyPr>
          <a:lstStyle/>
          <a:p>
            <a:pPr algn="l">
              <a:lnSpc>
                <a:spcPct val="90000"/>
              </a:lnSpc>
            </a:pPr>
            <a:r>
              <a:rPr lang="en-US" kern="1200" dirty="0">
                <a:solidFill>
                  <a:srgbClr val="FFFFFF"/>
                </a:solidFill>
                <a:latin typeface="+mj-lt"/>
                <a:ea typeface="+mj-ea"/>
                <a:cs typeface="+mj-cs"/>
              </a:rPr>
              <a:t>Assessing Eligibility </a:t>
            </a:r>
          </a:p>
        </p:txBody>
      </p:sp>
      <p:graphicFrame>
        <p:nvGraphicFramePr>
          <p:cNvPr id="6" name="Content Placeholder 5">
            <a:extLst>
              <a:ext uri="{FF2B5EF4-FFF2-40B4-BE49-F238E27FC236}">
                <a16:creationId xmlns:a16="http://schemas.microsoft.com/office/drawing/2014/main" id="{BD2D336E-4265-4BF3-8140-FBD5264B393E}"/>
              </a:ext>
            </a:extLst>
          </p:cNvPr>
          <p:cNvGraphicFramePr>
            <a:graphicFrameLocks noGrp="1"/>
          </p:cNvGraphicFramePr>
          <p:nvPr>
            <p:ph idx="4294967295"/>
            <p:extLst>
              <p:ext uri="{D42A27DB-BD31-4B8C-83A1-F6EECF244321}">
                <p14:modId xmlns:p14="http://schemas.microsoft.com/office/powerpoint/2010/main" val="2583462029"/>
              </p:ext>
            </p:extLst>
          </p:nvPr>
        </p:nvGraphicFramePr>
        <p:xfrm>
          <a:off x="4495551" y="0"/>
          <a:ext cx="79141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56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32">
            <a:extLst>
              <a:ext uri="{FF2B5EF4-FFF2-40B4-BE49-F238E27FC236}">
                <a16:creationId xmlns:a16="http://schemas.microsoft.com/office/drawing/2014/main" id="{247AB924-1B87-43FC-B7C7-B112D5C51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34">
            <a:extLst>
              <a:ext uri="{FF2B5EF4-FFF2-40B4-BE49-F238E27FC236}">
                <a16:creationId xmlns:a16="http://schemas.microsoft.com/office/drawing/2014/main" id="{DAD2B705-4A9B-408D-AA80-4F41045E0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6">
            <a:extLst>
              <a:ext uri="{FF2B5EF4-FFF2-40B4-BE49-F238E27FC236}">
                <a16:creationId xmlns:a16="http://schemas.microsoft.com/office/drawing/2014/main" id="{99AE2756-0FC4-4155-83E7-58AAAB63E7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F630924-760F-4C8A-BDFA-179F37080648}"/>
              </a:ext>
            </a:extLst>
          </p:cNvPr>
          <p:cNvPicPr>
            <a:picLocks noChangeAspect="1"/>
          </p:cNvPicPr>
          <p:nvPr/>
        </p:nvPicPr>
        <p:blipFill rotWithShape="1">
          <a:blip r:embed="rId3"/>
          <a:srcRect/>
          <a:stretch/>
        </p:blipFill>
        <p:spPr>
          <a:xfrm>
            <a:off x="211047" y="770432"/>
            <a:ext cx="3645290" cy="3039013"/>
          </a:xfrm>
          <a:prstGeom prst="rect">
            <a:avLst/>
          </a:prstGeom>
        </p:spPr>
      </p:pic>
      <p:pic>
        <p:nvPicPr>
          <p:cNvPr id="4" name="Content Placeholder 3">
            <a:extLst>
              <a:ext uri="{FF2B5EF4-FFF2-40B4-BE49-F238E27FC236}">
                <a16:creationId xmlns:a16="http://schemas.microsoft.com/office/drawing/2014/main" id="{0143B268-F411-458C-88DE-235E0ADACFE2}"/>
              </a:ext>
            </a:extLst>
          </p:cNvPr>
          <p:cNvPicPr>
            <a:picLocks noGrp="1" noChangeAspect="1"/>
          </p:cNvPicPr>
          <p:nvPr>
            <p:ph idx="4294967295"/>
          </p:nvPr>
        </p:nvPicPr>
        <p:blipFill rotWithShape="1">
          <a:blip r:embed="rId4"/>
          <a:srcRect/>
          <a:stretch/>
        </p:blipFill>
        <p:spPr>
          <a:xfrm>
            <a:off x="4176376" y="1488968"/>
            <a:ext cx="3710349" cy="2242748"/>
          </a:xfrm>
          <a:prstGeom prst="rect">
            <a:avLst/>
          </a:prstGeom>
        </p:spPr>
      </p:pic>
      <p:cxnSp>
        <p:nvCxnSpPr>
          <p:cNvPr id="39" name="Straight Connector 38">
            <a:extLst>
              <a:ext uri="{FF2B5EF4-FFF2-40B4-BE49-F238E27FC236}">
                <a16:creationId xmlns:a16="http://schemas.microsoft.com/office/drawing/2014/main" id="{818DC98F-4057-4645-B948-F604F39A9CF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B4EE189-7AF8-4218-A39B-BCFC4B328EF0}"/>
              </a:ext>
            </a:extLst>
          </p:cNvPr>
          <p:cNvPicPr>
            <a:picLocks noChangeAspect="1"/>
          </p:cNvPicPr>
          <p:nvPr/>
        </p:nvPicPr>
        <p:blipFill rotWithShape="1">
          <a:blip r:embed="rId5"/>
          <a:srcRect/>
          <a:stretch/>
        </p:blipFill>
        <p:spPr>
          <a:xfrm>
            <a:off x="8372646" y="916610"/>
            <a:ext cx="3743956" cy="2311892"/>
          </a:xfrm>
          <a:prstGeom prst="rect">
            <a:avLst/>
          </a:prstGeom>
        </p:spPr>
      </p:pic>
      <p:sp>
        <p:nvSpPr>
          <p:cNvPr id="2" name="Title 1">
            <a:extLst>
              <a:ext uri="{FF2B5EF4-FFF2-40B4-BE49-F238E27FC236}">
                <a16:creationId xmlns:a16="http://schemas.microsoft.com/office/drawing/2014/main" id="{5A57E937-B7CF-4CC6-9B1A-57AD06388AD1}"/>
              </a:ext>
            </a:extLst>
          </p:cNvPr>
          <p:cNvSpPr>
            <a:spLocks noGrp="1"/>
          </p:cNvSpPr>
          <p:nvPr>
            <p:ph type="title" idx="4294967295"/>
          </p:nvPr>
        </p:nvSpPr>
        <p:spPr>
          <a:xfrm>
            <a:off x="527538" y="4756638"/>
            <a:ext cx="11139854" cy="930447"/>
          </a:xfrm>
        </p:spPr>
        <p:txBody>
          <a:bodyPr vert="horz" lIns="91440" tIns="45720" rIns="91440" bIns="45720" rtlCol="0" anchor="b">
            <a:normAutofit/>
          </a:bodyPr>
          <a:lstStyle/>
          <a:p>
            <a:pPr>
              <a:lnSpc>
                <a:spcPct val="90000"/>
              </a:lnSpc>
            </a:pPr>
            <a:r>
              <a:rPr lang="en-US" sz="5400" dirty="0">
                <a:solidFill>
                  <a:schemeClr val="bg1"/>
                </a:solidFill>
              </a:rPr>
              <a:t>Screening Tools</a:t>
            </a:r>
          </a:p>
        </p:txBody>
      </p:sp>
    </p:spTree>
    <p:extLst>
      <p:ext uri="{BB962C8B-B14F-4D97-AF65-F5344CB8AC3E}">
        <p14:creationId xmlns:p14="http://schemas.microsoft.com/office/powerpoint/2010/main" val="5147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72A8-B578-449E-A520-CCA22BC19D00}"/>
              </a:ext>
            </a:extLst>
          </p:cNvPr>
          <p:cNvSpPr>
            <a:spLocks noGrp="1"/>
          </p:cNvSpPr>
          <p:nvPr>
            <p:ph type="title"/>
          </p:nvPr>
        </p:nvSpPr>
        <p:spPr/>
        <p:txBody>
          <a:bodyPr/>
          <a:lstStyle/>
          <a:p>
            <a:r>
              <a:rPr lang="en-US" dirty="0"/>
              <a:t>Visit 2 – Enrollment</a:t>
            </a:r>
          </a:p>
        </p:txBody>
      </p:sp>
      <p:sp>
        <p:nvSpPr>
          <p:cNvPr id="3" name="Content Placeholder 2">
            <a:extLst>
              <a:ext uri="{FF2B5EF4-FFF2-40B4-BE49-F238E27FC236}">
                <a16:creationId xmlns:a16="http://schemas.microsoft.com/office/drawing/2014/main" id="{F4ECE465-D487-4F04-9B6E-C3752589BC63}"/>
              </a:ext>
            </a:extLst>
          </p:cNvPr>
          <p:cNvSpPr>
            <a:spLocks noGrp="1"/>
          </p:cNvSpPr>
          <p:nvPr>
            <p:ph idx="1"/>
          </p:nvPr>
        </p:nvSpPr>
        <p:spPr/>
        <p:txBody>
          <a:bodyPr/>
          <a:lstStyle/>
          <a:p>
            <a:r>
              <a:rPr lang="en-US" dirty="0"/>
              <a:t>Occurs within 30 days of screening</a:t>
            </a:r>
          </a:p>
          <a:p>
            <a:r>
              <a:rPr lang="en-US" dirty="0"/>
              <a:t>This is visit where baseline is captured</a:t>
            </a:r>
          </a:p>
          <a:p>
            <a:r>
              <a:rPr lang="en-US" dirty="0"/>
              <a:t>Longer visit as rectal tests are completed</a:t>
            </a:r>
          </a:p>
          <a:p>
            <a:pPr lvl="1"/>
            <a:r>
              <a:rPr lang="en-US" dirty="0"/>
              <a:t>Fluid for microbiome</a:t>
            </a:r>
          </a:p>
          <a:p>
            <a:pPr lvl="1"/>
            <a:r>
              <a:rPr lang="en-US" dirty="0"/>
              <a:t>Enema effluent for PD baseline prior to biopsy collection</a:t>
            </a:r>
          </a:p>
          <a:p>
            <a:pPr lvl="1"/>
            <a:r>
              <a:rPr lang="en-US" dirty="0"/>
              <a:t>Tissue for </a:t>
            </a:r>
            <a:r>
              <a:rPr lang="en-US" i="1" dirty="0"/>
              <a:t>ex vivo </a:t>
            </a:r>
            <a:r>
              <a:rPr lang="en-US" dirty="0"/>
              <a:t>challenge, histology, transcriptomics, proteomics  </a:t>
            </a:r>
          </a:p>
        </p:txBody>
      </p:sp>
    </p:spTree>
    <p:extLst>
      <p:ext uri="{BB962C8B-B14F-4D97-AF65-F5344CB8AC3E}">
        <p14:creationId xmlns:p14="http://schemas.microsoft.com/office/powerpoint/2010/main" val="138268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80D-2128-49FC-9522-769DD13131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E722C9-9E70-47C8-ACAD-19F0D3C167B2}"/>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8D8D5B45-D4EF-4955-8E30-0108EDB07FC4}"/>
              </a:ext>
            </a:extLst>
          </p:cNvPr>
          <p:cNvPicPr/>
          <p:nvPr/>
        </p:nvPicPr>
        <p:blipFill rotWithShape="1">
          <a:blip r:embed="rId3"/>
          <a:srcRect l="39954" t="16270" r="39379" b="34510"/>
          <a:stretch/>
        </p:blipFill>
        <p:spPr bwMode="auto">
          <a:xfrm>
            <a:off x="0" y="148281"/>
            <a:ext cx="12192000" cy="6536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91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070DB6-F978-4055-8528-A146C82735F0}"/>
              </a:ext>
            </a:extLst>
          </p:cNvPr>
          <p:cNvSpPr>
            <a:spLocks noGrp="1"/>
          </p:cNvSpPr>
          <p:nvPr>
            <p:ph type="title" idx="4294967295"/>
          </p:nvPr>
        </p:nvSpPr>
        <p:spPr>
          <a:xfrm>
            <a:off x="943277" y="712269"/>
            <a:ext cx="3370998" cy="5502264"/>
          </a:xfrm>
        </p:spPr>
        <p:txBody>
          <a:bodyPr vert="horz" lIns="91440" tIns="45720" rIns="91440" bIns="45720" rtlCol="0" anchor="ctr">
            <a:normAutofit/>
          </a:bodyPr>
          <a:lstStyle/>
          <a:p>
            <a:pPr algn="l">
              <a:lnSpc>
                <a:spcPct val="90000"/>
              </a:lnSpc>
            </a:pPr>
            <a:r>
              <a:rPr lang="en-US" kern="1200" dirty="0">
                <a:solidFill>
                  <a:srgbClr val="FFFFFF"/>
                </a:solidFill>
                <a:latin typeface="+mj-lt"/>
                <a:ea typeface="+mj-ea"/>
                <a:cs typeface="+mj-cs"/>
              </a:rPr>
              <a:t>Confirming  Eligibility </a:t>
            </a:r>
          </a:p>
        </p:txBody>
      </p:sp>
      <p:graphicFrame>
        <p:nvGraphicFramePr>
          <p:cNvPr id="6" name="Content Placeholder 5">
            <a:extLst>
              <a:ext uri="{FF2B5EF4-FFF2-40B4-BE49-F238E27FC236}">
                <a16:creationId xmlns:a16="http://schemas.microsoft.com/office/drawing/2014/main" id="{BD2D336E-4265-4BF3-8140-FBD5264B393E}"/>
              </a:ext>
            </a:extLst>
          </p:cNvPr>
          <p:cNvGraphicFramePr>
            <a:graphicFrameLocks noGrp="1"/>
          </p:cNvGraphicFramePr>
          <p:nvPr>
            <p:ph idx="4294967295"/>
            <p:extLst>
              <p:ext uri="{D42A27DB-BD31-4B8C-83A1-F6EECF244321}">
                <p14:modId xmlns:p14="http://schemas.microsoft.com/office/powerpoint/2010/main" val="2107082390"/>
              </p:ext>
            </p:extLst>
          </p:nvPr>
        </p:nvGraphicFramePr>
        <p:xfrm>
          <a:off x="4495551" y="0"/>
          <a:ext cx="79141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68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247AB924-1B87-43FC-B7C7-B112D5C51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DAD2B705-4A9B-408D-AA80-4F41045E0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9AE2756-0FC4-4155-83E7-58AAAB63E7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9B4178B-AAE9-4003-8200-9DF564C0FCB9}"/>
              </a:ext>
            </a:extLst>
          </p:cNvPr>
          <p:cNvPicPr>
            <a:picLocks noChangeAspect="1"/>
          </p:cNvPicPr>
          <p:nvPr/>
        </p:nvPicPr>
        <p:blipFill>
          <a:blip r:embed="rId3"/>
          <a:stretch>
            <a:fillRect/>
          </a:stretch>
        </p:blipFill>
        <p:spPr>
          <a:xfrm>
            <a:off x="320040" y="1325969"/>
            <a:ext cx="3425609" cy="1961160"/>
          </a:xfrm>
          <a:prstGeom prst="rect">
            <a:avLst/>
          </a:prstGeom>
        </p:spPr>
      </p:pic>
      <p:pic>
        <p:nvPicPr>
          <p:cNvPr id="3" name="Picture 2">
            <a:extLst>
              <a:ext uri="{FF2B5EF4-FFF2-40B4-BE49-F238E27FC236}">
                <a16:creationId xmlns:a16="http://schemas.microsoft.com/office/drawing/2014/main" id="{C1BEEB7B-933B-452C-93FE-099FF7D3B9A4}"/>
              </a:ext>
            </a:extLst>
          </p:cNvPr>
          <p:cNvPicPr>
            <a:picLocks noChangeAspect="1"/>
          </p:cNvPicPr>
          <p:nvPr/>
        </p:nvPicPr>
        <p:blipFill>
          <a:blip r:embed="rId4"/>
          <a:stretch>
            <a:fillRect/>
          </a:stretch>
        </p:blipFill>
        <p:spPr>
          <a:xfrm>
            <a:off x="4385729" y="1332344"/>
            <a:ext cx="3433324" cy="1948411"/>
          </a:xfrm>
          <a:prstGeom prst="rect">
            <a:avLst/>
          </a:prstGeom>
        </p:spPr>
      </p:pic>
      <p:cxnSp>
        <p:nvCxnSpPr>
          <p:cNvPr id="68" name="Straight Connector 67">
            <a:extLst>
              <a:ext uri="{FF2B5EF4-FFF2-40B4-BE49-F238E27FC236}">
                <a16:creationId xmlns:a16="http://schemas.microsoft.com/office/drawing/2014/main" id="{818DC98F-4057-4645-B948-F604F39A9CF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8345C5-BE3B-487B-9BF5-B1A1863DFED9}"/>
              </a:ext>
            </a:extLst>
          </p:cNvPr>
          <p:cNvPicPr>
            <a:picLocks noChangeAspect="1"/>
          </p:cNvPicPr>
          <p:nvPr/>
        </p:nvPicPr>
        <p:blipFill>
          <a:blip r:embed="rId5"/>
          <a:stretch>
            <a:fillRect/>
          </a:stretch>
        </p:blipFill>
        <p:spPr>
          <a:xfrm>
            <a:off x="8449725" y="1171394"/>
            <a:ext cx="3423916" cy="2314938"/>
          </a:xfrm>
          <a:prstGeom prst="rect">
            <a:avLst/>
          </a:prstGeom>
        </p:spPr>
      </p:pic>
      <p:sp>
        <p:nvSpPr>
          <p:cNvPr id="2" name="Title 1">
            <a:extLst>
              <a:ext uri="{FF2B5EF4-FFF2-40B4-BE49-F238E27FC236}">
                <a16:creationId xmlns:a16="http://schemas.microsoft.com/office/drawing/2014/main" id="{5A57E937-B7CF-4CC6-9B1A-57AD06388AD1}"/>
              </a:ext>
            </a:extLst>
          </p:cNvPr>
          <p:cNvSpPr>
            <a:spLocks noGrp="1"/>
          </p:cNvSpPr>
          <p:nvPr>
            <p:ph type="title" idx="4294967295"/>
          </p:nvPr>
        </p:nvSpPr>
        <p:spPr>
          <a:xfrm>
            <a:off x="527538" y="4756638"/>
            <a:ext cx="11139854" cy="930447"/>
          </a:xfrm>
        </p:spPr>
        <p:txBody>
          <a:bodyPr vert="horz" lIns="91440" tIns="45720" rIns="91440" bIns="45720" rtlCol="0" anchor="b">
            <a:normAutofit/>
          </a:bodyPr>
          <a:lstStyle/>
          <a:p>
            <a:pPr>
              <a:lnSpc>
                <a:spcPct val="90000"/>
              </a:lnSpc>
            </a:pPr>
            <a:r>
              <a:rPr lang="en-US" sz="5400" dirty="0">
                <a:solidFill>
                  <a:schemeClr val="bg1"/>
                </a:solidFill>
              </a:rPr>
              <a:t>Enrollment Tools</a:t>
            </a:r>
          </a:p>
        </p:txBody>
      </p:sp>
    </p:spTree>
    <p:extLst>
      <p:ext uri="{BB962C8B-B14F-4D97-AF65-F5344CB8AC3E}">
        <p14:creationId xmlns:p14="http://schemas.microsoft.com/office/powerpoint/2010/main" val="89264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Eligibility Confirmation, Verification and Signatures</a:t>
            </a:r>
          </a:p>
        </p:txBody>
      </p:sp>
      <p:sp>
        <p:nvSpPr>
          <p:cNvPr id="3" name="Content Placeholder 2"/>
          <p:cNvSpPr>
            <a:spLocks noGrp="1"/>
          </p:cNvSpPr>
          <p:nvPr>
            <p:ph idx="1"/>
          </p:nvPr>
        </p:nvSpPr>
        <p:spPr>
          <a:xfrm>
            <a:off x="205273" y="1600200"/>
            <a:ext cx="11781453" cy="4785232"/>
          </a:xfrm>
        </p:spPr>
        <p:txBody>
          <a:bodyPr/>
          <a:lstStyle/>
          <a:p>
            <a:pPr marL="0" indent="0" algn="ctr">
              <a:buNone/>
            </a:pPr>
            <a:r>
              <a:rPr lang="en-US" sz="2800" dirty="0"/>
              <a:t>Once eligibility status is confirmed by reviewing and completing the Eligibility Checklist, the IoR/designee and a second staff member should sign and date the bottom of the Eligibility Checklist verifying eligibility </a:t>
            </a:r>
            <a:r>
              <a:rPr lang="en-US" sz="2800" u="sng" dirty="0">
                <a:solidFill>
                  <a:srgbClr val="FF0000"/>
                </a:solidFill>
              </a:rPr>
              <a:t>PRIOR</a:t>
            </a:r>
            <a:r>
              <a:rPr lang="en-US" sz="2800" dirty="0"/>
              <a:t> to randomization</a:t>
            </a:r>
          </a:p>
          <a:p>
            <a:endParaRPr lang="en-US" dirty="0"/>
          </a:p>
        </p:txBody>
      </p:sp>
      <p:pic>
        <p:nvPicPr>
          <p:cNvPr id="5" name="Picture 4">
            <a:extLst>
              <a:ext uri="{FF2B5EF4-FFF2-40B4-BE49-F238E27FC236}">
                <a16:creationId xmlns:a16="http://schemas.microsoft.com/office/drawing/2014/main" id="{E1D4DEB7-C9DD-425C-A7F8-584C092D9922}"/>
              </a:ext>
            </a:extLst>
          </p:cNvPr>
          <p:cNvPicPr>
            <a:picLocks noChangeAspect="1"/>
          </p:cNvPicPr>
          <p:nvPr/>
        </p:nvPicPr>
        <p:blipFill>
          <a:blip r:embed="rId3"/>
          <a:stretch>
            <a:fillRect/>
          </a:stretch>
        </p:blipFill>
        <p:spPr>
          <a:xfrm>
            <a:off x="1582509" y="3392934"/>
            <a:ext cx="9026979" cy="3315776"/>
          </a:xfrm>
          <a:prstGeom prst="rect">
            <a:avLst/>
          </a:prstGeom>
        </p:spPr>
      </p:pic>
    </p:spTree>
    <p:extLst>
      <p:ext uri="{BB962C8B-B14F-4D97-AF65-F5344CB8AC3E}">
        <p14:creationId xmlns:p14="http://schemas.microsoft.com/office/powerpoint/2010/main" val="145027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0D75E6-3006-4790-825F-2333E7A25F8F}"/>
              </a:ext>
            </a:extLst>
          </p:cNvPr>
          <p:cNvGraphicFramePr>
            <a:graphicFrameLocks noGrp="1"/>
          </p:cNvGraphicFramePr>
          <p:nvPr>
            <p:ph idx="4294967295"/>
            <p:extLst>
              <p:ext uri="{D42A27DB-BD31-4B8C-83A1-F6EECF244321}">
                <p14:modId xmlns:p14="http://schemas.microsoft.com/office/powerpoint/2010/main" val="1936063545"/>
              </p:ext>
            </p:extLst>
          </p:nvPr>
        </p:nvGraphicFramePr>
        <p:xfrm>
          <a:off x="0" y="661736"/>
          <a:ext cx="11871325" cy="598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9EDD26E5-A6F4-4994-937E-93BCE12F8D28}"/>
              </a:ext>
            </a:extLst>
          </p:cNvPr>
          <p:cNvSpPr txBox="1">
            <a:spLocks/>
          </p:cNvSpPr>
          <p:nvPr/>
        </p:nvSpPr>
        <p:spPr>
          <a:xfrm>
            <a:off x="609600" y="274638"/>
            <a:ext cx="109728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r>
              <a:rPr lang="en-US" dirty="0">
                <a:solidFill>
                  <a:srgbClr val="740074"/>
                </a:solidFill>
              </a:rPr>
              <a:t>Randomization</a:t>
            </a:r>
            <a:endParaRPr lang="en-US" dirty="0"/>
          </a:p>
        </p:txBody>
      </p:sp>
    </p:spTree>
    <p:extLst>
      <p:ext uri="{BB962C8B-B14F-4D97-AF65-F5344CB8AC3E}">
        <p14:creationId xmlns:p14="http://schemas.microsoft.com/office/powerpoint/2010/main" val="120002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B230-97FF-408D-932C-DB683CBC7219}"/>
              </a:ext>
            </a:extLst>
          </p:cNvPr>
          <p:cNvSpPr>
            <a:spLocks noGrp="1"/>
          </p:cNvSpPr>
          <p:nvPr>
            <p:ph type="title"/>
          </p:nvPr>
        </p:nvSpPr>
        <p:spPr/>
        <p:txBody>
          <a:bodyPr/>
          <a:lstStyle/>
          <a:p>
            <a:r>
              <a:rPr lang="en-US" dirty="0"/>
              <a:t>Visit 3 – Period 1 Dosing Visit &amp;</a:t>
            </a:r>
            <a:br>
              <a:rPr lang="en-US" dirty="0"/>
            </a:br>
            <a:r>
              <a:rPr lang="en-US" dirty="0"/>
              <a:t>Visit 5 – Period 2 Dosing Visit</a:t>
            </a:r>
          </a:p>
        </p:txBody>
      </p:sp>
      <p:sp>
        <p:nvSpPr>
          <p:cNvPr id="3" name="Content Placeholder 2">
            <a:extLst>
              <a:ext uri="{FF2B5EF4-FFF2-40B4-BE49-F238E27FC236}">
                <a16:creationId xmlns:a16="http://schemas.microsoft.com/office/drawing/2014/main" id="{96C4EF25-202C-46EB-86EC-13CC967E3E3B}"/>
              </a:ext>
            </a:extLst>
          </p:cNvPr>
          <p:cNvSpPr>
            <a:spLocks noGrp="1"/>
          </p:cNvSpPr>
          <p:nvPr>
            <p:ph idx="1"/>
          </p:nvPr>
        </p:nvSpPr>
        <p:spPr>
          <a:xfrm>
            <a:off x="609600" y="2072768"/>
            <a:ext cx="10972800" cy="4785232"/>
          </a:xfrm>
        </p:spPr>
        <p:txBody>
          <a:bodyPr/>
          <a:lstStyle/>
          <a:p>
            <a:r>
              <a:rPr lang="en-US" dirty="0"/>
              <a:t>Visit 3 should occur within about 10 days of Enrollment visit</a:t>
            </a:r>
          </a:p>
          <a:p>
            <a:r>
              <a:rPr lang="en-US" dirty="0"/>
              <a:t>Visit 5 ideally occurs 2-4 weeks after Visit 4 (Sampling visit)</a:t>
            </a:r>
          </a:p>
          <a:p>
            <a:r>
              <a:rPr lang="en-US" dirty="0"/>
              <a:t>If there are any unresolved abdominal, genital or anorectal AEs (any grade) or unresolved grade 3 or 4 AEs, the PSRT must be contacted before a Visit 5 can occur</a:t>
            </a:r>
          </a:p>
          <a:p>
            <a:r>
              <a:rPr lang="en-US" dirty="0"/>
              <a:t>Visits will take more than 4 hours to accommodate serial PK sampling</a:t>
            </a:r>
          </a:p>
        </p:txBody>
      </p:sp>
    </p:spTree>
    <p:extLst>
      <p:ext uri="{BB962C8B-B14F-4D97-AF65-F5344CB8AC3E}">
        <p14:creationId xmlns:p14="http://schemas.microsoft.com/office/powerpoint/2010/main" val="64701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CDE45-24E3-4BD7-A6CF-28DDDEF1E358}"/>
              </a:ext>
            </a:extLst>
          </p:cNvPr>
          <p:cNvSpPr>
            <a:spLocks noGrp="1"/>
          </p:cNvSpPr>
          <p:nvPr>
            <p:ph type="title"/>
          </p:nvPr>
        </p:nvSpPr>
        <p:spPr/>
        <p:txBody>
          <a:bodyPr/>
          <a:lstStyle/>
          <a:p>
            <a:r>
              <a:rPr lang="en-US" dirty="0"/>
              <a:t>Visit 3 and Visit 5 –Dosing Visits</a:t>
            </a:r>
          </a:p>
        </p:txBody>
      </p:sp>
      <p:sp>
        <p:nvSpPr>
          <p:cNvPr id="5" name="Content Placeholder 4">
            <a:extLst>
              <a:ext uri="{FF2B5EF4-FFF2-40B4-BE49-F238E27FC236}">
                <a16:creationId xmlns:a16="http://schemas.microsoft.com/office/drawing/2014/main" id="{6C242D96-DB91-40FF-AC4D-54E3929B5A66}"/>
              </a:ext>
            </a:extLst>
          </p:cNvPr>
          <p:cNvSpPr>
            <a:spLocks noGrp="1"/>
          </p:cNvSpPr>
          <p:nvPr>
            <p:ph idx="1"/>
          </p:nvPr>
        </p:nvSpPr>
        <p:spPr/>
        <p:txBody>
          <a:bodyPr/>
          <a:lstStyle/>
          <a:p>
            <a:r>
              <a:rPr lang="en-US" dirty="0"/>
              <a:t>Medical/medication history and locator info review</a:t>
            </a:r>
          </a:p>
          <a:p>
            <a:r>
              <a:rPr lang="en-US" dirty="0"/>
              <a:t>CASI and IDI</a:t>
            </a:r>
          </a:p>
          <a:p>
            <a:r>
              <a:rPr lang="en-US" dirty="0"/>
              <a:t>Rectal Exam</a:t>
            </a:r>
          </a:p>
          <a:p>
            <a:r>
              <a:rPr lang="en-US" dirty="0"/>
              <a:t>Blood for PK (0, .5, 1, 1.5, 2, 2.5, 3, 4)</a:t>
            </a:r>
          </a:p>
          <a:p>
            <a:r>
              <a:rPr lang="en-US" dirty="0"/>
              <a:t>Enema Effluent for PK/PD (hour 1 or 4)</a:t>
            </a:r>
          </a:p>
          <a:p>
            <a:r>
              <a:rPr lang="en-US" dirty="0"/>
              <a:t>Rectal Tissue for PD/PK (hour 1 or 4)</a:t>
            </a:r>
          </a:p>
          <a:p>
            <a:r>
              <a:rPr lang="en-US" dirty="0"/>
              <a:t>Rectal fluid for PK (hour 1 or 4) </a:t>
            </a:r>
          </a:p>
          <a:p>
            <a:r>
              <a:rPr lang="en-US" dirty="0"/>
              <a:t>Study Product Administration</a:t>
            </a:r>
          </a:p>
        </p:txBody>
      </p:sp>
    </p:spTree>
    <p:extLst>
      <p:ext uri="{BB962C8B-B14F-4D97-AF65-F5344CB8AC3E}">
        <p14:creationId xmlns:p14="http://schemas.microsoft.com/office/powerpoint/2010/main" val="164392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C40A-7646-448B-AF72-2022724C93CE}"/>
              </a:ext>
            </a:extLst>
          </p:cNvPr>
          <p:cNvSpPr>
            <a:spLocks noGrp="1"/>
          </p:cNvSpPr>
          <p:nvPr>
            <p:ph type="title"/>
          </p:nvPr>
        </p:nvSpPr>
        <p:spPr/>
        <p:txBody>
          <a:bodyPr/>
          <a:lstStyle/>
          <a:p>
            <a:r>
              <a:rPr lang="en-US" dirty="0"/>
              <a:t>Visit 4 – Sampling Visit &amp;</a:t>
            </a:r>
            <a:br>
              <a:rPr lang="en-US" dirty="0"/>
            </a:br>
            <a:r>
              <a:rPr lang="en-US" dirty="0"/>
              <a:t>Visit 6 – Sampling Visit</a:t>
            </a:r>
          </a:p>
        </p:txBody>
      </p:sp>
      <p:sp>
        <p:nvSpPr>
          <p:cNvPr id="3" name="Content Placeholder 2">
            <a:extLst>
              <a:ext uri="{FF2B5EF4-FFF2-40B4-BE49-F238E27FC236}">
                <a16:creationId xmlns:a16="http://schemas.microsoft.com/office/drawing/2014/main" id="{F08A5356-09C4-4EC3-A10F-CE0ECCB1508E}"/>
              </a:ext>
            </a:extLst>
          </p:cNvPr>
          <p:cNvSpPr>
            <a:spLocks noGrp="1"/>
          </p:cNvSpPr>
          <p:nvPr>
            <p:ph idx="1"/>
          </p:nvPr>
        </p:nvSpPr>
        <p:spPr/>
        <p:txBody>
          <a:bodyPr/>
          <a:lstStyle/>
          <a:p>
            <a:r>
              <a:rPr lang="en-US" dirty="0"/>
              <a:t>Occurs approximately 24 hours after gel application</a:t>
            </a:r>
          </a:p>
          <a:p>
            <a:r>
              <a:rPr lang="en-US" dirty="0"/>
              <a:t>In addition to the in-clinic visit, remind participants to call within 72 hours to report any issues related to the collection of samples via the flexible sigmoidoscopy </a:t>
            </a:r>
          </a:p>
          <a:p>
            <a:r>
              <a:rPr lang="en-US" dirty="0"/>
              <a:t>The procedures completed at these visits will also be the procedures that will be completed if an Early Termination is needed (SSP will provide full details)</a:t>
            </a:r>
          </a:p>
        </p:txBody>
      </p:sp>
    </p:spTree>
    <p:extLst>
      <p:ext uri="{BB962C8B-B14F-4D97-AF65-F5344CB8AC3E}">
        <p14:creationId xmlns:p14="http://schemas.microsoft.com/office/powerpoint/2010/main" val="334866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98D88-086C-4B68-A6F2-D858DFB9CD65}"/>
              </a:ext>
            </a:extLst>
          </p:cNvPr>
          <p:cNvSpPr>
            <a:spLocks noGrp="1"/>
          </p:cNvSpPr>
          <p:nvPr>
            <p:ph type="title"/>
          </p:nvPr>
        </p:nvSpPr>
        <p:spPr/>
        <p:txBody>
          <a:bodyPr/>
          <a:lstStyle/>
          <a:p>
            <a:r>
              <a:rPr lang="en-US" dirty="0">
                <a:solidFill>
                  <a:srgbClr val="740074"/>
                </a:solidFill>
              </a:rPr>
              <a:t>Visit 4 and Visit 6 – Sampling Visits</a:t>
            </a:r>
            <a:endParaRPr lang="en-US" dirty="0"/>
          </a:p>
        </p:txBody>
      </p:sp>
      <p:sp>
        <p:nvSpPr>
          <p:cNvPr id="5" name="Text Placeholder 4">
            <a:extLst>
              <a:ext uri="{FF2B5EF4-FFF2-40B4-BE49-F238E27FC236}">
                <a16:creationId xmlns:a16="http://schemas.microsoft.com/office/drawing/2014/main" id="{6672D0B2-D102-40B4-BDD5-356D3CB7CB84}"/>
              </a:ext>
            </a:extLst>
          </p:cNvPr>
          <p:cNvSpPr>
            <a:spLocks noGrp="1"/>
          </p:cNvSpPr>
          <p:nvPr>
            <p:ph type="body" idx="1"/>
          </p:nvPr>
        </p:nvSpPr>
        <p:spPr/>
        <p:txBody>
          <a:bodyPr/>
          <a:lstStyle/>
          <a:p>
            <a:pPr algn="ctr"/>
            <a:r>
              <a:rPr lang="en-US" sz="3200" dirty="0"/>
              <a:t>Visit 4</a:t>
            </a:r>
            <a:r>
              <a:rPr lang="en-US" dirty="0"/>
              <a:t>	</a:t>
            </a:r>
          </a:p>
        </p:txBody>
      </p:sp>
      <p:sp>
        <p:nvSpPr>
          <p:cNvPr id="6" name="Content Placeholder 5">
            <a:extLst>
              <a:ext uri="{FF2B5EF4-FFF2-40B4-BE49-F238E27FC236}">
                <a16:creationId xmlns:a16="http://schemas.microsoft.com/office/drawing/2014/main" id="{A73573C1-14C0-43B0-8E91-CB35201FD68D}"/>
              </a:ext>
            </a:extLst>
          </p:cNvPr>
          <p:cNvSpPr>
            <a:spLocks noGrp="1"/>
          </p:cNvSpPr>
          <p:nvPr>
            <p:ph sz="half" idx="2"/>
          </p:nvPr>
        </p:nvSpPr>
        <p:spPr/>
        <p:txBody>
          <a:bodyPr/>
          <a:lstStyle/>
          <a:p>
            <a:r>
              <a:rPr lang="en-US" sz="2800" dirty="0"/>
              <a:t>Medical/medication history and locator info review</a:t>
            </a:r>
          </a:p>
          <a:p>
            <a:r>
              <a:rPr lang="en-US" sz="2800" dirty="0"/>
              <a:t>Rectal Exam</a:t>
            </a:r>
          </a:p>
          <a:p>
            <a:r>
              <a:rPr lang="en-US" sz="2800" dirty="0"/>
              <a:t>Blood for PK </a:t>
            </a:r>
          </a:p>
          <a:p>
            <a:r>
              <a:rPr lang="en-US" sz="2800" dirty="0"/>
              <a:t>Enema Effluent for PK/PD </a:t>
            </a:r>
          </a:p>
          <a:p>
            <a:r>
              <a:rPr lang="en-US" sz="2800" dirty="0"/>
              <a:t>Rectal Tissue for histology, transcriptomics, proteomics, PK</a:t>
            </a:r>
          </a:p>
          <a:p>
            <a:r>
              <a:rPr lang="en-US" sz="2800" dirty="0"/>
              <a:t>Rectal fluid for PK, microbiome</a:t>
            </a:r>
          </a:p>
        </p:txBody>
      </p:sp>
      <p:sp>
        <p:nvSpPr>
          <p:cNvPr id="7" name="Text Placeholder 6">
            <a:extLst>
              <a:ext uri="{FF2B5EF4-FFF2-40B4-BE49-F238E27FC236}">
                <a16:creationId xmlns:a16="http://schemas.microsoft.com/office/drawing/2014/main" id="{6018F5D4-7F2A-445E-AA7E-285A28C1BD57}"/>
              </a:ext>
            </a:extLst>
          </p:cNvPr>
          <p:cNvSpPr>
            <a:spLocks noGrp="1"/>
          </p:cNvSpPr>
          <p:nvPr>
            <p:ph type="body" sz="quarter" idx="3"/>
          </p:nvPr>
        </p:nvSpPr>
        <p:spPr/>
        <p:txBody>
          <a:bodyPr/>
          <a:lstStyle/>
          <a:p>
            <a:pPr algn="ctr"/>
            <a:r>
              <a:rPr lang="en-US" sz="3200" dirty="0"/>
              <a:t>Visit 6</a:t>
            </a:r>
          </a:p>
        </p:txBody>
      </p:sp>
      <p:sp>
        <p:nvSpPr>
          <p:cNvPr id="8" name="Content Placeholder 7">
            <a:extLst>
              <a:ext uri="{FF2B5EF4-FFF2-40B4-BE49-F238E27FC236}">
                <a16:creationId xmlns:a16="http://schemas.microsoft.com/office/drawing/2014/main" id="{EEEAD508-2998-4EB3-96CE-BC5B3AF07BF8}"/>
              </a:ext>
            </a:extLst>
          </p:cNvPr>
          <p:cNvSpPr>
            <a:spLocks noGrp="1"/>
          </p:cNvSpPr>
          <p:nvPr>
            <p:ph sz="quarter" idx="4"/>
          </p:nvPr>
        </p:nvSpPr>
        <p:spPr/>
        <p:txBody>
          <a:bodyPr/>
          <a:lstStyle/>
          <a:p>
            <a:r>
              <a:rPr lang="en-US" sz="2800" dirty="0"/>
              <a:t>Medical/medication history and locator info review</a:t>
            </a:r>
          </a:p>
          <a:p>
            <a:r>
              <a:rPr lang="en-US" sz="2800" dirty="0"/>
              <a:t>Rectal Exam</a:t>
            </a:r>
          </a:p>
          <a:p>
            <a:r>
              <a:rPr lang="en-US" sz="2800" dirty="0"/>
              <a:t>Blood for PK, HIV, Chemistries</a:t>
            </a:r>
          </a:p>
          <a:p>
            <a:r>
              <a:rPr lang="en-US" sz="2800" dirty="0"/>
              <a:t>Enema Effluent for PK/PD </a:t>
            </a:r>
          </a:p>
          <a:p>
            <a:r>
              <a:rPr lang="en-US" sz="2800" dirty="0"/>
              <a:t>Rectal Tissue for histology, transcriptomics, proteomics, PK</a:t>
            </a:r>
          </a:p>
          <a:p>
            <a:r>
              <a:rPr lang="en-US" sz="2800" dirty="0"/>
              <a:t>Rectal fluid for PK, microbiome</a:t>
            </a:r>
          </a:p>
          <a:p>
            <a:endParaRPr lang="en-US" dirty="0"/>
          </a:p>
        </p:txBody>
      </p:sp>
    </p:spTree>
    <p:extLst>
      <p:ext uri="{BB962C8B-B14F-4D97-AF65-F5344CB8AC3E}">
        <p14:creationId xmlns:p14="http://schemas.microsoft.com/office/powerpoint/2010/main" val="349505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1D13-25B7-44D5-BCEB-9C8C0E3C9AB2}"/>
              </a:ext>
            </a:extLst>
          </p:cNvPr>
          <p:cNvSpPr>
            <a:spLocks noGrp="1"/>
          </p:cNvSpPr>
          <p:nvPr>
            <p:ph type="title"/>
          </p:nvPr>
        </p:nvSpPr>
        <p:spPr/>
        <p:txBody>
          <a:bodyPr/>
          <a:lstStyle/>
          <a:p>
            <a:r>
              <a:rPr lang="en-US" dirty="0"/>
              <a:t>Visit 7 – Termination Visit/Contact</a:t>
            </a:r>
          </a:p>
        </p:txBody>
      </p:sp>
      <p:sp>
        <p:nvSpPr>
          <p:cNvPr id="3" name="Content Placeholder 2">
            <a:extLst>
              <a:ext uri="{FF2B5EF4-FFF2-40B4-BE49-F238E27FC236}">
                <a16:creationId xmlns:a16="http://schemas.microsoft.com/office/drawing/2014/main" id="{DF04B002-6E1B-4D89-A9C8-F24227C9DD82}"/>
              </a:ext>
            </a:extLst>
          </p:cNvPr>
          <p:cNvSpPr>
            <a:spLocks noGrp="1"/>
          </p:cNvSpPr>
          <p:nvPr>
            <p:ph idx="1"/>
          </p:nvPr>
        </p:nvSpPr>
        <p:spPr/>
        <p:txBody>
          <a:bodyPr/>
          <a:lstStyle/>
          <a:p>
            <a:endParaRPr lang="en-US" dirty="0"/>
          </a:p>
          <a:p>
            <a:r>
              <a:rPr lang="en-US" dirty="0"/>
              <a:t>Occurs approximately 7 days after Visit 6 </a:t>
            </a:r>
          </a:p>
          <a:p>
            <a:r>
              <a:rPr lang="en-US" dirty="0"/>
              <a:t>Contact can either be via phone or as a clinic visit</a:t>
            </a:r>
          </a:p>
          <a:p>
            <a:r>
              <a:rPr lang="en-US" dirty="0"/>
              <a:t>Purpose is to assess AEs as a result of product or procedures</a:t>
            </a:r>
          </a:p>
          <a:p>
            <a:r>
              <a:rPr lang="en-US" dirty="0"/>
              <a:t>This serves as the participant’s termination from the study</a:t>
            </a:r>
          </a:p>
        </p:txBody>
      </p:sp>
    </p:spTree>
    <p:extLst>
      <p:ext uri="{BB962C8B-B14F-4D97-AF65-F5344CB8AC3E}">
        <p14:creationId xmlns:p14="http://schemas.microsoft.com/office/powerpoint/2010/main" val="284701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EC1D-9EAD-4676-86E7-C79642BE1BA8}"/>
              </a:ext>
            </a:extLst>
          </p:cNvPr>
          <p:cNvSpPr>
            <a:spLocks noGrp="1"/>
          </p:cNvSpPr>
          <p:nvPr>
            <p:ph type="title"/>
          </p:nvPr>
        </p:nvSpPr>
        <p:spPr/>
        <p:txBody>
          <a:bodyPr/>
          <a:lstStyle/>
          <a:p>
            <a:r>
              <a:rPr lang="en-US" dirty="0"/>
              <a:t>Missed Visits (SSP Section 5)</a:t>
            </a:r>
          </a:p>
        </p:txBody>
      </p:sp>
      <p:sp>
        <p:nvSpPr>
          <p:cNvPr id="3" name="Content Placeholder 2">
            <a:extLst>
              <a:ext uri="{FF2B5EF4-FFF2-40B4-BE49-F238E27FC236}">
                <a16:creationId xmlns:a16="http://schemas.microsoft.com/office/drawing/2014/main" id="{2E925EDD-1D30-4A6C-B756-DFF91A6B484E}"/>
              </a:ext>
            </a:extLst>
          </p:cNvPr>
          <p:cNvSpPr>
            <a:spLocks noGrp="1"/>
          </p:cNvSpPr>
          <p:nvPr>
            <p:ph idx="1"/>
          </p:nvPr>
        </p:nvSpPr>
        <p:spPr/>
        <p:txBody>
          <a:bodyPr/>
          <a:lstStyle/>
          <a:p>
            <a:r>
              <a:rPr lang="en-US" sz="2800" dirty="0"/>
              <a:t>If Visit 3 or 5 is missed = REPLACEMENT MAY BE NECESSARY</a:t>
            </a:r>
          </a:p>
          <a:p>
            <a:pPr lvl="1"/>
            <a:r>
              <a:rPr lang="en-US" sz="2400" dirty="0"/>
              <a:t>Consult Management Team for guidance, decisions made on case-by-case basis</a:t>
            </a:r>
          </a:p>
          <a:p>
            <a:r>
              <a:rPr lang="en-US" sz="2800" dirty="0"/>
              <a:t>If Visit 4 is missed:  participants should return to the clinic as soon as possible to make up the following procedures:</a:t>
            </a:r>
          </a:p>
          <a:p>
            <a:pPr lvl="1"/>
            <a:r>
              <a:rPr lang="en-US" sz="2400" dirty="0"/>
              <a:t>Review/update locator information, medical and medication history </a:t>
            </a:r>
          </a:p>
          <a:p>
            <a:pPr lvl="1"/>
            <a:r>
              <a:rPr lang="en-US" sz="2400" dirty="0"/>
              <a:t>Assess for AEs</a:t>
            </a:r>
          </a:p>
          <a:p>
            <a:pPr lvl="1"/>
            <a:r>
              <a:rPr lang="en-US" sz="2400" dirty="0"/>
              <a:t>Provide protocol counseling</a:t>
            </a:r>
          </a:p>
          <a:p>
            <a:pPr lvl="1"/>
            <a:r>
              <a:rPr lang="en-US" sz="2400" dirty="0"/>
              <a:t>Collect blood for PK o Conduct rectal exam </a:t>
            </a:r>
          </a:p>
          <a:p>
            <a:pPr lvl="1"/>
            <a:r>
              <a:rPr lang="en-US" sz="2400" dirty="0"/>
              <a:t>Collect required PK, PD and mucosal safety samples (rectal fluid, tissue and effluent) </a:t>
            </a:r>
          </a:p>
        </p:txBody>
      </p:sp>
    </p:spTree>
    <p:extLst>
      <p:ext uri="{BB962C8B-B14F-4D97-AF65-F5344CB8AC3E}">
        <p14:creationId xmlns:p14="http://schemas.microsoft.com/office/powerpoint/2010/main" val="226510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Protocol Overview</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206" y="6167628"/>
            <a:ext cx="1524011" cy="525784"/>
          </a:xfrm>
          <a:prstGeom prst="rect">
            <a:avLst/>
          </a:prstGeom>
        </p:spPr>
      </p:pic>
      <p:sp>
        <p:nvSpPr>
          <p:cNvPr id="5" name="Content Placeholder 4">
            <a:extLst>
              <a:ext uri="{FF2B5EF4-FFF2-40B4-BE49-F238E27FC236}">
                <a16:creationId xmlns:a16="http://schemas.microsoft.com/office/drawing/2014/main" id="{0AA62AEF-4EE2-4FFE-9CE9-6C52013B7F91}"/>
              </a:ext>
            </a:extLst>
          </p:cNvPr>
          <p:cNvSpPr>
            <a:spLocks noGrp="1"/>
          </p:cNvSpPr>
          <p:nvPr>
            <p:ph idx="1"/>
          </p:nvPr>
        </p:nvSpPr>
        <p:spPr/>
        <p:txBody>
          <a:bodyPr/>
          <a:lstStyle/>
          <a:p>
            <a:r>
              <a:rPr lang="en-US" dirty="0"/>
              <a:t>Phase 1, single site study</a:t>
            </a:r>
          </a:p>
          <a:p>
            <a:r>
              <a:rPr lang="en-US" dirty="0"/>
              <a:t>Enroll 16 evaluable participants</a:t>
            </a:r>
          </a:p>
          <a:p>
            <a:r>
              <a:rPr lang="en-US" dirty="0"/>
              <a:t>Men and transgender women 18 years old and older</a:t>
            </a:r>
          </a:p>
          <a:p>
            <a:r>
              <a:rPr lang="en-US" dirty="0"/>
              <a:t>Participants will be followed for about a month</a:t>
            </a:r>
          </a:p>
          <a:p>
            <a:endParaRPr lang="en-US" dirty="0"/>
          </a:p>
        </p:txBody>
      </p:sp>
    </p:spTree>
    <p:extLst>
      <p:ext uri="{BB962C8B-B14F-4D97-AF65-F5344CB8AC3E}">
        <p14:creationId xmlns:p14="http://schemas.microsoft.com/office/powerpoint/2010/main" val="372171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EC1D-9EAD-4676-86E7-C79642BE1BA8}"/>
              </a:ext>
            </a:extLst>
          </p:cNvPr>
          <p:cNvSpPr>
            <a:spLocks noGrp="1"/>
          </p:cNvSpPr>
          <p:nvPr>
            <p:ph type="title"/>
          </p:nvPr>
        </p:nvSpPr>
        <p:spPr/>
        <p:txBody>
          <a:bodyPr/>
          <a:lstStyle/>
          <a:p>
            <a:r>
              <a:rPr lang="en-US" dirty="0"/>
              <a:t>Missed Visits (SSP Section 5)</a:t>
            </a:r>
          </a:p>
        </p:txBody>
      </p:sp>
      <p:sp>
        <p:nvSpPr>
          <p:cNvPr id="3" name="Content Placeholder 2">
            <a:extLst>
              <a:ext uri="{FF2B5EF4-FFF2-40B4-BE49-F238E27FC236}">
                <a16:creationId xmlns:a16="http://schemas.microsoft.com/office/drawing/2014/main" id="{2E925EDD-1D30-4A6C-B756-DFF91A6B484E}"/>
              </a:ext>
            </a:extLst>
          </p:cNvPr>
          <p:cNvSpPr>
            <a:spLocks noGrp="1"/>
          </p:cNvSpPr>
          <p:nvPr>
            <p:ph idx="1"/>
          </p:nvPr>
        </p:nvSpPr>
        <p:spPr>
          <a:xfrm>
            <a:off x="609600" y="2072768"/>
            <a:ext cx="10972800" cy="4785232"/>
          </a:xfrm>
        </p:spPr>
        <p:txBody>
          <a:bodyPr/>
          <a:lstStyle/>
          <a:p>
            <a:r>
              <a:rPr lang="en-US" sz="2800" dirty="0"/>
              <a:t>If Visit 6 is missed:  participants should return to the clinic as soon as possible to make up the following procedures</a:t>
            </a:r>
          </a:p>
          <a:p>
            <a:pPr lvl="1"/>
            <a:r>
              <a:rPr lang="en-US" sz="2400" dirty="0"/>
              <a:t>Review/update locator information, medical and medication history </a:t>
            </a:r>
          </a:p>
          <a:p>
            <a:pPr lvl="1"/>
            <a:r>
              <a:rPr lang="en-US" sz="2400" dirty="0"/>
              <a:t>Assess for AEs </a:t>
            </a:r>
          </a:p>
          <a:p>
            <a:pPr lvl="1"/>
            <a:r>
              <a:rPr lang="en-US" sz="2400" dirty="0"/>
              <a:t>Provide protocol counseling and HIV pre/post and risk reduction counseling </a:t>
            </a:r>
          </a:p>
          <a:p>
            <a:pPr lvl="1"/>
            <a:r>
              <a:rPr lang="en-US" sz="2400" dirty="0"/>
              <a:t>Collect blood for PK, serum chemistries and HIV testing</a:t>
            </a:r>
          </a:p>
          <a:p>
            <a:pPr lvl="1"/>
            <a:r>
              <a:rPr lang="en-US" sz="2400" dirty="0"/>
              <a:t>Conduct rectal exam and collect required PK, PD and mucosal safety samples (rectal fluid, tissue and effluent)</a:t>
            </a:r>
          </a:p>
        </p:txBody>
      </p:sp>
    </p:spTree>
    <p:extLst>
      <p:ext uri="{BB962C8B-B14F-4D97-AF65-F5344CB8AC3E}">
        <p14:creationId xmlns:p14="http://schemas.microsoft.com/office/powerpoint/2010/main" val="325501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Permanent Product Discontinuation</a:t>
            </a:r>
          </a:p>
        </p:txBody>
      </p:sp>
      <p:sp>
        <p:nvSpPr>
          <p:cNvPr id="5" name="Content Placeholder 4">
            <a:extLst>
              <a:ext uri="{FF2B5EF4-FFF2-40B4-BE49-F238E27FC236}">
                <a16:creationId xmlns:a16="http://schemas.microsoft.com/office/drawing/2014/main" id="{FC26FC1D-1DFF-45FF-A7F6-B1C4EA0615D2}"/>
              </a:ext>
            </a:extLst>
          </p:cNvPr>
          <p:cNvSpPr>
            <a:spLocks noGrp="1"/>
          </p:cNvSpPr>
          <p:nvPr>
            <p:ph idx="1"/>
          </p:nvPr>
        </p:nvSpPr>
        <p:spPr>
          <a:xfrm>
            <a:off x="609600" y="1884405"/>
            <a:ext cx="10972800" cy="4785232"/>
          </a:xfrm>
        </p:spPr>
        <p:txBody>
          <a:bodyPr/>
          <a:lstStyle/>
          <a:p>
            <a:r>
              <a:rPr lang="en-US" sz="2800" dirty="0"/>
              <a:t>Prohibited mediation use (Heparin, Lovenox®, Warfarin, Plavix®)</a:t>
            </a:r>
          </a:p>
          <a:p>
            <a:r>
              <a:rPr lang="en-US" sz="2800" dirty="0"/>
              <a:t>Hormone Replacement Therapy</a:t>
            </a:r>
          </a:p>
          <a:p>
            <a:r>
              <a:rPr lang="en-US" sz="2800" dirty="0"/>
              <a:t>Unable or unwilling to comply with study procedures or otherwise might be at undue risk to safety and well being by continuing product use, according to site IoR/designee</a:t>
            </a:r>
          </a:p>
          <a:p>
            <a:r>
              <a:rPr lang="en-US" sz="2800" dirty="0"/>
              <a:t>Anorectal STIs</a:t>
            </a:r>
          </a:p>
          <a:p>
            <a:r>
              <a:rPr lang="en-US" sz="2800" dirty="0"/>
              <a:t>Acquisition of HIV</a:t>
            </a:r>
          </a:p>
          <a:p>
            <a:r>
              <a:rPr lang="en-US" sz="2800" dirty="0"/>
              <a:t>Grade 3 AE </a:t>
            </a:r>
            <a:r>
              <a:rPr lang="en-US" sz="2800" u="sng" dirty="0"/>
              <a:t>RELATED</a:t>
            </a:r>
            <a:r>
              <a:rPr lang="en-US" sz="2800" dirty="0"/>
              <a:t> to study product </a:t>
            </a:r>
          </a:p>
          <a:p>
            <a:r>
              <a:rPr lang="en-US" sz="2800" dirty="0"/>
              <a:t>Grade 4 AE (regardless of relationship)</a:t>
            </a:r>
          </a:p>
          <a:p>
            <a:endParaRPr lang="en-US" sz="2800" dirty="0"/>
          </a:p>
        </p:txBody>
      </p:sp>
    </p:spTree>
    <p:extLst>
      <p:ext uri="{BB962C8B-B14F-4D97-AF65-F5344CB8AC3E}">
        <p14:creationId xmlns:p14="http://schemas.microsoft.com/office/powerpoint/2010/main" val="600667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AA24DE7-C336-4994-8C52-D9B3F3D0FA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F6FE7DF-7C3D-4B49-9AF8-0A83F657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65" y="1680067"/>
            <a:ext cx="6804078" cy="3810283"/>
          </a:xfrm>
          <a:prstGeom prst="rect">
            <a:avLst/>
          </a:prstGeom>
        </p:spPr>
      </p:pic>
      <p:sp>
        <p:nvSpPr>
          <p:cNvPr id="4" name="Title 3">
            <a:extLst>
              <a:ext uri="{FF2B5EF4-FFF2-40B4-BE49-F238E27FC236}">
                <a16:creationId xmlns:a16="http://schemas.microsoft.com/office/drawing/2014/main" id="{E49A5E9B-8571-45A4-83D0-C075B3008550}"/>
              </a:ext>
            </a:extLst>
          </p:cNvPr>
          <p:cNvSpPr>
            <a:spLocks noGrp="1"/>
          </p:cNvSpPr>
          <p:nvPr>
            <p:ph type="ctrTitle" idx="4294967295"/>
          </p:nvPr>
        </p:nvSpPr>
        <p:spPr>
          <a:xfrm>
            <a:off x="640080" y="640080"/>
            <a:ext cx="2752354" cy="2709275"/>
          </a:xfrm>
          <a:prstGeom prst="rect">
            <a:avLst/>
          </a:prstGeom>
          <a:solidFill>
            <a:srgbClr val="495660"/>
          </a:solidFill>
          <a:ln>
            <a:solidFill>
              <a:srgbClr val="495660"/>
            </a:solidFill>
          </a:ln>
        </p:spPr>
        <p:txBody>
          <a:bodyPr vert="horz" lIns="91440" tIns="45720" rIns="91440" bIns="45720" rtlCol="0" anchor="ctr">
            <a:normAutofit/>
          </a:bodyPr>
          <a:lstStyle/>
          <a:p>
            <a:pPr>
              <a:lnSpc>
                <a:spcPct val="90000"/>
              </a:lnSpc>
            </a:pPr>
            <a:r>
              <a:rPr lang="en-US" sz="2800" kern="1200" dirty="0">
                <a:solidFill>
                  <a:srgbClr val="FFFFFF"/>
                </a:solidFill>
                <a:latin typeface="+mj-lt"/>
                <a:ea typeface="+mj-ea"/>
                <a:cs typeface="+mj-cs"/>
              </a:rPr>
              <a:t>What are your questions?</a:t>
            </a:r>
          </a:p>
        </p:txBody>
      </p:sp>
    </p:spTree>
    <p:extLst>
      <p:ext uri="{BB962C8B-B14F-4D97-AF65-F5344CB8AC3E}">
        <p14:creationId xmlns:p14="http://schemas.microsoft.com/office/powerpoint/2010/main" val="45052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1371600"/>
            <a:ext cx="7696200" cy="1828800"/>
          </a:xfrm>
        </p:spPr>
        <p:txBody>
          <a:bodyPr/>
          <a:lstStyle/>
          <a:p>
            <a:pPr eaLnBrk="1" hangingPunct="1"/>
            <a:r>
              <a:rPr lang="en-US" b="1" dirty="0"/>
              <a:t>MTN-033</a:t>
            </a:r>
            <a:br>
              <a:rPr lang="en-US" b="1" dirty="0"/>
            </a:br>
            <a:r>
              <a:rPr lang="en-US" b="1" dirty="0"/>
              <a:t>Study Product Considerations</a:t>
            </a:r>
          </a:p>
        </p:txBody>
      </p:sp>
      <p:sp>
        <p:nvSpPr>
          <p:cNvPr id="3075" name="Rectangle 3"/>
          <p:cNvSpPr>
            <a:spLocks noGrp="1" noChangeArrowheads="1"/>
          </p:cNvSpPr>
          <p:nvPr>
            <p:ph type="subTitle" idx="1"/>
          </p:nvPr>
        </p:nvSpPr>
        <p:spPr/>
        <p:txBody>
          <a:bodyPr/>
          <a:lstStyle/>
          <a:p>
            <a:pPr eaLnBrk="1" hangingPunct="1"/>
            <a:r>
              <a:rPr lang="en-US" dirty="0"/>
              <a:t>Cindy Jacobson/Lindsay Kramzer</a:t>
            </a:r>
          </a:p>
          <a:p>
            <a:pPr eaLnBrk="1" hangingPunct="1">
              <a:buFont typeface="Wingdings" pitchFamily="-111" charset="2"/>
              <a:buNone/>
            </a:pPr>
            <a:r>
              <a:rPr lang="en-US" dirty="0"/>
              <a:t>Microbicide Trials Network</a:t>
            </a:r>
          </a:p>
          <a:p>
            <a:pPr eaLnBrk="1" hangingPunct="1">
              <a:buFont typeface="Wingdings" pitchFamily="-111" charset="2"/>
              <a:buNone/>
            </a:pPr>
            <a:r>
              <a:rPr lang="en-US" dirty="0"/>
              <a:t>Pittsburgh, PA</a:t>
            </a:r>
          </a:p>
        </p:txBody>
      </p:sp>
      <p:pic>
        <p:nvPicPr>
          <p:cNvPr id="3076" name="Picture 4" descr="MTN LOGO_Final"/>
          <p:cNvPicPr>
            <a:picLocks noChangeAspect="1" noChangeArrowheads="1"/>
          </p:cNvPicPr>
          <p:nvPr/>
        </p:nvPicPr>
        <p:blipFill>
          <a:blip r:embed="rId2" cstate="print"/>
          <a:srcRect/>
          <a:stretch>
            <a:fillRect/>
          </a:stretch>
        </p:blipFill>
        <p:spPr bwMode="auto">
          <a:xfrm>
            <a:off x="9789304" y="5623249"/>
            <a:ext cx="1984375" cy="1177925"/>
          </a:xfrm>
          <a:prstGeom prst="rect">
            <a:avLst/>
          </a:prstGeom>
          <a:noFill/>
          <a:ln w="9525">
            <a:noFill/>
            <a:miter lim="800000"/>
            <a:headEnd/>
            <a:tailEnd/>
          </a:ln>
        </p:spPr>
      </p:pic>
    </p:spTree>
    <p:extLst>
      <p:ext uri="{BB962C8B-B14F-4D97-AF65-F5344CB8AC3E}">
        <p14:creationId xmlns:p14="http://schemas.microsoft.com/office/powerpoint/2010/main" val="3829205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533400"/>
            <a:ext cx="8229600" cy="838200"/>
          </a:xfrm>
        </p:spPr>
        <p:txBody>
          <a:bodyPr/>
          <a:lstStyle/>
          <a:p>
            <a:r>
              <a:rPr lang="en-US" dirty="0"/>
              <a:t>Presentation Overview</a:t>
            </a:r>
          </a:p>
        </p:txBody>
      </p:sp>
      <p:sp>
        <p:nvSpPr>
          <p:cNvPr id="3" name="Content Placeholder 2">
            <a:extLst>
              <a:ext uri="{FF2B5EF4-FFF2-40B4-BE49-F238E27FC236}">
                <a16:creationId xmlns:a16="http://schemas.microsoft.com/office/drawing/2014/main" id="{7D1E14B8-EB8E-463F-94FE-69E586933849}"/>
              </a:ext>
            </a:extLst>
          </p:cNvPr>
          <p:cNvSpPr>
            <a:spLocks noGrp="1"/>
          </p:cNvSpPr>
          <p:nvPr>
            <p:ph idx="1"/>
          </p:nvPr>
        </p:nvSpPr>
        <p:spPr/>
        <p:txBody>
          <a:bodyPr/>
          <a:lstStyle/>
          <a:p>
            <a:r>
              <a:rPr lang="en-US" dirty="0"/>
              <a:t>Study Gel Prescription Completion</a:t>
            </a:r>
          </a:p>
          <a:p>
            <a:r>
              <a:rPr lang="en-US" dirty="0"/>
              <a:t>Study Gel Supply and Labeling</a:t>
            </a:r>
          </a:p>
          <a:p>
            <a:r>
              <a:rPr lang="en-US" dirty="0"/>
              <a:t>Chain of Custody, Accountability, Unused Gel Returns</a:t>
            </a:r>
          </a:p>
          <a:p>
            <a:r>
              <a:rPr lang="en-US" dirty="0"/>
              <a:t>Study Gel Request Slip Completion</a:t>
            </a:r>
          </a:p>
          <a:p>
            <a:r>
              <a:rPr lang="en-US" dirty="0"/>
              <a:t>Prohibited Medications</a:t>
            </a:r>
          </a:p>
          <a:p>
            <a:r>
              <a:rPr lang="en-US" dirty="0"/>
              <a:t>Study Gel Complaints</a:t>
            </a:r>
          </a:p>
          <a:p>
            <a:endParaRPr lang="en-US" dirty="0"/>
          </a:p>
        </p:txBody>
      </p:sp>
    </p:spTree>
    <p:extLst>
      <p:ext uri="{BB962C8B-B14F-4D97-AF65-F5344CB8AC3E}">
        <p14:creationId xmlns:p14="http://schemas.microsoft.com/office/powerpoint/2010/main" val="68607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38200"/>
          </a:xfrm>
        </p:spPr>
        <p:txBody>
          <a:bodyPr/>
          <a:lstStyle/>
          <a:p>
            <a:r>
              <a:rPr lang="en-US" dirty="0"/>
              <a:t>Reference Materials</a:t>
            </a:r>
          </a:p>
        </p:txBody>
      </p:sp>
      <p:sp>
        <p:nvSpPr>
          <p:cNvPr id="5" name="Content Placeholder 4">
            <a:extLst>
              <a:ext uri="{FF2B5EF4-FFF2-40B4-BE49-F238E27FC236}">
                <a16:creationId xmlns:a16="http://schemas.microsoft.com/office/drawing/2014/main" id="{1B0A4C6F-528F-4F3E-9AD0-D74FFB40A6C1}"/>
              </a:ext>
            </a:extLst>
          </p:cNvPr>
          <p:cNvSpPr>
            <a:spLocks noGrp="1"/>
          </p:cNvSpPr>
          <p:nvPr>
            <p:ph idx="1"/>
          </p:nvPr>
        </p:nvSpPr>
        <p:spPr/>
        <p:txBody>
          <a:bodyPr/>
          <a:lstStyle/>
          <a:p>
            <a:r>
              <a:rPr lang="en-US" sz="3600" dirty="0"/>
              <a:t>MTN-033 Protocol, Version 2.0</a:t>
            </a:r>
          </a:p>
          <a:p>
            <a:pPr lvl="1"/>
            <a:r>
              <a:rPr lang="en-US" sz="3200" dirty="0"/>
              <a:t>Section 6</a:t>
            </a:r>
          </a:p>
          <a:p>
            <a:r>
              <a:rPr lang="en-US" sz="3600" dirty="0"/>
              <a:t>MTN-033 SSP Manual</a:t>
            </a:r>
          </a:p>
          <a:p>
            <a:pPr lvl="1"/>
            <a:r>
              <a:rPr lang="en-US" sz="3200" dirty="0"/>
              <a:t>Section 6</a:t>
            </a:r>
          </a:p>
          <a:p>
            <a:endParaRPr lang="en-US" sz="3600" dirty="0"/>
          </a:p>
        </p:txBody>
      </p:sp>
    </p:spTree>
    <p:extLst>
      <p:ext uri="{BB962C8B-B14F-4D97-AF65-F5344CB8AC3E}">
        <p14:creationId xmlns:p14="http://schemas.microsoft.com/office/powerpoint/2010/main" val="200181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3" y="352631"/>
            <a:ext cx="10050162" cy="910111"/>
          </a:xfrm>
        </p:spPr>
        <p:txBody>
          <a:bodyPr/>
          <a:lstStyle/>
          <a:p>
            <a:r>
              <a:rPr lang="en-US" altLang="en-US" dirty="0"/>
              <a:t>Study Product Regimen &amp; Visit Schedule</a:t>
            </a:r>
            <a:endParaRPr lang="en-US" dirty="0"/>
          </a:p>
        </p:txBody>
      </p:sp>
      <p:pic>
        <p:nvPicPr>
          <p:cNvPr id="8" name="Picture 7">
            <a:extLst>
              <a:ext uri="{FF2B5EF4-FFF2-40B4-BE49-F238E27FC236}">
                <a16:creationId xmlns:a16="http://schemas.microsoft.com/office/drawing/2014/main" id="{5225F554-D26D-40AA-8DCF-5978E55B7572}"/>
              </a:ext>
            </a:extLst>
          </p:cNvPr>
          <p:cNvPicPr/>
          <p:nvPr/>
        </p:nvPicPr>
        <p:blipFill>
          <a:blip r:embed="rId2" cstate="print"/>
          <a:stretch>
            <a:fillRect/>
          </a:stretch>
        </p:blipFill>
        <p:spPr>
          <a:xfrm>
            <a:off x="1752600" y="4724400"/>
            <a:ext cx="8839200" cy="1981200"/>
          </a:xfrm>
          <a:prstGeom prst="rect">
            <a:avLst/>
          </a:prstGeom>
        </p:spPr>
      </p:pic>
      <p:pic>
        <p:nvPicPr>
          <p:cNvPr id="6" name="Picture 5">
            <a:extLst>
              <a:ext uri="{FF2B5EF4-FFF2-40B4-BE49-F238E27FC236}">
                <a16:creationId xmlns:a16="http://schemas.microsoft.com/office/drawing/2014/main" id="{4AA165AD-B380-4804-90B7-27574B9EA26A}"/>
              </a:ext>
            </a:extLst>
          </p:cNvPr>
          <p:cNvPicPr>
            <a:picLocks noChangeAspect="1"/>
          </p:cNvPicPr>
          <p:nvPr/>
        </p:nvPicPr>
        <p:blipFill>
          <a:blip r:embed="rId3"/>
          <a:stretch>
            <a:fillRect/>
          </a:stretch>
        </p:blipFill>
        <p:spPr>
          <a:xfrm>
            <a:off x="2133601" y="2083460"/>
            <a:ext cx="7864183" cy="1820222"/>
          </a:xfrm>
          <a:prstGeom prst="rect">
            <a:avLst/>
          </a:prstGeom>
        </p:spPr>
      </p:pic>
      <p:cxnSp>
        <p:nvCxnSpPr>
          <p:cNvPr id="9" name="Straight Arrow Connector 8">
            <a:extLst>
              <a:ext uri="{FF2B5EF4-FFF2-40B4-BE49-F238E27FC236}">
                <a16:creationId xmlns:a16="http://schemas.microsoft.com/office/drawing/2014/main" id="{2599AF12-ADB3-4A0C-ABE7-24D31FAF43C8}"/>
              </a:ext>
            </a:extLst>
          </p:cNvPr>
          <p:cNvCxnSpPr>
            <a:cxnSpLocks/>
          </p:cNvCxnSpPr>
          <p:nvPr/>
        </p:nvCxnSpPr>
        <p:spPr bwMode="auto">
          <a:xfrm>
            <a:off x="4724400" y="3903682"/>
            <a:ext cx="0" cy="1027548"/>
          </a:xfrm>
          <a:prstGeom prst="straightConnector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804FE0FD-26E9-4EE1-AE2A-3BF6119F7D59}"/>
              </a:ext>
            </a:extLst>
          </p:cNvPr>
          <p:cNvCxnSpPr>
            <a:cxnSpLocks/>
          </p:cNvCxnSpPr>
          <p:nvPr/>
        </p:nvCxnSpPr>
        <p:spPr bwMode="auto">
          <a:xfrm flipH="1">
            <a:off x="7239000" y="3903682"/>
            <a:ext cx="1371600" cy="1027548"/>
          </a:xfrm>
          <a:prstGeom prst="straightConnector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2866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00200" y="533400"/>
            <a:ext cx="8915401" cy="762000"/>
          </a:xfrm>
        </p:spPr>
        <p:txBody>
          <a:bodyPr/>
          <a:lstStyle/>
          <a:p>
            <a:pPr algn="ctr" eaLnBrk="1" hangingPunct="1"/>
            <a:r>
              <a:rPr lang="en-US" dirty="0"/>
              <a:t>Study Product – Dapivirine 0.05% Gel </a:t>
            </a:r>
          </a:p>
        </p:txBody>
      </p:sp>
      <p:pic>
        <p:nvPicPr>
          <p:cNvPr id="4" name="Picture 4" descr="HTIScrewTop">
            <a:extLst>
              <a:ext uri="{FF2B5EF4-FFF2-40B4-BE49-F238E27FC236}">
                <a16:creationId xmlns:a16="http://schemas.microsoft.com/office/drawing/2014/main" id="{8080F5FD-8D1F-4538-9758-E00E01631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76" y="3798339"/>
            <a:ext cx="3984625" cy="1143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D5E6391-68C3-4203-B545-C878DA646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49" y="509283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2C2D8E06-DF95-48EE-ABBB-EFDB7103D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2050" y="1565636"/>
            <a:ext cx="2851150"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74789E85-9712-4D47-8F45-58BD88E757F3}"/>
              </a:ext>
            </a:extLst>
          </p:cNvPr>
          <p:cNvSpPr>
            <a:spLocks noGrp="1"/>
          </p:cNvSpPr>
          <p:nvPr>
            <p:ph idx="1"/>
          </p:nvPr>
        </p:nvSpPr>
        <p:spPr>
          <a:xfrm>
            <a:off x="609600" y="1600200"/>
            <a:ext cx="6313714" cy="4785232"/>
          </a:xfrm>
        </p:spPr>
        <p:txBody>
          <a:bodyPr/>
          <a:lstStyle/>
          <a:p>
            <a:r>
              <a:rPr lang="en-US" dirty="0"/>
              <a:t>One pre-filled applicator contains:</a:t>
            </a:r>
          </a:p>
          <a:p>
            <a:pPr lvl="1"/>
            <a:r>
              <a:rPr lang="en-US" dirty="0"/>
              <a:t>2.5 grams (2.5 mL) of Dapivirine 0.05% gel (1.25 mg of dapivirine)</a:t>
            </a:r>
          </a:p>
          <a:p>
            <a:endParaRPr lang="en-US" dirty="0"/>
          </a:p>
          <a:p>
            <a:r>
              <a:rPr lang="en-US" dirty="0"/>
              <a:t>Store at controlled room temperature, 77°F (25°C). Excursion between 59-86°F (15°C to 30°C) are permitted.</a:t>
            </a:r>
          </a:p>
          <a:p>
            <a:endParaRPr lang="en-US" dirty="0"/>
          </a:p>
        </p:txBody>
      </p:sp>
    </p:spTree>
    <p:extLst>
      <p:ext uri="{BB962C8B-B14F-4D97-AF65-F5344CB8AC3E}">
        <p14:creationId xmlns:p14="http://schemas.microsoft.com/office/powerpoint/2010/main" val="292382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5C37-DA44-42AC-94B7-1A7CB3391BA2}"/>
              </a:ext>
            </a:extLst>
          </p:cNvPr>
          <p:cNvSpPr>
            <a:spLocks noGrp="1"/>
          </p:cNvSpPr>
          <p:nvPr>
            <p:ph type="title"/>
          </p:nvPr>
        </p:nvSpPr>
        <p:spPr>
          <a:xfrm>
            <a:off x="1981200" y="533400"/>
            <a:ext cx="8229600" cy="838200"/>
          </a:xfrm>
        </p:spPr>
        <p:txBody>
          <a:bodyPr/>
          <a:lstStyle/>
          <a:p>
            <a:r>
              <a:rPr lang="en-US" dirty="0"/>
              <a:t>Coital Simulation Device (CSD)</a:t>
            </a:r>
          </a:p>
        </p:txBody>
      </p:sp>
      <p:pic>
        <p:nvPicPr>
          <p:cNvPr id="5" name="Content Placeholder 4">
            <a:extLst>
              <a:ext uri="{FF2B5EF4-FFF2-40B4-BE49-F238E27FC236}">
                <a16:creationId xmlns:a16="http://schemas.microsoft.com/office/drawing/2014/main" id="{808220C5-8C47-41CF-8654-F4D097FDF9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8932" y="1600201"/>
            <a:ext cx="3028696" cy="4302125"/>
          </a:xfrm>
        </p:spPr>
      </p:pic>
      <p:sp>
        <p:nvSpPr>
          <p:cNvPr id="6" name="TextBox 5">
            <a:extLst>
              <a:ext uri="{FF2B5EF4-FFF2-40B4-BE49-F238E27FC236}">
                <a16:creationId xmlns:a16="http://schemas.microsoft.com/office/drawing/2014/main" id="{D535F0C8-66AB-475F-B384-14A96837A28E}"/>
              </a:ext>
            </a:extLst>
          </p:cNvPr>
          <p:cNvSpPr txBox="1"/>
          <p:nvPr/>
        </p:nvSpPr>
        <p:spPr>
          <a:xfrm>
            <a:off x="887751" y="2462315"/>
            <a:ext cx="5729417" cy="1077218"/>
          </a:xfrm>
          <a:prstGeom prst="rect">
            <a:avLst/>
          </a:prstGeom>
          <a:noFill/>
        </p:spPr>
        <p:txBody>
          <a:bodyPr wrap="square" rtlCol="0">
            <a:spAutoFit/>
          </a:bodyPr>
          <a:lstStyle/>
          <a:p>
            <a:r>
              <a:rPr lang="en-US" sz="3200" dirty="0"/>
              <a:t>DOC JOHNSON</a:t>
            </a:r>
            <a:r>
              <a:rPr lang="en-US" sz="3200" baseline="30000" dirty="0"/>
              <a:t>®</a:t>
            </a:r>
            <a:r>
              <a:rPr lang="en-US" sz="3200" dirty="0"/>
              <a:t> The Naturals</a:t>
            </a:r>
            <a:r>
              <a:rPr lang="en-US" sz="3200" baseline="30000" dirty="0"/>
              <a:t>TM</a:t>
            </a:r>
          </a:p>
          <a:p>
            <a:r>
              <a:rPr lang="en-US" sz="3200" dirty="0"/>
              <a:t>Cock and Balls, Dildo</a:t>
            </a:r>
          </a:p>
        </p:txBody>
      </p:sp>
    </p:spTree>
    <p:extLst>
      <p:ext uri="{BB962C8B-B14F-4D97-AF65-F5344CB8AC3E}">
        <p14:creationId xmlns:p14="http://schemas.microsoft.com/office/powerpoint/2010/main" val="4172637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5C37-DA44-42AC-94B7-1A7CB3391BA2}"/>
              </a:ext>
            </a:extLst>
          </p:cNvPr>
          <p:cNvSpPr>
            <a:spLocks noGrp="1"/>
          </p:cNvSpPr>
          <p:nvPr>
            <p:ph type="title"/>
          </p:nvPr>
        </p:nvSpPr>
        <p:spPr>
          <a:xfrm>
            <a:off x="1433384" y="284205"/>
            <a:ext cx="8777416" cy="1087395"/>
          </a:xfrm>
        </p:spPr>
        <p:txBody>
          <a:bodyPr/>
          <a:lstStyle/>
          <a:p>
            <a:r>
              <a:rPr lang="en-US" dirty="0"/>
              <a:t>Visit 2/Day 0: Enrollment Visit</a:t>
            </a:r>
          </a:p>
        </p:txBody>
      </p:sp>
      <p:sp>
        <p:nvSpPr>
          <p:cNvPr id="5" name="Content Placeholder 4">
            <a:extLst>
              <a:ext uri="{FF2B5EF4-FFF2-40B4-BE49-F238E27FC236}">
                <a16:creationId xmlns:a16="http://schemas.microsoft.com/office/drawing/2014/main" id="{BF0F2988-31F4-4619-8A25-38BCA5EFED78}"/>
              </a:ext>
            </a:extLst>
          </p:cNvPr>
          <p:cNvSpPr>
            <a:spLocks noGrp="1"/>
          </p:cNvSpPr>
          <p:nvPr>
            <p:ph idx="1"/>
          </p:nvPr>
        </p:nvSpPr>
        <p:spPr/>
        <p:txBody>
          <a:bodyPr/>
          <a:lstStyle/>
          <a:p>
            <a:r>
              <a:rPr lang="en-US" sz="2800" dirty="0"/>
              <a:t>Inclusion/Exclusion Criteria CRF and Randomization CRF must be completed by clinic staff for a participant to be enrolled/randomized into the study.</a:t>
            </a:r>
          </a:p>
          <a:p>
            <a:r>
              <a:rPr lang="en-US" sz="2800" dirty="0"/>
              <a:t>The study database will assign the participant to a dapivirine gel sequence (Sequence A or B)</a:t>
            </a:r>
          </a:p>
          <a:p>
            <a:r>
              <a:rPr lang="en-US" sz="2800" dirty="0"/>
              <a:t>A participant is considered officially enrolled after the completion of the Randomization CRF, as evidenced by the appearance of a randomization date and time on this CRF.</a:t>
            </a:r>
          </a:p>
          <a:p>
            <a:r>
              <a:rPr lang="en-US" sz="2800" dirty="0"/>
              <a:t>Site pharmacy staff will receive an email notification from the Medidata system when a participant is randomized/enrolled by site clinic staff. </a:t>
            </a:r>
          </a:p>
          <a:p>
            <a:endParaRPr lang="en-US" sz="2800" dirty="0"/>
          </a:p>
        </p:txBody>
      </p:sp>
    </p:spTree>
    <p:extLst>
      <p:ext uri="{BB962C8B-B14F-4D97-AF65-F5344CB8AC3E}">
        <p14:creationId xmlns:p14="http://schemas.microsoft.com/office/powerpoint/2010/main" val="19578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4A28-8E5B-4E6B-A7C4-DDB9370B2630}"/>
              </a:ext>
            </a:extLst>
          </p:cNvPr>
          <p:cNvSpPr>
            <a:spLocks noGrp="1"/>
          </p:cNvSpPr>
          <p:nvPr>
            <p:ph type="title"/>
          </p:nvPr>
        </p:nvSpPr>
        <p:spPr/>
        <p:txBody>
          <a:bodyPr/>
          <a:lstStyle/>
          <a:p>
            <a:r>
              <a:rPr lang="en-US" dirty="0"/>
              <a:t>Why Do MTN-033?</a:t>
            </a:r>
          </a:p>
        </p:txBody>
      </p:sp>
      <p:sp>
        <p:nvSpPr>
          <p:cNvPr id="3" name="Content Placeholder 2">
            <a:extLst>
              <a:ext uri="{FF2B5EF4-FFF2-40B4-BE49-F238E27FC236}">
                <a16:creationId xmlns:a16="http://schemas.microsoft.com/office/drawing/2014/main" id="{BB68F9F1-8C30-4EE2-93B8-387F3AF7713F}"/>
              </a:ext>
            </a:extLst>
          </p:cNvPr>
          <p:cNvSpPr>
            <a:spLocks noGrp="1"/>
          </p:cNvSpPr>
          <p:nvPr>
            <p:ph idx="1"/>
          </p:nvPr>
        </p:nvSpPr>
        <p:spPr/>
        <p:txBody>
          <a:bodyPr/>
          <a:lstStyle/>
          <a:p>
            <a:r>
              <a:rPr lang="en-US" dirty="0"/>
              <a:t>Rectal microbicides needed for individuals at risk of HIV infection through RAI</a:t>
            </a:r>
          </a:p>
          <a:p>
            <a:r>
              <a:rPr lang="en-US" dirty="0"/>
              <a:t>RAI is facilitated by use of a lubricant</a:t>
            </a:r>
          </a:p>
          <a:p>
            <a:r>
              <a:rPr lang="en-US" dirty="0"/>
              <a:t>Rectal gel has advantage of familiarity</a:t>
            </a:r>
          </a:p>
          <a:p>
            <a:r>
              <a:rPr lang="en-US" dirty="0"/>
              <a:t>Community desire for a rectal microbicide as lubricant</a:t>
            </a:r>
          </a:p>
          <a:p>
            <a:r>
              <a:rPr lang="en-US" dirty="0"/>
              <a:t>Data is needed to support this</a:t>
            </a:r>
          </a:p>
        </p:txBody>
      </p:sp>
    </p:spTree>
    <p:extLst>
      <p:ext uri="{BB962C8B-B14F-4D97-AF65-F5344CB8AC3E}">
        <p14:creationId xmlns:p14="http://schemas.microsoft.com/office/powerpoint/2010/main" val="1384966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5C37-DA44-42AC-94B7-1A7CB3391BA2}"/>
              </a:ext>
            </a:extLst>
          </p:cNvPr>
          <p:cNvSpPr>
            <a:spLocks noGrp="1"/>
          </p:cNvSpPr>
          <p:nvPr>
            <p:ph type="title"/>
          </p:nvPr>
        </p:nvSpPr>
        <p:spPr>
          <a:xfrm>
            <a:off x="1433384" y="284205"/>
            <a:ext cx="8777416" cy="1087395"/>
          </a:xfrm>
        </p:spPr>
        <p:txBody>
          <a:bodyPr/>
          <a:lstStyle/>
          <a:p>
            <a:r>
              <a:rPr lang="en-US" dirty="0"/>
              <a:t>Visit 3: Period 1 Dosing Visit</a:t>
            </a:r>
            <a:br>
              <a:rPr lang="en-US" dirty="0"/>
            </a:br>
            <a:r>
              <a:rPr lang="en-US" dirty="0"/>
              <a:t>5: Period 2 Dosing Visit</a:t>
            </a:r>
          </a:p>
        </p:txBody>
      </p:sp>
      <p:sp>
        <p:nvSpPr>
          <p:cNvPr id="5" name="Content Placeholder 4">
            <a:extLst>
              <a:ext uri="{FF2B5EF4-FFF2-40B4-BE49-F238E27FC236}">
                <a16:creationId xmlns:a16="http://schemas.microsoft.com/office/drawing/2014/main" id="{35C64C5C-6B90-4AC1-B214-0BA629A1D71C}"/>
              </a:ext>
            </a:extLst>
          </p:cNvPr>
          <p:cNvSpPr>
            <a:spLocks noGrp="1"/>
          </p:cNvSpPr>
          <p:nvPr>
            <p:ph idx="1"/>
          </p:nvPr>
        </p:nvSpPr>
        <p:spPr/>
        <p:txBody>
          <a:bodyPr/>
          <a:lstStyle/>
          <a:p>
            <a:r>
              <a:rPr lang="en-US" dirty="0"/>
              <a:t>Completion of Prescription by clinic staff/authorized prescriber will occur at Visit 3 and Visit 5</a:t>
            </a:r>
          </a:p>
          <a:p>
            <a:r>
              <a:rPr lang="en-US" dirty="0"/>
              <a:t>Prescription is a 2 part no carbon required (NCR) paper document.  The top white is the original (pharmacy) and the bottom is yellow (clinic).</a:t>
            </a:r>
          </a:p>
          <a:p>
            <a:r>
              <a:rPr lang="en-US" dirty="0"/>
              <a:t>Prescriptions are provided by the MTN LOC Pharmacy to the site pharmacy staff who, in turn, provides this document supply to site clinic staff</a:t>
            </a:r>
          </a:p>
          <a:p>
            <a:endParaRPr lang="en-US" dirty="0"/>
          </a:p>
        </p:txBody>
      </p:sp>
    </p:spTree>
    <p:extLst>
      <p:ext uri="{BB962C8B-B14F-4D97-AF65-F5344CB8AC3E}">
        <p14:creationId xmlns:p14="http://schemas.microsoft.com/office/powerpoint/2010/main" val="322155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0B455-0165-4B4D-99FA-36F2E8FCFC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00401" y="0"/>
            <a:ext cx="5801995" cy="6858000"/>
          </a:xfrm>
          <a:prstGeom prst="rect">
            <a:avLst/>
          </a:prstGeom>
          <a:noFill/>
          <a:ln>
            <a:noFill/>
          </a:ln>
        </p:spPr>
      </p:pic>
    </p:spTree>
    <p:extLst>
      <p:ext uri="{BB962C8B-B14F-4D97-AF65-F5344CB8AC3E}">
        <p14:creationId xmlns:p14="http://schemas.microsoft.com/office/powerpoint/2010/main" val="3213972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381000"/>
            <a:ext cx="8229600" cy="990600"/>
          </a:xfrm>
        </p:spPr>
        <p:txBody>
          <a:bodyPr/>
          <a:lstStyle/>
          <a:p>
            <a:pPr eaLnBrk="1" hangingPunct="1"/>
            <a:r>
              <a:rPr lang="en-US" dirty="0"/>
              <a:t>MTN-033 Prescription</a:t>
            </a:r>
          </a:p>
        </p:txBody>
      </p:sp>
      <p:sp>
        <p:nvSpPr>
          <p:cNvPr id="3" name="Content Placeholder 2">
            <a:extLst>
              <a:ext uri="{FF2B5EF4-FFF2-40B4-BE49-F238E27FC236}">
                <a16:creationId xmlns:a16="http://schemas.microsoft.com/office/drawing/2014/main" id="{63418AE8-2068-46F8-9D87-870D92FEE5D3}"/>
              </a:ext>
            </a:extLst>
          </p:cNvPr>
          <p:cNvSpPr>
            <a:spLocks noGrp="1"/>
          </p:cNvSpPr>
          <p:nvPr>
            <p:ph idx="1"/>
          </p:nvPr>
        </p:nvSpPr>
        <p:spPr>
          <a:xfrm>
            <a:off x="609600" y="1600200"/>
            <a:ext cx="10972800" cy="4785232"/>
          </a:xfrm>
        </p:spPr>
        <p:txBody>
          <a:bodyPr/>
          <a:lstStyle/>
          <a:p>
            <a:r>
              <a:rPr lang="en-US" b="1" i="1" u="sng" dirty="0"/>
              <a:t>When completing the prescription, place the cardboard flap under the copy (clinic prescription)</a:t>
            </a:r>
          </a:p>
          <a:p>
            <a:r>
              <a:rPr lang="en-US" dirty="0"/>
              <a:t>Double check the accuracy of all entries</a:t>
            </a:r>
          </a:p>
          <a:p>
            <a:r>
              <a:rPr lang="en-US" dirty="0"/>
              <a:t>Errors may be corrected in blue or black ink by putting a line through and initialing</a:t>
            </a:r>
          </a:p>
          <a:p>
            <a:r>
              <a:rPr lang="en-US" dirty="0"/>
              <a:t>Retain the yellow copy for the participant study notebook in the clinic</a:t>
            </a:r>
          </a:p>
          <a:p>
            <a:r>
              <a:rPr lang="en-US" dirty="0"/>
              <a:t>Deliver white copy to pharmacy</a:t>
            </a:r>
          </a:p>
          <a:p>
            <a:endParaRPr lang="en-US" dirty="0"/>
          </a:p>
        </p:txBody>
      </p:sp>
    </p:spTree>
    <p:extLst>
      <p:ext uri="{BB962C8B-B14F-4D97-AF65-F5344CB8AC3E}">
        <p14:creationId xmlns:p14="http://schemas.microsoft.com/office/powerpoint/2010/main" val="129478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533400"/>
            <a:ext cx="8229600" cy="762000"/>
          </a:xfrm>
        </p:spPr>
        <p:txBody>
          <a:bodyPr/>
          <a:lstStyle/>
          <a:p>
            <a:pPr eaLnBrk="1" hangingPunct="1"/>
            <a:r>
              <a:rPr lang="en-US" dirty="0"/>
              <a:t>MTN-033 Prescription</a:t>
            </a:r>
            <a:endParaRPr lang="en-US" sz="4000" dirty="0"/>
          </a:p>
        </p:txBody>
      </p:sp>
      <p:sp>
        <p:nvSpPr>
          <p:cNvPr id="3" name="Content Placeholder 2">
            <a:extLst>
              <a:ext uri="{FF2B5EF4-FFF2-40B4-BE49-F238E27FC236}">
                <a16:creationId xmlns:a16="http://schemas.microsoft.com/office/drawing/2014/main" id="{E5DEBE15-9FEC-4265-AB0B-ED1BA71FCA20}"/>
              </a:ext>
            </a:extLst>
          </p:cNvPr>
          <p:cNvSpPr>
            <a:spLocks noGrp="1"/>
          </p:cNvSpPr>
          <p:nvPr>
            <p:ph idx="1"/>
          </p:nvPr>
        </p:nvSpPr>
        <p:spPr>
          <a:xfrm>
            <a:off x="609600" y="1600200"/>
            <a:ext cx="10972800" cy="4785232"/>
          </a:xfrm>
        </p:spPr>
        <p:txBody>
          <a:bodyPr/>
          <a:lstStyle/>
          <a:p>
            <a:r>
              <a:rPr lang="en-US" dirty="0"/>
              <a:t>The pharmacist will review the prescription. </a:t>
            </a:r>
          </a:p>
          <a:p>
            <a:r>
              <a:rPr lang="en-US" dirty="0"/>
              <a:t>If an error is noted, the white and yellow copies must be individually corrected by an authorized prescriber with identical information on both copies (correction, initials, date).</a:t>
            </a:r>
          </a:p>
          <a:p>
            <a:pPr lvl="1"/>
            <a:r>
              <a:rPr lang="en-US" b="1" i="1" dirty="0"/>
              <a:t>The pharmacist will also let you know if he/she finds a discrepancy between information on the prescription and </a:t>
            </a:r>
            <a:r>
              <a:rPr lang="en-US" b="1" i="1" u="sng" dirty="0"/>
              <a:t>Pharmacy Dispensation CRF</a:t>
            </a:r>
            <a:r>
              <a:rPr lang="en-US" b="1" i="1" dirty="0"/>
              <a:t>.</a:t>
            </a:r>
          </a:p>
          <a:p>
            <a:r>
              <a:rPr lang="en-US" dirty="0"/>
              <a:t>If no problems are noted, the pharmacist will dispense the study gel.</a:t>
            </a:r>
          </a:p>
          <a:p>
            <a:endParaRPr lang="en-US" dirty="0"/>
          </a:p>
        </p:txBody>
      </p:sp>
    </p:spTree>
    <p:extLst>
      <p:ext uri="{BB962C8B-B14F-4D97-AF65-F5344CB8AC3E}">
        <p14:creationId xmlns:p14="http://schemas.microsoft.com/office/powerpoint/2010/main" val="2098318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0" y="533400"/>
            <a:ext cx="8915400" cy="838200"/>
          </a:xfrm>
        </p:spPr>
        <p:txBody>
          <a:bodyPr/>
          <a:lstStyle/>
          <a:p>
            <a:pPr algn="ctr"/>
            <a:r>
              <a:rPr lang="en-US" dirty="0"/>
              <a:t>MTN-033 Study Gel Label</a:t>
            </a:r>
          </a:p>
        </p:txBody>
      </p:sp>
      <p:grpSp>
        <p:nvGrpSpPr>
          <p:cNvPr id="6" name="Group 5">
            <a:extLst>
              <a:ext uri="{FF2B5EF4-FFF2-40B4-BE49-F238E27FC236}">
                <a16:creationId xmlns:a16="http://schemas.microsoft.com/office/drawing/2014/main" id="{BBA2492B-F22A-4366-B08A-C8E12027746F}"/>
              </a:ext>
            </a:extLst>
          </p:cNvPr>
          <p:cNvGrpSpPr/>
          <p:nvPr/>
        </p:nvGrpSpPr>
        <p:grpSpPr>
          <a:xfrm>
            <a:off x="2529375" y="1699726"/>
            <a:ext cx="7165910" cy="4066592"/>
            <a:chOff x="1371600" y="1673908"/>
            <a:chExt cx="6248400" cy="3355292"/>
          </a:xfrm>
        </p:grpSpPr>
        <p:sp>
          <p:nvSpPr>
            <p:cNvPr id="4" name="TextBox 3"/>
            <p:cNvSpPr txBox="1"/>
            <p:nvPr/>
          </p:nvSpPr>
          <p:spPr>
            <a:xfrm>
              <a:off x="3429001" y="1673908"/>
              <a:ext cx="2667000" cy="523220"/>
            </a:xfrm>
            <a:prstGeom prst="rect">
              <a:avLst/>
            </a:prstGeom>
            <a:noFill/>
          </p:spPr>
          <p:txBody>
            <a:bodyPr wrap="square" rtlCol="0">
              <a:spAutoFit/>
            </a:bodyPr>
            <a:lstStyle/>
            <a:p>
              <a:pPr algn="ctr"/>
              <a:r>
                <a:rPr lang="en-US" sz="2800" dirty="0">
                  <a:solidFill>
                    <a:srgbClr val="FF0000"/>
                  </a:solidFill>
                </a:rPr>
                <a:t>PoR will indicate</a:t>
              </a:r>
            </a:p>
          </p:txBody>
        </p:sp>
        <p:pic>
          <p:nvPicPr>
            <p:cNvPr id="5" name="Picture 4">
              <a:extLst>
                <a:ext uri="{FF2B5EF4-FFF2-40B4-BE49-F238E27FC236}">
                  <a16:creationId xmlns:a16="http://schemas.microsoft.com/office/drawing/2014/main" id="{ED254F45-BDFA-4594-BF6F-0B6AA7DCF440}"/>
                </a:ext>
              </a:extLst>
            </p:cNvPr>
            <p:cNvPicPr>
              <a:picLocks noChangeAspect="1"/>
            </p:cNvPicPr>
            <p:nvPr/>
          </p:nvPicPr>
          <p:blipFill>
            <a:blip r:embed="rId2"/>
            <a:stretch>
              <a:fillRect/>
            </a:stretch>
          </p:blipFill>
          <p:spPr>
            <a:xfrm>
              <a:off x="1371600" y="2531485"/>
              <a:ext cx="6248400" cy="2497715"/>
            </a:xfrm>
            <a:prstGeom prst="rect">
              <a:avLst/>
            </a:prstGeom>
          </p:spPr>
        </p:pic>
        <p:sp>
          <p:nvSpPr>
            <p:cNvPr id="3" name="Left Brace 2"/>
            <p:cNvSpPr/>
            <p:nvPr/>
          </p:nvSpPr>
          <p:spPr bwMode="auto">
            <a:xfrm rot="5400000">
              <a:off x="4351709" y="313109"/>
              <a:ext cx="821584" cy="4343402"/>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Times New Roman" pitchFamily="18" charset="0"/>
              </a:endParaRPr>
            </a:p>
          </p:txBody>
        </p:sp>
      </p:grpSp>
    </p:spTree>
    <p:extLst>
      <p:ext uri="{BB962C8B-B14F-4D97-AF65-F5344CB8AC3E}">
        <p14:creationId xmlns:p14="http://schemas.microsoft.com/office/powerpoint/2010/main" val="1537186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304800"/>
            <a:ext cx="8229600" cy="1143000"/>
          </a:xfrm>
        </p:spPr>
        <p:txBody>
          <a:bodyPr/>
          <a:lstStyle/>
          <a:p>
            <a:pPr eaLnBrk="1" hangingPunct="1"/>
            <a:r>
              <a:rPr lang="en-US" dirty="0"/>
              <a:t>Chain Of Custody</a:t>
            </a:r>
          </a:p>
        </p:txBody>
      </p:sp>
      <p:sp>
        <p:nvSpPr>
          <p:cNvPr id="3" name="Content Placeholder 2">
            <a:extLst>
              <a:ext uri="{FF2B5EF4-FFF2-40B4-BE49-F238E27FC236}">
                <a16:creationId xmlns:a16="http://schemas.microsoft.com/office/drawing/2014/main" id="{796BC50D-B93E-4563-A07A-DAADAAA5B717}"/>
              </a:ext>
            </a:extLst>
          </p:cNvPr>
          <p:cNvSpPr>
            <a:spLocks noGrp="1"/>
          </p:cNvSpPr>
          <p:nvPr>
            <p:ph idx="1"/>
          </p:nvPr>
        </p:nvSpPr>
        <p:spPr/>
        <p:txBody>
          <a:bodyPr/>
          <a:lstStyle/>
          <a:p>
            <a:r>
              <a:rPr lang="en-US" dirty="0"/>
              <a:t>The study product must be tracked with documentation, from the pharmacy to the participant, all steps in between and the return documented in the clinic. </a:t>
            </a:r>
          </a:p>
          <a:p>
            <a:r>
              <a:rPr lang="en-US" dirty="0"/>
              <a:t>Study product may be prepared by the pharmacist based on either original documents or faxed copies, but will not be released to the clinic staff until the original prescription is received.</a:t>
            </a:r>
          </a:p>
          <a:p>
            <a:r>
              <a:rPr lang="en-US" dirty="0"/>
              <a:t>Upon receipt of a completed and signed prescription, the </a:t>
            </a:r>
            <a:r>
              <a:rPr lang="en-US" dirty="0" err="1"/>
              <a:t>PoR</a:t>
            </a:r>
            <a:r>
              <a:rPr lang="en-US" dirty="0"/>
              <a:t> will dispense study gel per the Study Visit Schedule.</a:t>
            </a:r>
          </a:p>
          <a:p>
            <a:endParaRPr lang="en-US" dirty="0"/>
          </a:p>
        </p:txBody>
      </p:sp>
    </p:spTree>
    <p:extLst>
      <p:ext uri="{BB962C8B-B14F-4D97-AF65-F5344CB8AC3E}">
        <p14:creationId xmlns:p14="http://schemas.microsoft.com/office/powerpoint/2010/main" val="1189352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914400"/>
          </a:xfrm>
        </p:spPr>
        <p:txBody>
          <a:bodyPr/>
          <a:lstStyle/>
          <a:p>
            <a:r>
              <a:rPr lang="en-US" dirty="0"/>
              <a:t>Chain Of Custody</a:t>
            </a:r>
          </a:p>
        </p:txBody>
      </p:sp>
      <p:sp>
        <p:nvSpPr>
          <p:cNvPr id="5" name="Content Placeholder 4">
            <a:extLst>
              <a:ext uri="{FF2B5EF4-FFF2-40B4-BE49-F238E27FC236}">
                <a16:creationId xmlns:a16="http://schemas.microsoft.com/office/drawing/2014/main" id="{308E0366-C496-442D-953A-2B06B8D3BE32}"/>
              </a:ext>
            </a:extLst>
          </p:cNvPr>
          <p:cNvSpPr>
            <a:spLocks noGrp="1"/>
          </p:cNvSpPr>
          <p:nvPr>
            <p:ph idx="1"/>
          </p:nvPr>
        </p:nvSpPr>
        <p:spPr>
          <a:xfrm>
            <a:off x="609600" y="1600200"/>
            <a:ext cx="10972800" cy="4785232"/>
          </a:xfrm>
        </p:spPr>
        <p:txBody>
          <a:bodyPr/>
          <a:lstStyle/>
          <a:p>
            <a:r>
              <a:rPr lang="en-US" dirty="0"/>
              <a:t>Pharmacy site-specific Chain of Custody SOP</a:t>
            </a:r>
          </a:p>
          <a:p>
            <a:r>
              <a:rPr lang="en-US" dirty="0"/>
              <a:t>Chain of Custody from pharmacy staff to clinic staff is documented on the </a:t>
            </a:r>
          </a:p>
          <a:p>
            <a:pPr lvl="1"/>
            <a:r>
              <a:rPr lang="en-US" b="1" dirty="0"/>
              <a:t>Record of Receipt of Site-Specific Study Gel (study-specific)</a:t>
            </a:r>
          </a:p>
          <a:p>
            <a:pPr lvl="1"/>
            <a:r>
              <a:rPr lang="en-US" b="1" dirty="0"/>
              <a:t>Study Product Transfer Form (site-specific) </a:t>
            </a:r>
          </a:p>
          <a:p>
            <a:pPr lvl="1"/>
            <a:r>
              <a:rPr lang="en-US" dirty="0"/>
              <a:t>These records are stored in the pharmacy</a:t>
            </a:r>
          </a:p>
          <a:p>
            <a:endParaRPr lang="en-US" dirty="0"/>
          </a:p>
        </p:txBody>
      </p:sp>
    </p:spTree>
    <p:extLst>
      <p:ext uri="{BB962C8B-B14F-4D97-AF65-F5344CB8AC3E}">
        <p14:creationId xmlns:p14="http://schemas.microsoft.com/office/powerpoint/2010/main" val="1297307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62013" y="282579"/>
            <a:ext cx="10415587" cy="901700"/>
          </a:xfrm>
        </p:spPr>
        <p:txBody>
          <a:bodyPr/>
          <a:lstStyle/>
          <a:p>
            <a:pPr algn="ctr"/>
            <a:r>
              <a:rPr lang="en-US" altLang="en-US" dirty="0"/>
              <a:t>Record of Receipt of Site-Specific Study Gel</a:t>
            </a:r>
          </a:p>
        </p:txBody>
      </p:sp>
      <p:pic>
        <p:nvPicPr>
          <p:cNvPr id="4" name="Picture 3">
            <a:extLst>
              <a:ext uri="{FF2B5EF4-FFF2-40B4-BE49-F238E27FC236}">
                <a16:creationId xmlns:a16="http://schemas.microsoft.com/office/drawing/2014/main" id="{BBCC3591-3EEC-4FB8-9B68-ACEDA9A1FA9B}"/>
              </a:ext>
            </a:extLst>
          </p:cNvPr>
          <p:cNvPicPr>
            <a:picLocks noChangeAspect="1"/>
          </p:cNvPicPr>
          <p:nvPr/>
        </p:nvPicPr>
        <p:blipFill rotWithShape="1">
          <a:blip r:embed="rId2"/>
          <a:srcRect l="3515" b="22701"/>
          <a:stretch/>
        </p:blipFill>
        <p:spPr>
          <a:xfrm>
            <a:off x="2681416" y="1184279"/>
            <a:ext cx="6686519" cy="5401874"/>
          </a:xfrm>
          <a:prstGeom prst="rect">
            <a:avLst/>
          </a:prstGeom>
        </p:spPr>
      </p:pic>
    </p:spTree>
    <p:extLst>
      <p:ext uri="{BB962C8B-B14F-4D97-AF65-F5344CB8AC3E}">
        <p14:creationId xmlns:p14="http://schemas.microsoft.com/office/powerpoint/2010/main" val="89495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2144-E7AD-4EA8-8B5E-58DCB9422716}"/>
              </a:ext>
            </a:extLst>
          </p:cNvPr>
          <p:cNvSpPr>
            <a:spLocks noGrp="1"/>
          </p:cNvSpPr>
          <p:nvPr>
            <p:ph type="title" idx="4294967295"/>
          </p:nvPr>
        </p:nvSpPr>
        <p:spPr>
          <a:xfrm>
            <a:off x="1732363" y="288324"/>
            <a:ext cx="8229600" cy="762000"/>
          </a:xfrm>
        </p:spPr>
        <p:txBody>
          <a:bodyPr/>
          <a:lstStyle/>
          <a:p>
            <a:pPr algn="ctr"/>
            <a:r>
              <a:rPr lang="en-US" dirty="0"/>
              <a:t>Study Product Transfer Form</a:t>
            </a:r>
          </a:p>
        </p:txBody>
      </p:sp>
      <p:grpSp>
        <p:nvGrpSpPr>
          <p:cNvPr id="7" name="Group 6">
            <a:extLst>
              <a:ext uri="{FF2B5EF4-FFF2-40B4-BE49-F238E27FC236}">
                <a16:creationId xmlns:a16="http://schemas.microsoft.com/office/drawing/2014/main" id="{43E082C1-824C-4856-8196-5D13E9F10A46}"/>
              </a:ext>
            </a:extLst>
          </p:cNvPr>
          <p:cNvGrpSpPr/>
          <p:nvPr/>
        </p:nvGrpSpPr>
        <p:grpSpPr>
          <a:xfrm>
            <a:off x="1676400" y="1050324"/>
            <a:ext cx="8246076" cy="5731476"/>
            <a:chOff x="152400" y="1066800"/>
            <a:chExt cx="8686800" cy="5715000"/>
          </a:xfrm>
        </p:grpSpPr>
        <p:pic>
          <p:nvPicPr>
            <p:cNvPr id="4" name="Picture 3">
              <a:extLst>
                <a:ext uri="{FF2B5EF4-FFF2-40B4-BE49-F238E27FC236}">
                  <a16:creationId xmlns:a16="http://schemas.microsoft.com/office/drawing/2014/main" id="{9053538F-0C8C-47FC-98D8-7FBB05C1F6D3}"/>
                </a:ext>
              </a:extLst>
            </p:cNvPr>
            <p:cNvPicPr/>
            <p:nvPr/>
          </p:nvPicPr>
          <p:blipFill>
            <a:blip r:embed="rId2"/>
            <a:stretch>
              <a:fillRect/>
            </a:stretch>
          </p:blipFill>
          <p:spPr>
            <a:xfrm>
              <a:off x="431276" y="1066800"/>
              <a:ext cx="8229600" cy="5715000"/>
            </a:xfrm>
            <a:prstGeom prst="rect">
              <a:avLst/>
            </a:prstGeom>
          </p:spPr>
        </p:pic>
        <p:sp>
          <p:nvSpPr>
            <p:cNvPr id="6" name="Double Bracket 5">
              <a:extLst>
                <a:ext uri="{FF2B5EF4-FFF2-40B4-BE49-F238E27FC236}">
                  <a16:creationId xmlns:a16="http://schemas.microsoft.com/office/drawing/2014/main" id="{18A7CD99-4F9A-4FF7-B993-1F7B083EFF5C}"/>
                </a:ext>
              </a:extLst>
            </p:cNvPr>
            <p:cNvSpPr/>
            <p:nvPr/>
          </p:nvSpPr>
          <p:spPr bwMode="auto">
            <a:xfrm>
              <a:off x="152400" y="3924300"/>
              <a:ext cx="8686800" cy="1104900"/>
            </a:xfrm>
            <a:prstGeom prst="bracketPair">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Times New Roman" pitchFamily="18" charset="0"/>
              </a:endParaRPr>
            </a:p>
          </p:txBody>
        </p:sp>
      </p:grpSp>
    </p:spTree>
    <p:extLst>
      <p:ext uri="{BB962C8B-B14F-4D97-AF65-F5344CB8AC3E}">
        <p14:creationId xmlns:p14="http://schemas.microsoft.com/office/powerpoint/2010/main" val="2222446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533400"/>
            <a:ext cx="8229600" cy="914400"/>
          </a:xfrm>
        </p:spPr>
        <p:txBody>
          <a:bodyPr/>
          <a:lstStyle/>
          <a:p>
            <a:pPr eaLnBrk="1" hangingPunct="1"/>
            <a:r>
              <a:rPr lang="en-US" dirty="0"/>
              <a:t>Chain of Custody</a:t>
            </a:r>
          </a:p>
        </p:txBody>
      </p:sp>
      <p:sp>
        <p:nvSpPr>
          <p:cNvPr id="3" name="Content Placeholder 2">
            <a:extLst>
              <a:ext uri="{FF2B5EF4-FFF2-40B4-BE49-F238E27FC236}">
                <a16:creationId xmlns:a16="http://schemas.microsoft.com/office/drawing/2014/main" id="{20DA7DEA-D00C-4520-B989-49336A55A86F}"/>
              </a:ext>
            </a:extLst>
          </p:cNvPr>
          <p:cNvSpPr>
            <a:spLocks noGrp="1"/>
          </p:cNvSpPr>
          <p:nvPr>
            <p:ph idx="1"/>
          </p:nvPr>
        </p:nvSpPr>
        <p:spPr>
          <a:xfrm>
            <a:off x="609600" y="1600200"/>
            <a:ext cx="10972800" cy="4785232"/>
          </a:xfrm>
        </p:spPr>
        <p:txBody>
          <a:bodyPr/>
          <a:lstStyle/>
          <a:p>
            <a:pPr marL="0" indent="0">
              <a:buNone/>
            </a:pPr>
            <a:r>
              <a:rPr lang="en-US" b="1" u="sng" dirty="0"/>
              <a:t>Clinic Staff Responsibilities</a:t>
            </a:r>
          </a:p>
          <a:p>
            <a:r>
              <a:rPr lang="en-US" dirty="0"/>
              <a:t>Control access to the study product in their custody.</a:t>
            </a:r>
          </a:p>
          <a:p>
            <a:r>
              <a:rPr lang="en-US" dirty="0"/>
              <a:t>Clinic staff must document delivery of the study product to designated participants in the participants’ study charts (chart notes, visit checklists, or on other source documents designated for this purpose by clinic staff).</a:t>
            </a:r>
          </a:p>
          <a:p>
            <a:endParaRPr lang="en-US" dirty="0"/>
          </a:p>
        </p:txBody>
      </p:sp>
    </p:spTree>
    <p:extLst>
      <p:ext uri="{BB962C8B-B14F-4D97-AF65-F5344CB8AC3E}">
        <p14:creationId xmlns:p14="http://schemas.microsoft.com/office/powerpoint/2010/main" val="311871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1090-CD3B-4BAB-B319-5DA4DD8593A0}"/>
              </a:ext>
            </a:extLst>
          </p:cNvPr>
          <p:cNvSpPr>
            <a:spLocks noGrp="1"/>
          </p:cNvSpPr>
          <p:nvPr>
            <p:ph type="title"/>
          </p:nvPr>
        </p:nvSpPr>
        <p:spPr/>
        <p:txBody>
          <a:bodyPr/>
          <a:lstStyle/>
          <a:p>
            <a:r>
              <a:rPr lang="en-US" dirty="0"/>
              <a:t>Protocol Objective</a:t>
            </a:r>
          </a:p>
        </p:txBody>
      </p:sp>
      <p:sp>
        <p:nvSpPr>
          <p:cNvPr id="3" name="Content Placeholder 2">
            <a:extLst>
              <a:ext uri="{FF2B5EF4-FFF2-40B4-BE49-F238E27FC236}">
                <a16:creationId xmlns:a16="http://schemas.microsoft.com/office/drawing/2014/main" id="{65A10858-3E29-468C-A605-7AAA1F8F25F6}"/>
              </a:ext>
            </a:extLst>
          </p:cNvPr>
          <p:cNvSpPr>
            <a:spLocks noGrp="1"/>
          </p:cNvSpPr>
          <p:nvPr>
            <p:ph idx="1"/>
          </p:nvPr>
        </p:nvSpPr>
        <p:spPr/>
        <p:txBody>
          <a:bodyPr/>
          <a:lstStyle/>
          <a:p>
            <a:r>
              <a:rPr lang="en-US" dirty="0"/>
              <a:t>Characterize the systemic and compartmental pharmacokinetics of dapivirine gel</a:t>
            </a:r>
          </a:p>
          <a:p>
            <a:r>
              <a:rPr lang="en-US" dirty="0"/>
              <a:t>Endpoint will be PK dapivirine concentrations</a:t>
            </a:r>
          </a:p>
          <a:p>
            <a:pPr lvl="1"/>
            <a:r>
              <a:rPr lang="en-US" dirty="0"/>
              <a:t>Rectal fluid</a:t>
            </a:r>
          </a:p>
          <a:p>
            <a:pPr lvl="1"/>
            <a:r>
              <a:rPr lang="en-US" dirty="0"/>
              <a:t>Plasma</a:t>
            </a:r>
          </a:p>
          <a:p>
            <a:pPr lvl="1"/>
            <a:r>
              <a:rPr lang="en-US" dirty="0"/>
              <a:t>Rectal mucosal homogenates</a:t>
            </a:r>
          </a:p>
        </p:txBody>
      </p:sp>
    </p:spTree>
    <p:extLst>
      <p:ext uri="{BB962C8B-B14F-4D97-AF65-F5344CB8AC3E}">
        <p14:creationId xmlns:p14="http://schemas.microsoft.com/office/powerpoint/2010/main" val="3345825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533400"/>
            <a:ext cx="8229600" cy="914400"/>
          </a:xfrm>
        </p:spPr>
        <p:txBody>
          <a:bodyPr/>
          <a:lstStyle/>
          <a:p>
            <a:pPr eaLnBrk="1" hangingPunct="1"/>
            <a:r>
              <a:rPr lang="en-US" dirty="0"/>
              <a:t>Chain of Custody</a:t>
            </a:r>
          </a:p>
        </p:txBody>
      </p:sp>
      <p:sp>
        <p:nvSpPr>
          <p:cNvPr id="3" name="Content Placeholder 2">
            <a:extLst>
              <a:ext uri="{FF2B5EF4-FFF2-40B4-BE49-F238E27FC236}">
                <a16:creationId xmlns:a16="http://schemas.microsoft.com/office/drawing/2014/main" id="{8900A29A-965C-4D0C-B68D-87302DFCBEA4}"/>
              </a:ext>
            </a:extLst>
          </p:cNvPr>
          <p:cNvSpPr>
            <a:spLocks noGrp="1"/>
          </p:cNvSpPr>
          <p:nvPr>
            <p:ph idx="1"/>
          </p:nvPr>
        </p:nvSpPr>
        <p:spPr/>
        <p:txBody>
          <a:bodyPr/>
          <a:lstStyle/>
          <a:p>
            <a:pPr marL="0" indent="0">
              <a:buNone/>
            </a:pPr>
            <a:r>
              <a:rPr lang="en-US" b="1" u="sng" dirty="0"/>
              <a:t>Clinic Staff Responsibilities</a:t>
            </a:r>
          </a:p>
          <a:p>
            <a:r>
              <a:rPr lang="en-US" dirty="0"/>
              <a:t>If study product dispensed for a participant is not provided to the participant, clinic staff must document this in the participant's study chart and return remaining product (unused) to the pharmacy.</a:t>
            </a:r>
          </a:p>
          <a:p>
            <a:endParaRPr lang="en-US" dirty="0"/>
          </a:p>
        </p:txBody>
      </p:sp>
    </p:spTree>
    <p:extLst>
      <p:ext uri="{BB962C8B-B14F-4D97-AF65-F5344CB8AC3E}">
        <p14:creationId xmlns:p14="http://schemas.microsoft.com/office/powerpoint/2010/main" val="3566156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FC54-1D2B-483D-B070-F077F1C08B72}"/>
              </a:ext>
            </a:extLst>
          </p:cNvPr>
          <p:cNvSpPr>
            <a:spLocks noGrp="1"/>
          </p:cNvSpPr>
          <p:nvPr>
            <p:ph type="title"/>
          </p:nvPr>
        </p:nvSpPr>
        <p:spPr>
          <a:xfrm>
            <a:off x="1981200" y="533400"/>
            <a:ext cx="8229600" cy="838200"/>
          </a:xfrm>
        </p:spPr>
        <p:txBody>
          <a:bodyPr/>
          <a:lstStyle/>
          <a:p>
            <a:r>
              <a:rPr lang="en-US" dirty="0"/>
              <a:t>Dapivirine 0.05% Gel Dosing</a:t>
            </a:r>
          </a:p>
        </p:txBody>
      </p:sp>
      <p:pic>
        <p:nvPicPr>
          <p:cNvPr id="4" name="Picture 4" descr="HTIScrewTop">
            <a:extLst>
              <a:ext uri="{FF2B5EF4-FFF2-40B4-BE49-F238E27FC236}">
                <a16:creationId xmlns:a16="http://schemas.microsoft.com/office/drawing/2014/main" id="{A6523F01-CA6F-414D-B27A-0AE62A04D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28666" y="4878696"/>
            <a:ext cx="2660471" cy="7583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9526A02-C768-4989-BB5A-BAC7599C7E57}"/>
              </a:ext>
            </a:extLst>
          </p:cNvPr>
          <p:cNvSpPr>
            <a:spLocks noGrp="1"/>
          </p:cNvSpPr>
          <p:nvPr>
            <p:ph idx="1"/>
          </p:nvPr>
        </p:nvSpPr>
        <p:spPr>
          <a:xfrm>
            <a:off x="609600" y="1600200"/>
            <a:ext cx="10972800" cy="4785232"/>
          </a:xfrm>
        </p:spPr>
        <p:txBody>
          <a:bodyPr/>
          <a:lstStyle/>
          <a:p>
            <a:r>
              <a:rPr lang="en-US" dirty="0"/>
              <a:t>One DPV gel applicator – 2.5 grams of gel administered from applicator directly into rectum</a:t>
            </a:r>
          </a:p>
          <a:p>
            <a:pPr lvl="1"/>
            <a:r>
              <a:rPr lang="en-US" dirty="0"/>
              <a:t>Lubricant provided: Good Clean Love</a:t>
            </a:r>
          </a:p>
          <a:p>
            <a:r>
              <a:rPr lang="en-US" dirty="0"/>
              <a:t>Recorded on </a:t>
            </a:r>
            <a:r>
              <a:rPr lang="en-US" b="1" dirty="0"/>
              <a:t>Dose Administration CRF </a:t>
            </a:r>
          </a:p>
          <a:p>
            <a:endParaRPr lang="en-US" dirty="0"/>
          </a:p>
        </p:txBody>
      </p:sp>
    </p:spTree>
    <p:extLst>
      <p:ext uri="{BB962C8B-B14F-4D97-AF65-F5344CB8AC3E}">
        <p14:creationId xmlns:p14="http://schemas.microsoft.com/office/powerpoint/2010/main" val="418130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0990-68A0-466B-8826-FD89E7357F64}"/>
              </a:ext>
            </a:extLst>
          </p:cNvPr>
          <p:cNvSpPr>
            <a:spLocks noGrp="1"/>
          </p:cNvSpPr>
          <p:nvPr>
            <p:ph type="title"/>
          </p:nvPr>
        </p:nvSpPr>
        <p:spPr>
          <a:xfrm>
            <a:off x="1981200" y="533400"/>
            <a:ext cx="8229600" cy="838200"/>
          </a:xfrm>
        </p:spPr>
        <p:txBody>
          <a:bodyPr/>
          <a:lstStyle/>
          <a:p>
            <a:r>
              <a:rPr lang="en-US" dirty="0"/>
              <a:t>Dapivirine 0.05% Gel Dosing</a:t>
            </a:r>
          </a:p>
        </p:txBody>
      </p:sp>
      <p:grpSp>
        <p:nvGrpSpPr>
          <p:cNvPr id="9" name="Group 8">
            <a:extLst>
              <a:ext uri="{FF2B5EF4-FFF2-40B4-BE49-F238E27FC236}">
                <a16:creationId xmlns:a16="http://schemas.microsoft.com/office/drawing/2014/main" id="{1DE09ED4-A21F-4CA8-AF80-A4D47BB7C056}"/>
              </a:ext>
            </a:extLst>
          </p:cNvPr>
          <p:cNvGrpSpPr/>
          <p:nvPr/>
        </p:nvGrpSpPr>
        <p:grpSpPr>
          <a:xfrm>
            <a:off x="2743200" y="3847708"/>
            <a:ext cx="6533896" cy="3048000"/>
            <a:chOff x="1179215" y="2819400"/>
            <a:chExt cx="7031081" cy="3857048"/>
          </a:xfrm>
        </p:grpSpPr>
        <p:pic>
          <p:nvPicPr>
            <p:cNvPr id="4" name="Picture 4" descr="HTIScrewTop">
              <a:extLst>
                <a:ext uri="{FF2B5EF4-FFF2-40B4-BE49-F238E27FC236}">
                  <a16:creationId xmlns:a16="http://schemas.microsoft.com/office/drawing/2014/main" id="{0DBD0630-810F-4EF8-A8FE-71232E8EB3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30951" y="4686866"/>
              <a:ext cx="1813471" cy="5169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HTIScrewTop">
              <a:extLst>
                <a:ext uri="{FF2B5EF4-FFF2-40B4-BE49-F238E27FC236}">
                  <a16:creationId xmlns:a16="http://schemas.microsoft.com/office/drawing/2014/main" id="{47A821B9-3308-406E-901C-92333558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203259" y="4686867"/>
              <a:ext cx="1813470" cy="5169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HTIScrewTop">
              <a:extLst>
                <a:ext uri="{FF2B5EF4-FFF2-40B4-BE49-F238E27FC236}">
                  <a16:creationId xmlns:a16="http://schemas.microsoft.com/office/drawing/2014/main" id="{CAB2C101-4287-47E9-8FBF-114172B015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902550" y="4686864"/>
              <a:ext cx="1813472" cy="5169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IScrewTop">
              <a:extLst>
                <a:ext uri="{FF2B5EF4-FFF2-40B4-BE49-F238E27FC236}">
                  <a16:creationId xmlns:a16="http://schemas.microsoft.com/office/drawing/2014/main" id="{A44193A3-6623-4F92-B9C9-C48F6907B8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01567" y="4686864"/>
              <a:ext cx="1813472" cy="5169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01C281B3-8733-482A-B456-85DA28589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15000" y="2819400"/>
              <a:ext cx="2495296" cy="3857048"/>
            </a:xfrm>
            <a:prstGeom prst="rect">
              <a:avLst/>
            </a:prstGeom>
            <a:noFill/>
            <a:ln w="9525">
              <a:noFill/>
              <a:miter lim="800000"/>
              <a:headEnd/>
              <a:tailEnd/>
            </a:ln>
          </p:spPr>
        </p:pic>
        <p:pic>
          <p:nvPicPr>
            <p:cNvPr id="11" name="Graphic 10" descr="Add">
              <a:extLst>
                <a:ext uri="{FF2B5EF4-FFF2-40B4-BE49-F238E27FC236}">
                  <a16:creationId xmlns:a16="http://schemas.microsoft.com/office/drawing/2014/main" id="{6A2C1CF8-F989-4DE4-8A8B-0E0734239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600" y="4394812"/>
              <a:ext cx="914400" cy="914400"/>
            </a:xfrm>
            <a:prstGeom prst="rect">
              <a:avLst/>
            </a:prstGeom>
          </p:spPr>
        </p:pic>
      </p:grpSp>
      <p:sp>
        <p:nvSpPr>
          <p:cNvPr id="12" name="Content Placeholder 11">
            <a:extLst>
              <a:ext uri="{FF2B5EF4-FFF2-40B4-BE49-F238E27FC236}">
                <a16:creationId xmlns:a16="http://schemas.microsoft.com/office/drawing/2014/main" id="{EF7D109B-AF7E-4914-A6DF-19465E018B14}"/>
              </a:ext>
            </a:extLst>
          </p:cNvPr>
          <p:cNvSpPr>
            <a:spLocks noGrp="1"/>
          </p:cNvSpPr>
          <p:nvPr>
            <p:ph idx="1"/>
          </p:nvPr>
        </p:nvSpPr>
        <p:spPr>
          <a:xfrm>
            <a:off x="609600" y="1600200"/>
            <a:ext cx="10972800" cy="4785232"/>
          </a:xfrm>
        </p:spPr>
        <p:txBody>
          <a:bodyPr/>
          <a:lstStyle/>
          <a:p>
            <a:r>
              <a:rPr lang="en-US" sz="2800" dirty="0"/>
              <a:t>Up to 10 grams of DPV gel administered into rectum via coital simulation device</a:t>
            </a:r>
          </a:p>
          <a:p>
            <a:r>
              <a:rPr lang="en-US" sz="2800" dirty="0"/>
              <a:t>Refer to </a:t>
            </a:r>
            <a:r>
              <a:rPr lang="en-US" sz="2800" b="1" dirty="0"/>
              <a:t>Clinic Instructions &amp; Record for Measuring CSD Gel Dose</a:t>
            </a:r>
            <a:r>
              <a:rPr lang="en-US" sz="2800" dirty="0"/>
              <a:t> and </a:t>
            </a:r>
            <a:r>
              <a:rPr lang="en-US" sz="2800" b="1" dirty="0"/>
              <a:t>Participant Instructions for Use of CSD (Dildo) and Dapivirine Gel </a:t>
            </a:r>
          </a:p>
          <a:p>
            <a:r>
              <a:rPr lang="en-US" sz="2800" dirty="0"/>
              <a:t>Recorded on </a:t>
            </a:r>
            <a:r>
              <a:rPr lang="en-US" sz="2800" b="1" dirty="0"/>
              <a:t>Dose Administration CRF</a:t>
            </a:r>
          </a:p>
        </p:txBody>
      </p:sp>
    </p:spTree>
    <p:extLst>
      <p:ext uri="{BB962C8B-B14F-4D97-AF65-F5344CB8AC3E}">
        <p14:creationId xmlns:p14="http://schemas.microsoft.com/office/powerpoint/2010/main" val="2684595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93B6A-6289-42BB-BBD1-272CB6E47FEC}"/>
              </a:ext>
            </a:extLst>
          </p:cNvPr>
          <p:cNvPicPr>
            <a:picLocks noChangeAspect="1"/>
          </p:cNvPicPr>
          <p:nvPr/>
        </p:nvPicPr>
        <p:blipFill>
          <a:blip r:embed="rId2"/>
          <a:stretch>
            <a:fillRect/>
          </a:stretch>
        </p:blipFill>
        <p:spPr>
          <a:xfrm>
            <a:off x="2489887" y="463378"/>
            <a:ext cx="7239000" cy="6248400"/>
          </a:xfrm>
          <a:prstGeom prst="rect">
            <a:avLst/>
          </a:prstGeom>
        </p:spPr>
      </p:pic>
    </p:spTree>
    <p:extLst>
      <p:ext uri="{BB962C8B-B14F-4D97-AF65-F5344CB8AC3E}">
        <p14:creationId xmlns:p14="http://schemas.microsoft.com/office/powerpoint/2010/main" val="1029438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1BEC7-7D59-4B9A-BD99-2144903FC1EF}"/>
              </a:ext>
            </a:extLst>
          </p:cNvPr>
          <p:cNvPicPr>
            <a:picLocks noChangeAspect="1"/>
          </p:cNvPicPr>
          <p:nvPr/>
        </p:nvPicPr>
        <p:blipFill>
          <a:blip r:embed="rId2"/>
          <a:stretch>
            <a:fillRect/>
          </a:stretch>
        </p:blipFill>
        <p:spPr>
          <a:xfrm>
            <a:off x="1722372" y="373225"/>
            <a:ext cx="8959719" cy="6232848"/>
          </a:xfrm>
          <a:prstGeom prst="rect">
            <a:avLst/>
          </a:prstGeom>
        </p:spPr>
      </p:pic>
    </p:spTree>
    <p:extLst>
      <p:ext uri="{BB962C8B-B14F-4D97-AF65-F5344CB8AC3E}">
        <p14:creationId xmlns:p14="http://schemas.microsoft.com/office/powerpoint/2010/main" val="2095573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4D0BC-3F77-43CF-AA98-5B2176A10BF0}"/>
              </a:ext>
            </a:extLst>
          </p:cNvPr>
          <p:cNvPicPr>
            <a:picLocks noChangeAspect="1"/>
          </p:cNvPicPr>
          <p:nvPr/>
        </p:nvPicPr>
        <p:blipFill>
          <a:blip r:embed="rId2"/>
          <a:stretch>
            <a:fillRect/>
          </a:stretch>
        </p:blipFill>
        <p:spPr>
          <a:xfrm>
            <a:off x="2590800" y="334000"/>
            <a:ext cx="6705600" cy="6371600"/>
          </a:xfrm>
          <a:prstGeom prst="rect">
            <a:avLst/>
          </a:prstGeom>
        </p:spPr>
      </p:pic>
    </p:spTree>
    <p:extLst>
      <p:ext uri="{BB962C8B-B14F-4D97-AF65-F5344CB8AC3E}">
        <p14:creationId xmlns:p14="http://schemas.microsoft.com/office/powerpoint/2010/main" val="1345161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9230B-B437-47BA-83C4-256DEAF6D8C7}"/>
              </a:ext>
            </a:extLst>
          </p:cNvPr>
          <p:cNvPicPr>
            <a:picLocks noChangeAspect="1"/>
          </p:cNvPicPr>
          <p:nvPr/>
        </p:nvPicPr>
        <p:blipFill>
          <a:blip r:embed="rId2"/>
          <a:stretch>
            <a:fillRect/>
          </a:stretch>
        </p:blipFill>
        <p:spPr>
          <a:xfrm>
            <a:off x="2514600" y="457200"/>
            <a:ext cx="7010400" cy="6019800"/>
          </a:xfrm>
          <a:prstGeom prst="rect">
            <a:avLst/>
          </a:prstGeom>
        </p:spPr>
      </p:pic>
    </p:spTree>
    <p:extLst>
      <p:ext uri="{BB962C8B-B14F-4D97-AF65-F5344CB8AC3E}">
        <p14:creationId xmlns:p14="http://schemas.microsoft.com/office/powerpoint/2010/main" val="96757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6C311E-B4B3-4727-BA56-A2DC6A480F98}"/>
              </a:ext>
            </a:extLst>
          </p:cNvPr>
          <p:cNvPicPr>
            <a:picLocks noChangeAspect="1"/>
          </p:cNvPicPr>
          <p:nvPr/>
        </p:nvPicPr>
        <p:blipFill>
          <a:blip r:embed="rId2"/>
          <a:stretch>
            <a:fillRect/>
          </a:stretch>
        </p:blipFill>
        <p:spPr>
          <a:xfrm>
            <a:off x="1794971" y="223935"/>
            <a:ext cx="8819178" cy="6494105"/>
          </a:xfrm>
          <a:prstGeom prst="rect">
            <a:avLst/>
          </a:prstGeom>
        </p:spPr>
      </p:pic>
    </p:spTree>
    <p:extLst>
      <p:ext uri="{BB962C8B-B14F-4D97-AF65-F5344CB8AC3E}">
        <p14:creationId xmlns:p14="http://schemas.microsoft.com/office/powerpoint/2010/main" val="1123741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39" y="556593"/>
            <a:ext cx="8991600" cy="762000"/>
          </a:xfrm>
        </p:spPr>
        <p:txBody>
          <a:bodyPr/>
          <a:lstStyle/>
          <a:p>
            <a:pPr algn="ctr"/>
            <a:r>
              <a:rPr lang="en-US" dirty="0"/>
              <a:t>MTN-033 Study Gel Request Slip</a:t>
            </a:r>
          </a:p>
        </p:txBody>
      </p:sp>
      <p:sp>
        <p:nvSpPr>
          <p:cNvPr id="5" name="Content Placeholder 4">
            <a:extLst>
              <a:ext uri="{FF2B5EF4-FFF2-40B4-BE49-F238E27FC236}">
                <a16:creationId xmlns:a16="http://schemas.microsoft.com/office/drawing/2014/main" id="{1935AC94-E277-4262-A678-9D4F0581EEA8}"/>
              </a:ext>
            </a:extLst>
          </p:cNvPr>
          <p:cNvSpPr>
            <a:spLocks noGrp="1"/>
          </p:cNvSpPr>
          <p:nvPr>
            <p:ph idx="1"/>
          </p:nvPr>
        </p:nvSpPr>
        <p:spPr>
          <a:xfrm>
            <a:off x="609600" y="1600200"/>
            <a:ext cx="10972800" cy="4785232"/>
          </a:xfrm>
        </p:spPr>
        <p:txBody>
          <a:bodyPr/>
          <a:lstStyle/>
          <a:p>
            <a:r>
              <a:rPr lang="en-US" sz="2200" dirty="0"/>
              <a:t>Study Gel Request Slip is a 2 part no carbon required (NCR) paper document.  The top white is the original (pharmacy) and the bottom is yellow (clinic).</a:t>
            </a:r>
          </a:p>
          <a:p>
            <a:r>
              <a:rPr lang="en-US" sz="2200" dirty="0"/>
              <a:t>Request Slips are provided by the MTN LOC Pharmacy to the site pharmacy staff who, in turn, provides this document supply to site clinic staff</a:t>
            </a:r>
          </a:p>
          <a:p>
            <a:r>
              <a:rPr lang="en-US" sz="2200" dirty="0"/>
              <a:t>Clinic staff will complete a request slip, if:</a:t>
            </a:r>
          </a:p>
          <a:p>
            <a:pPr lvl="1"/>
            <a:r>
              <a:rPr lang="en-US" sz="2200" dirty="0"/>
              <a:t>Additional product is needed/resupply (one or more of the applicators is unusable)</a:t>
            </a:r>
          </a:p>
          <a:p>
            <a:pPr lvl="1"/>
            <a:r>
              <a:rPr lang="en-US" sz="2200" dirty="0"/>
              <a:t>Temporary product hold</a:t>
            </a:r>
          </a:p>
          <a:p>
            <a:pPr lvl="1"/>
            <a:r>
              <a:rPr lang="en-US" sz="2200" dirty="0"/>
              <a:t>Product resume after temp hold</a:t>
            </a:r>
          </a:p>
          <a:p>
            <a:pPr lvl="1"/>
            <a:r>
              <a:rPr lang="en-US" sz="2200" dirty="0"/>
              <a:t>Permanent product discontinuation</a:t>
            </a:r>
          </a:p>
          <a:p>
            <a:pPr lvl="1"/>
            <a:r>
              <a:rPr lang="en-US" sz="2200" dirty="0"/>
              <a:t>Participant decline of product use</a:t>
            </a:r>
          </a:p>
          <a:p>
            <a:pPr lvl="1"/>
            <a:r>
              <a:rPr lang="en-US" sz="2200" dirty="0"/>
              <a:t>Product use period completed (Visit 7)</a:t>
            </a:r>
          </a:p>
          <a:p>
            <a:endParaRPr lang="en-US" sz="2200" dirty="0"/>
          </a:p>
        </p:txBody>
      </p:sp>
    </p:spTree>
    <p:extLst>
      <p:ext uri="{BB962C8B-B14F-4D97-AF65-F5344CB8AC3E}">
        <p14:creationId xmlns:p14="http://schemas.microsoft.com/office/powerpoint/2010/main" val="2841324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E2E0D-CC85-47E0-AE41-A5CBA36192DC}"/>
              </a:ext>
            </a:extLst>
          </p:cNvPr>
          <p:cNvPicPr>
            <a:picLocks noChangeAspect="1"/>
          </p:cNvPicPr>
          <p:nvPr/>
        </p:nvPicPr>
        <p:blipFill>
          <a:blip r:embed="rId2"/>
          <a:stretch>
            <a:fillRect/>
          </a:stretch>
        </p:blipFill>
        <p:spPr>
          <a:xfrm>
            <a:off x="3424604" y="0"/>
            <a:ext cx="5342792" cy="6858000"/>
          </a:xfrm>
          <a:prstGeom prst="rect">
            <a:avLst/>
          </a:prstGeom>
        </p:spPr>
      </p:pic>
    </p:spTree>
    <p:extLst>
      <p:ext uri="{BB962C8B-B14F-4D97-AF65-F5344CB8AC3E}">
        <p14:creationId xmlns:p14="http://schemas.microsoft.com/office/powerpoint/2010/main" val="30966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0695-23B1-4A8E-956D-1AC7D202045F}"/>
              </a:ext>
            </a:extLst>
          </p:cNvPr>
          <p:cNvSpPr>
            <a:spLocks noGrp="1"/>
          </p:cNvSpPr>
          <p:nvPr>
            <p:ph type="title"/>
          </p:nvPr>
        </p:nvSpPr>
        <p:spPr/>
        <p:txBody>
          <a:bodyPr/>
          <a:lstStyle/>
          <a:p>
            <a:r>
              <a:rPr lang="en-US" dirty="0"/>
              <a:t>Other Objectives</a:t>
            </a:r>
          </a:p>
        </p:txBody>
      </p:sp>
      <p:sp>
        <p:nvSpPr>
          <p:cNvPr id="3" name="Content Placeholder 2">
            <a:extLst>
              <a:ext uri="{FF2B5EF4-FFF2-40B4-BE49-F238E27FC236}">
                <a16:creationId xmlns:a16="http://schemas.microsoft.com/office/drawing/2014/main" id="{87D0A456-EE9B-4426-9F5A-55130C53DE24}"/>
              </a:ext>
            </a:extLst>
          </p:cNvPr>
          <p:cNvSpPr>
            <a:spLocks noGrp="1"/>
          </p:cNvSpPr>
          <p:nvPr>
            <p:ph idx="1"/>
          </p:nvPr>
        </p:nvSpPr>
        <p:spPr/>
        <p:txBody>
          <a:bodyPr/>
          <a:lstStyle/>
          <a:p>
            <a:r>
              <a:rPr lang="en-US" dirty="0"/>
              <a:t>Secondary Objectives</a:t>
            </a:r>
          </a:p>
          <a:p>
            <a:pPr lvl="1"/>
            <a:r>
              <a:rPr lang="en-US" dirty="0"/>
              <a:t>Safety</a:t>
            </a:r>
          </a:p>
          <a:p>
            <a:pPr lvl="1"/>
            <a:r>
              <a:rPr lang="en-US" dirty="0"/>
              <a:t>Acceptability</a:t>
            </a:r>
          </a:p>
          <a:p>
            <a:r>
              <a:rPr lang="en-US" dirty="0"/>
              <a:t>Exploratory Objectives</a:t>
            </a:r>
          </a:p>
          <a:p>
            <a:pPr lvl="1"/>
            <a:r>
              <a:rPr lang="en-US" i="1" dirty="0"/>
              <a:t>Ex Vivo </a:t>
            </a:r>
            <a:r>
              <a:rPr lang="en-US" dirty="0"/>
              <a:t>Efficacy</a:t>
            </a:r>
          </a:p>
          <a:p>
            <a:pPr lvl="1"/>
            <a:r>
              <a:rPr lang="en-US" dirty="0"/>
              <a:t>Biomarkers of Mucosal Safety</a:t>
            </a:r>
          </a:p>
        </p:txBody>
      </p:sp>
    </p:spTree>
    <p:extLst>
      <p:ext uri="{BB962C8B-B14F-4D97-AF65-F5344CB8AC3E}">
        <p14:creationId xmlns:p14="http://schemas.microsoft.com/office/powerpoint/2010/main" val="766789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0F58-AEDC-455F-8D3C-AA77D82011A8}"/>
              </a:ext>
            </a:extLst>
          </p:cNvPr>
          <p:cNvSpPr/>
          <p:nvPr/>
        </p:nvSpPr>
        <p:spPr>
          <a:xfrm>
            <a:off x="2928497" y="439349"/>
            <a:ext cx="5519461" cy="769441"/>
          </a:xfrm>
          <a:prstGeom prst="rect">
            <a:avLst/>
          </a:prstGeom>
        </p:spPr>
        <p:txBody>
          <a:bodyPr wrap="none">
            <a:spAutoFit/>
          </a:bodyPr>
          <a:lstStyle/>
          <a:p>
            <a:pPr lvl="0" algn="ctr"/>
            <a:r>
              <a:rPr lang="en-US" sz="4400" dirty="0">
                <a:solidFill>
                  <a:srgbClr val="740074"/>
                </a:solidFill>
                <a:latin typeface="+mj-lt"/>
              </a:rPr>
              <a:t>Study Gel Request Slip</a:t>
            </a:r>
            <a:endParaRPr lang="en-US" sz="4400" dirty="0">
              <a:solidFill>
                <a:prstClr val="black"/>
              </a:solidFill>
              <a:latin typeface="+mj-lt"/>
            </a:endParaRPr>
          </a:p>
        </p:txBody>
      </p:sp>
      <p:sp>
        <p:nvSpPr>
          <p:cNvPr id="3" name="Content Placeholder 2">
            <a:extLst>
              <a:ext uri="{FF2B5EF4-FFF2-40B4-BE49-F238E27FC236}">
                <a16:creationId xmlns:a16="http://schemas.microsoft.com/office/drawing/2014/main" id="{82597A01-1708-4A85-AD6A-72D6E98E7480}"/>
              </a:ext>
            </a:extLst>
          </p:cNvPr>
          <p:cNvSpPr>
            <a:spLocks noGrp="1"/>
          </p:cNvSpPr>
          <p:nvPr>
            <p:ph idx="1"/>
          </p:nvPr>
        </p:nvSpPr>
        <p:spPr/>
        <p:txBody>
          <a:bodyPr/>
          <a:lstStyle/>
          <a:p>
            <a:r>
              <a:rPr lang="en-US" sz="2800" dirty="0"/>
              <a:t>This slip can be completed by any authorized clinic staff </a:t>
            </a:r>
          </a:p>
          <a:p>
            <a:pPr lvl="1"/>
            <a:r>
              <a:rPr lang="en-US" sz="2400" b="1" i="1" dirty="0"/>
              <a:t>Insert cardboard flap behind the clinic copy</a:t>
            </a:r>
          </a:p>
          <a:p>
            <a:r>
              <a:rPr lang="en-US" sz="2800" dirty="0"/>
              <a:t>Double check the accuracy of all entries</a:t>
            </a:r>
          </a:p>
          <a:p>
            <a:r>
              <a:rPr lang="en-US" sz="2800" dirty="0"/>
              <a:t>Errors may be corrected in blue or black ink by putting a line through and initialing </a:t>
            </a:r>
          </a:p>
          <a:p>
            <a:r>
              <a:rPr lang="en-US" sz="2800" dirty="0"/>
              <a:t>Retain the yellow copy for the participant study notebook in the clinic</a:t>
            </a:r>
          </a:p>
          <a:p>
            <a:r>
              <a:rPr lang="en-US" sz="2800" dirty="0"/>
              <a:t>Deliver white copy to pharmacy</a:t>
            </a:r>
          </a:p>
          <a:p>
            <a:r>
              <a:rPr lang="en-US" sz="2800" dirty="0"/>
              <a:t>Once the white and yellow copies are separated errors must be corrected on each sheet separately</a:t>
            </a:r>
          </a:p>
          <a:p>
            <a:endParaRPr lang="en-US" sz="2800" dirty="0"/>
          </a:p>
        </p:txBody>
      </p:sp>
    </p:spTree>
    <p:extLst>
      <p:ext uri="{BB962C8B-B14F-4D97-AF65-F5344CB8AC3E}">
        <p14:creationId xmlns:p14="http://schemas.microsoft.com/office/powerpoint/2010/main" val="3297613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38200"/>
          </a:xfrm>
        </p:spPr>
        <p:txBody>
          <a:bodyPr/>
          <a:lstStyle/>
          <a:p>
            <a:r>
              <a:rPr lang="en-US" b="1" u="sng" dirty="0"/>
              <a:t>Unused</a:t>
            </a:r>
            <a:r>
              <a:rPr lang="en-US" dirty="0"/>
              <a:t> Study Gel Return</a:t>
            </a:r>
          </a:p>
        </p:txBody>
      </p:sp>
      <p:sp>
        <p:nvSpPr>
          <p:cNvPr id="5" name="Content Placeholder 4">
            <a:extLst>
              <a:ext uri="{FF2B5EF4-FFF2-40B4-BE49-F238E27FC236}">
                <a16:creationId xmlns:a16="http://schemas.microsoft.com/office/drawing/2014/main" id="{ACF61674-AA16-494E-8CB4-378BBC31F5C7}"/>
              </a:ext>
            </a:extLst>
          </p:cNvPr>
          <p:cNvSpPr>
            <a:spLocks noGrp="1"/>
          </p:cNvSpPr>
          <p:nvPr>
            <p:ph idx="1"/>
          </p:nvPr>
        </p:nvSpPr>
        <p:spPr>
          <a:xfrm>
            <a:off x="609600" y="1600200"/>
            <a:ext cx="10972800" cy="4785232"/>
          </a:xfrm>
        </p:spPr>
        <p:txBody>
          <a:bodyPr/>
          <a:lstStyle/>
          <a:p>
            <a:r>
              <a:rPr lang="en-US" sz="2800" dirty="0"/>
              <a:t>ONLY unused study gel should be returned to the pharmacy</a:t>
            </a:r>
          </a:p>
          <a:p>
            <a:pPr lvl="1"/>
            <a:r>
              <a:rPr lang="en-US" sz="2400" dirty="0"/>
              <a:t>Any unused dose including the take home dose</a:t>
            </a:r>
          </a:p>
          <a:p>
            <a:pPr lvl="1"/>
            <a:r>
              <a:rPr lang="en-US" sz="2400" dirty="0"/>
              <a:t>NO USED GEL APPLICATORS should be returned to the pharmacy</a:t>
            </a:r>
          </a:p>
          <a:p>
            <a:endParaRPr lang="en-US" sz="2800" dirty="0"/>
          </a:p>
          <a:p>
            <a:r>
              <a:rPr lang="en-US" sz="2800" dirty="0"/>
              <a:t>Unused gel is returned to the pharmacy by:</a:t>
            </a:r>
          </a:p>
          <a:p>
            <a:pPr lvl="1"/>
            <a:r>
              <a:rPr lang="en-US" sz="2400" dirty="0"/>
              <a:t>Clinic staff member or runner</a:t>
            </a:r>
          </a:p>
          <a:p>
            <a:pPr lvl="1"/>
            <a:r>
              <a:rPr lang="en-US" sz="2400" dirty="0"/>
              <a:t>Depends on pharmacy site-specific Chain of Custody SOP</a:t>
            </a:r>
          </a:p>
          <a:p>
            <a:endParaRPr lang="en-US" sz="2800" dirty="0"/>
          </a:p>
          <a:p>
            <a:r>
              <a:rPr lang="en-US" sz="2800" dirty="0"/>
              <a:t>Documented on </a:t>
            </a:r>
            <a:r>
              <a:rPr lang="en-US" sz="2800" b="1" dirty="0"/>
              <a:t>Record of Return of Site-Specific Study Gel </a:t>
            </a:r>
            <a:r>
              <a:rPr lang="en-US" sz="2800" dirty="0"/>
              <a:t>and</a:t>
            </a:r>
            <a:r>
              <a:rPr lang="en-US" sz="2800" b="1" dirty="0"/>
              <a:t> Study Product Transfer Form</a:t>
            </a:r>
          </a:p>
          <a:p>
            <a:pPr lvl="1"/>
            <a:r>
              <a:rPr lang="en-US" sz="2400" dirty="0"/>
              <a:t>These records are stored in the pharmacy</a:t>
            </a:r>
          </a:p>
          <a:p>
            <a:endParaRPr lang="en-US" sz="2800" dirty="0"/>
          </a:p>
        </p:txBody>
      </p:sp>
    </p:spTree>
    <p:extLst>
      <p:ext uri="{BB962C8B-B14F-4D97-AF65-F5344CB8AC3E}">
        <p14:creationId xmlns:p14="http://schemas.microsoft.com/office/powerpoint/2010/main" val="3077054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81200" y="533400"/>
            <a:ext cx="8229600" cy="838200"/>
          </a:xfrm>
        </p:spPr>
        <p:txBody>
          <a:bodyPr/>
          <a:lstStyle/>
          <a:p>
            <a:pPr eaLnBrk="1" hangingPunct="1"/>
            <a:r>
              <a:rPr lang="en-US" dirty="0"/>
              <a:t>Chain Of Custody</a:t>
            </a:r>
          </a:p>
        </p:txBody>
      </p:sp>
      <p:sp>
        <p:nvSpPr>
          <p:cNvPr id="3" name="Content Placeholder 2">
            <a:extLst>
              <a:ext uri="{FF2B5EF4-FFF2-40B4-BE49-F238E27FC236}">
                <a16:creationId xmlns:a16="http://schemas.microsoft.com/office/drawing/2014/main" id="{4AB602F9-AB1C-45CB-8841-3FE1F3754FFC}"/>
              </a:ext>
            </a:extLst>
          </p:cNvPr>
          <p:cNvSpPr>
            <a:spLocks noGrp="1"/>
          </p:cNvSpPr>
          <p:nvPr>
            <p:ph idx="1"/>
          </p:nvPr>
        </p:nvSpPr>
        <p:spPr/>
        <p:txBody>
          <a:bodyPr/>
          <a:lstStyle/>
          <a:p>
            <a:r>
              <a:rPr lang="en-US" dirty="0"/>
              <a:t>If returning unused gel because damaged or contaminated, record the details on the record</a:t>
            </a:r>
          </a:p>
          <a:p>
            <a:endParaRPr lang="en-US" dirty="0"/>
          </a:p>
          <a:p>
            <a:r>
              <a:rPr lang="en-US" dirty="0"/>
              <a:t>The pharmacy will document and quarantine any returned unused gel</a:t>
            </a:r>
          </a:p>
          <a:p>
            <a:endParaRPr lang="en-US" dirty="0"/>
          </a:p>
        </p:txBody>
      </p:sp>
    </p:spTree>
    <p:extLst>
      <p:ext uri="{BB962C8B-B14F-4D97-AF65-F5344CB8AC3E}">
        <p14:creationId xmlns:p14="http://schemas.microsoft.com/office/powerpoint/2010/main" val="3842591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933061" y="721600"/>
            <a:ext cx="10485438" cy="268287"/>
          </a:xfrm>
        </p:spPr>
        <p:txBody>
          <a:bodyPr/>
          <a:lstStyle/>
          <a:p>
            <a:pPr algn="ctr"/>
            <a:r>
              <a:rPr lang="en-US" altLang="en-US" dirty="0"/>
              <a:t>Record of Return of Site-Specific Study Gel</a:t>
            </a:r>
          </a:p>
        </p:txBody>
      </p:sp>
      <p:pic>
        <p:nvPicPr>
          <p:cNvPr id="4" name="Picture 3">
            <a:extLst>
              <a:ext uri="{FF2B5EF4-FFF2-40B4-BE49-F238E27FC236}">
                <a16:creationId xmlns:a16="http://schemas.microsoft.com/office/drawing/2014/main" id="{A8BE4304-8A52-44AB-95F7-3A8C3E107C73}"/>
              </a:ext>
            </a:extLst>
          </p:cNvPr>
          <p:cNvPicPr>
            <a:picLocks noChangeAspect="1"/>
          </p:cNvPicPr>
          <p:nvPr/>
        </p:nvPicPr>
        <p:blipFill rotWithShape="1">
          <a:blip r:embed="rId2"/>
          <a:srcRect r="908" b="19578"/>
          <a:stretch/>
        </p:blipFill>
        <p:spPr>
          <a:xfrm>
            <a:off x="2733039" y="1250302"/>
            <a:ext cx="6500073" cy="5471773"/>
          </a:xfrm>
          <a:prstGeom prst="rect">
            <a:avLst/>
          </a:prstGeom>
        </p:spPr>
      </p:pic>
    </p:spTree>
    <p:extLst>
      <p:ext uri="{BB962C8B-B14F-4D97-AF65-F5344CB8AC3E}">
        <p14:creationId xmlns:p14="http://schemas.microsoft.com/office/powerpoint/2010/main" val="1549167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2144-E7AD-4EA8-8B5E-58DCB9422716}"/>
              </a:ext>
            </a:extLst>
          </p:cNvPr>
          <p:cNvSpPr>
            <a:spLocks noGrp="1"/>
          </p:cNvSpPr>
          <p:nvPr>
            <p:ph type="title" idx="4294967295"/>
          </p:nvPr>
        </p:nvSpPr>
        <p:spPr>
          <a:xfrm>
            <a:off x="2243517" y="167632"/>
            <a:ext cx="8229600" cy="762000"/>
          </a:xfrm>
        </p:spPr>
        <p:txBody>
          <a:bodyPr/>
          <a:lstStyle/>
          <a:p>
            <a:pPr algn="ctr"/>
            <a:r>
              <a:rPr lang="en-US" dirty="0"/>
              <a:t>Study Product Transfer Form</a:t>
            </a:r>
          </a:p>
        </p:txBody>
      </p:sp>
      <p:grpSp>
        <p:nvGrpSpPr>
          <p:cNvPr id="3" name="Group 2">
            <a:extLst>
              <a:ext uri="{FF2B5EF4-FFF2-40B4-BE49-F238E27FC236}">
                <a16:creationId xmlns:a16="http://schemas.microsoft.com/office/drawing/2014/main" id="{C5A62C77-EE6B-44AD-A88C-24B64BE94F40}"/>
              </a:ext>
            </a:extLst>
          </p:cNvPr>
          <p:cNvGrpSpPr/>
          <p:nvPr/>
        </p:nvGrpSpPr>
        <p:grpSpPr>
          <a:xfrm>
            <a:off x="1786317" y="987375"/>
            <a:ext cx="8686800" cy="5715000"/>
            <a:chOff x="152400" y="1066800"/>
            <a:chExt cx="8686800" cy="5715000"/>
          </a:xfrm>
        </p:grpSpPr>
        <p:pic>
          <p:nvPicPr>
            <p:cNvPr id="4" name="Picture 3">
              <a:extLst>
                <a:ext uri="{FF2B5EF4-FFF2-40B4-BE49-F238E27FC236}">
                  <a16:creationId xmlns:a16="http://schemas.microsoft.com/office/drawing/2014/main" id="{9053538F-0C8C-47FC-98D8-7FBB05C1F6D3}"/>
                </a:ext>
              </a:extLst>
            </p:cNvPr>
            <p:cNvPicPr/>
            <p:nvPr/>
          </p:nvPicPr>
          <p:blipFill>
            <a:blip r:embed="rId2"/>
            <a:stretch>
              <a:fillRect/>
            </a:stretch>
          </p:blipFill>
          <p:spPr>
            <a:xfrm>
              <a:off x="431276" y="1066800"/>
              <a:ext cx="8229600" cy="5715000"/>
            </a:xfrm>
            <a:prstGeom prst="rect">
              <a:avLst/>
            </a:prstGeom>
          </p:spPr>
        </p:pic>
        <p:sp>
          <p:nvSpPr>
            <p:cNvPr id="6" name="Double Bracket 5">
              <a:extLst>
                <a:ext uri="{FF2B5EF4-FFF2-40B4-BE49-F238E27FC236}">
                  <a16:creationId xmlns:a16="http://schemas.microsoft.com/office/drawing/2014/main" id="{18A7CD99-4F9A-4FF7-B993-1F7B083EFF5C}"/>
                </a:ext>
              </a:extLst>
            </p:cNvPr>
            <p:cNvSpPr/>
            <p:nvPr/>
          </p:nvSpPr>
          <p:spPr bwMode="auto">
            <a:xfrm>
              <a:off x="152400" y="5300616"/>
              <a:ext cx="8686800" cy="1104900"/>
            </a:xfrm>
            <a:prstGeom prst="bracketPair">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latin typeface="Times New Roman" pitchFamily="18" charset="0"/>
              </a:endParaRPr>
            </a:p>
          </p:txBody>
        </p:sp>
      </p:grpSp>
    </p:spTree>
    <p:extLst>
      <p:ext uri="{BB962C8B-B14F-4D97-AF65-F5344CB8AC3E}">
        <p14:creationId xmlns:p14="http://schemas.microsoft.com/office/powerpoint/2010/main" val="3751150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B799-C1F6-4829-AF81-DA82E5AE366B}"/>
              </a:ext>
            </a:extLst>
          </p:cNvPr>
          <p:cNvSpPr>
            <a:spLocks noGrp="1"/>
          </p:cNvSpPr>
          <p:nvPr>
            <p:ph type="title"/>
          </p:nvPr>
        </p:nvSpPr>
        <p:spPr>
          <a:xfrm>
            <a:off x="1981200" y="533400"/>
            <a:ext cx="8229600" cy="838200"/>
          </a:xfrm>
        </p:spPr>
        <p:txBody>
          <a:bodyPr/>
          <a:lstStyle/>
          <a:p>
            <a:r>
              <a:rPr lang="en-US" dirty="0"/>
              <a:t>Prohibited Medications</a:t>
            </a:r>
          </a:p>
        </p:txBody>
      </p:sp>
      <p:sp>
        <p:nvSpPr>
          <p:cNvPr id="3" name="Content Placeholder 2">
            <a:extLst>
              <a:ext uri="{FF2B5EF4-FFF2-40B4-BE49-F238E27FC236}">
                <a16:creationId xmlns:a16="http://schemas.microsoft.com/office/drawing/2014/main" id="{18A04C6F-D69A-4D7F-85F3-76269A4214F5}"/>
              </a:ext>
            </a:extLst>
          </p:cNvPr>
          <p:cNvSpPr>
            <a:spLocks noGrp="1"/>
          </p:cNvSpPr>
          <p:nvPr>
            <p:ph idx="1"/>
          </p:nvPr>
        </p:nvSpPr>
        <p:spPr/>
        <p:txBody>
          <a:bodyPr/>
          <a:lstStyle/>
          <a:p>
            <a:r>
              <a:rPr lang="en-US" dirty="0"/>
              <a:t>Protocol Section 6.8.1</a:t>
            </a:r>
          </a:p>
          <a:p>
            <a:r>
              <a:rPr lang="en-US" dirty="0"/>
              <a:t>Protocol Section 9.3 – Permanent Discontinuation</a:t>
            </a:r>
          </a:p>
          <a:p>
            <a:pPr lvl="1"/>
            <a:r>
              <a:rPr lang="en-US" dirty="0"/>
              <a:t>Including at IoR/designee discretion</a:t>
            </a:r>
          </a:p>
          <a:p>
            <a:r>
              <a:rPr lang="en-US" dirty="0"/>
              <a:t>SSP Section 6</a:t>
            </a:r>
          </a:p>
          <a:p>
            <a:pPr lvl="1"/>
            <a:r>
              <a:rPr lang="en-US" dirty="0"/>
              <a:t>Section 6.6</a:t>
            </a:r>
          </a:p>
          <a:p>
            <a:pPr lvl="1"/>
            <a:r>
              <a:rPr lang="en-US" dirty="0"/>
              <a:t>Appendices 6-4 to 6-7 </a:t>
            </a:r>
          </a:p>
          <a:p>
            <a:endParaRPr lang="en-US" dirty="0"/>
          </a:p>
        </p:txBody>
      </p:sp>
    </p:spTree>
    <p:extLst>
      <p:ext uri="{BB962C8B-B14F-4D97-AF65-F5344CB8AC3E}">
        <p14:creationId xmlns:p14="http://schemas.microsoft.com/office/powerpoint/2010/main" val="470981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7980-10D2-435D-86E1-6D5D892F35AC}"/>
              </a:ext>
            </a:extLst>
          </p:cNvPr>
          <p:cNvSpPr>
            <a:spLocks noGrp="1"/>
          </p:cNvSpPr>
          <p:nvPr>
            <p:ph type="title"/>
          </p:nvPr>
        </p:nvSpPr>
        <p:spPr>
          <a:xfrm>
            <a:off x="1981200" y="533400"/>
            <a:ext cx="8229600" cy="838200"/>
          </a:xfrm>
        </p:spPr>
        <p:txBody>
          <a:bodyPr/>
          <a:lstStyle/>
          <a:p>
            <a:r>
              <a:rPr lang="en-US" dirty="0">
                <a:solidFill>
                  <a:srgbClr val="740074"/>
                </a:solidFill>
              </a:rPr>
              <a:t>Prohibited Medications</a:t>
            </a:r>
            <a:endParaRPr lang="en-US" dirty="0"/>
          </a:p>
        </p:txBody>
      </p:sp>
      <p:sp>
        <p:nvSpPr>
          <p:cNvPr id="3" name="Content Placeholder 2">
            <a:extLst>
              <a:ext uri="{FF2B5EF4-FFF2-40B4-BE49-F238E27FC236}">
                <a16:creationId xmlns:a16="http://schemas.microsoft.com/office/drawing/2014/main" id="{1086FADA-25CA-4210-B8F5-292F2AC7D468}"/>
              </a:ext>
            </a:extLst>
          </p:cNvPr>
          <p:cNvSpPr>
            <a:spLocks noGrp="1"/>
          </p:cNvSpPr>
          <p:nvPr>
            <p:ph sz="half" idx="1"/>
          </p:nvPr>
        </p:nvSpPr>
        <p:spPr>
          <a:xfrm>
            <a:off x="1981200" y="1524000"/>
            <a:ext cx="4038600" cy="5181600"/>
          </a:xfrm>
        </p:spPr>
        <p:txBody>
          <a:bodyPr/>
          <a:lstStyle/>
          <a:p>
            <a:r>
              <a:rPr lang="en-US" dirty="0"/>
              <a:t>CYP3A4 Inhibitors – strong, moderate, </a:t>
            </a:r>
            <a:r>
              <a:rPr lang="en-US" dirty="0">
                <a:highlight>
                  <a:srgbClr val="FFFF00"/>
                </a:highlight>
              </a:rPr>
              <a:t>weak?</a:t>
            </a:r>
          </a:p>
          <a:p>
            <a:r>
              <a:rPr lang="en-US" dirty="0"/>
              <a:t>CYP3A4 Inducers – strong, moderate, </a:t>
            </a:r>
            <a:r>
              <a:rPr lang="en-US" dirty="0">
                <a:highlight>
                  <a:srgbClr val="FFFF00"/>
                </a:highlight>
              </a:rPr>
              <a:t>weak?</a:t>
            </a:r>
          </a:p>
          <a:p>
            <a:r>
              <a:rPr lang="en-US" dirty="0"/>
              <a:t>Anticoagulants/Blood Modifier Agents</a:t>
            </a:r>
          </a:p>
          <a:p>
            <a:r>
              <a:rPr lang="en-US" dirty="0"/>
              <a:t>NSAIDS</a:t>
            </a:r>
          </a:p>
          <a:p>
            <a:r>
              <a:rPr lang="en-US" dirty="0"/>
              <a:t>PrEP</a:t>
            </a:r>
          </a:p>
          <a:p>
            <a:r>
              <a:rPr lang="en-US" dirty="0"/>
              <a:t>PEP</a:t>
            </a:r>
          </a:p>
          <a:p>
            <a:endParaRPr lang="en-US" dirty="0"/>
          </a:p>
        </p:txBody>
      </p:sp>
      <p:sp>
        <p:nvSpPr>
          <p:cNvPr id="4" name="Content Placeholder 3">
            <a:extLst>
              <a:ext uri="{FF2B5EF4-FFF2-40B4-BE49-F238E27FC236}">
                <a16:creationId xmlns:a16="http://schemas.microsoft.com/office/drawing/2014/main" id="{013E2A86-EF5F-45E0-988D-D6CF7583F1A5}"/>
              </a:ext>
            </a:extLst>
          </p:cNvPr>
          <p:cNvSpPr>
            <a:spLocks noGrp="1"/>
          </p:cNvSpPr>
          <p:nvPr>
            <p:ph sz="half" idx="2"/>
          </p:nvPr>
        </p:nvSpPr>
        <p:spPr>
          <a:xfrm>
            <a:off x="6096000" y="1600201"/>
            <a:ext cx="4419600" cy="4302125"/>
          </a:xfrm>
        </p:spPr>
        <p:txBody>
          <a:bodyPr/>
          <a:lstStyle/>
          <a:p>
            <a:r>
              <a:rPr lang="en-US" dirty="0"/>
              <a:t>Hormone-Replacement Therapy </a:t>
            </a:r>
          </a:p>
          <a:p>
            <a:r>
              <a:rPr lang="en-US" dirty="0"/>
              <a:t>Immunomodulators</a:t>
            </a:r>
          </a:p>
          <a:p>
            <a:r>
              <a:rPr lang="en-US" dirty="0"/>
              <a:t>Perianally applied topical steroids and other rectally-administered medications, including products containing N-9</a:t>
            </a:r>
          </a:p>
        </p:txBody>
      </p:sp>
    </p:spTree>
    <p:extLst>
      <p:ext uri="{BB962C8B-B14F-4D97-AF65-F5344CB8AC3E}">
        <p14:creationId xmlns:p14="http://schemas.microsoft.com/office/powerpoint/2010/main" val="3189484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762000"/>
          </a:xfrm>
        </p:spPr>
        <p:txBody>
          <a:bodyPr/>
          <a:lstStyle/>
          <a:p>
            <a:r>
              <a:rPr lang="en-US" dirty="0"/>
              <a:t>Study Gel Complaints</a:t>
            </a:r>
          </a:p>
        </p:txBody>
      </p:sp>
      <p:sp>
        <p:nvSpPr>
          <p:cNvPr id="5" name="Content Placeholder 4">
            <a:extLst>
              <a:ext uri="{FF2B5EF4-FFF2-40B4-BE49-F238E27FC236}">
                <a16:creationId xmlns:a16="http://schemas.microsoft.com/office/drawing/2014/main" id="{B8E01497-1748-4B13-A42E-5C4DC76A35D2}"/>
              </a:ext>
            </a:extLst>
          </p:cNvPr>
          <p:cNvSpPr>
            <a:spLocks noGrp="1"/>
          </p:cNvSpPr>
          <p:nvPr>
            <p:ph idx="1"/>
          </p:nvPr>
        </p:nvSpPr>
        <p:spPr/>
        <p:txBody>
          <a:bodyPr/>
          <a:lstStyle/>
          <a:p>
            <a:r>
              <a:rPr lang="en-US" dirty="0"/>
              <a:t>Study product problem may be noted by pharmacy, clinic, and/or participant.</a:t>
            </a:r>
          </a:p>
          <a:p>
            <a:pPr lvl="1"/>
            <a:r>
              <a:rPr lang="en-US" dirty="0"/>
              <a:t>May concern dosage form (gel), applicator (barrel, piston, cap, plunger), packaging (overwrap), or other aspect.</a:t>
            </a:r>
          </a:p>
          <a:p>
            <a:r>
              <a:rPr lang="en-US" dirty="0"/>
              <a:t>Clinic staff will make thorough record of clinic staff or participant complaint.</a:t>
            </a:r>
          </a:p>
          <a:p>
            <a:r>
              <a:rPr lang="en-US" dirty="0"/>
              <a:t>Clinic staff member will email complaint to site </a:t>
            </a:r>
            <a:r>
              <a:rPr lang="en-US" dirty="0" err="1"/>
              <a:t>PoR</a:t>
            </a:r>
            <a:endParaRPr lang="en-US" dirty="0"/>
          </a:p>
          <a:p>
            <a:pPr lvl="1"/>
            <a:r>
              <a:rPr lang="en-US" dirty="0"/>
              <a:t>PTID, Date of observed issue, date issue was reported, date gel was dispensed, did adverse event occur, nature of issue, picture (if possible and applicable), any other necessary details</a:t>
            </a:r>
          </a:p>
          <a:p>
            <a:endParaRPr lang="en-US" dirty="0"/>
          </a:p>
        </p:txBody>
      </p:sp>
    </p:spTree>
    <p:extLst>
      <p:ext uri="{BB962C8B-B14F-4D97-AF65-F5344CB8AC3E}">
        <p14:creationId xmlns:p14="http://schemas.microsoft.com/office/powerpoint/2010/main" val="3066767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38200"/>
          </a:xfrm>
        </p:spPr>
        <p:txBody>
          <a:bodyPr/>
          <a:lstStyle/>
          <a:p>
            <a:r>
              <a:rPr lang="en-US" dirty="0"/>
              <a:t>Study Gel Complaints</a:t>
            </a:r>
          </a:p>
        </p:txBody>
      </p:sp>
      <p:sp>
        <p:nvSpPr>
          <p:cNvPr id="7" name="Content Placeholder 6">
            <a:extLst>
              <a:ext uri="{FF2B5EF4-FFF2-40B4-BE49-F238E27FC236}">
                <a16:creationId xmlns:a16="http://schemas.microsoft.com/office/drawing/2014/main" id="{E01A01CF-F8EC-4E08-935C-BA3D12D9EFDB}"/>
              </a:ext>
            </a:extLst>
          </p:cNvPr>
          <p:cNvSpPr>
            <a:spLocks noGrp="1"/>
          </p:cNvSpPr>
          <p:nvPr>
            <p:ph idx="1"/>
          </p:nvPr>
        </p:nvSpPr>
        <p:spPr/>
        <p:txBody>
          <a:bodyPr/>
          <a:lstStyle/>
          <a:p>
            <a:r>
              <a:rPr lang="en-US" dirty="0"/>
              <a:t>Pharmacy staff will email all study product complaints to MTN LOC Pharmacy.</a:t>
            </a:r>
          </a:p>
          <a:p>
            <a:r>
              <a:rPr lang="en-US" dirty="0"/>
              <a:t>If the complaint is concerning an unused gel applicator, then the unused gel applicator should be held in quarantine in the pharmacy</a:t>
            </a:r>
          </a:p>
          <a:p>
            <a:r>
              <a:rPr lang="en-US" dirty="0"/>
              <a:t>If the complaint is concerning a used gel applicator, then the clinic staff should process the used study product per standard operating procedures for used study products (if applicable)</a:t>
            </a:r>
          </a:p>
          <a:p>
            <a:endParaRPr lang="en-US" dirty="0"/>
          </a:p>
        </p:txBody>
      </p:sp>
    </p:spTree>
    <p:extLst>
      <p:ext uri="{BB962C8B-B14F-4D97-AF65-F5344CB8AC3E}">
        <p14:creationId xmlns:p14="http://schemas.microsoft.com/office/powerpoint/2010/main" val="1507872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08" y="228600"/>
            <a:ext cx="9022492" cy="1093573"/>
          </a:xfrm>
        </p:spPr>
        <p:txBody>
          <a:bodyPr/>
          <a:lstStyle/>
          <a:p>
            <a:r>
              <a:rPr lang="en-US" dirty="0">
                <a:solidFill>
                  <a:srgbClr val="740074"/>
                </a:solidFill>
              </a:rPr>
              <a:t>Study Other Items Supplied to Clinic</a:t>
            </a:r>
            <a:endParaRPr lang="en-US" dirty="0"/>
          </a:p>
        </p:txBody>
      </p:sp>
      <p:sp>
        <p:nvSpPr>
          <p:cNvPr id="3" name="Content Placeholder 2"/>
          <p:cNvSpPr>
            <a:spLocks noGrp="1"/>
          </p:cNvSpPr>
          <p:nvPr>
            <p:ph sz="half" idx="1"/>
          </p:nvPr>
        </p:nvSpPr>
        <p:spPr/>
        <p:txBody>
          <a:bodyPr/>
          <a:lstStyle/>
          <a:p>
            <a:r>
              <a:rPr lang="en-US" altLang="en-US" dirty="0"/>
              <a:t>Male condoms</a:t>
            </a:r>
          </a:p>
          <a:p>
            <a:r>
              <a:rPr lang="en-US" altLang="en-US" dirty="0"/>
              <a:t>4mL sachets of lubricant</a:t>
            </a:r>
            <a:r>
              <a:rPr lang="en-US" dirty="0"/>
              <a:t> for applicator insertion </a:t>
            </a:r>
          </a:p>
          <a:p>
            <a:r>
              <a:rPr lang="en-US" altLang="en-US" dirty="0"/>
              <a:t>4oz tubes of lubricant for procedures</a:t>
            </a:r>
          </a:p>
          <a:p>
            <a:endParaRPr lang="en-US" altLang="en-US" dirty="0"/>
          </a:p>
          <a:p>
            <a:endParaRPr lang="en-US" dirty="0"/>
          </a:p>
        </p:txBody>
      </p:sp>
      <p:sp>
        <p:nvSpPr>
          <p:cNvPr id="4" name="Content Placeholder 3">
            <a:extLst>
              <a:ext uri="{FF2B5EF4-FFF2-40B4-BE49-F238E27FC236}">
                <a16:creationId xmlns:a16="http://schemas.microsoft.com/office/drawing/2014/main" id="{A45FCDD6-582B-43A6-8813-1472F1643B97}"/>
              </a:ext>
            </a:extLst>
          </p:cNvPr>
          <p:cNvSpPr>
            <a:spLocks noGrp="1"/>
          </p:cNvSpPr>
          <p:nvPr>
            <p:ph sz="half" idx="2"/>
          </p:nvPr>
        </p:nvSpPr>
        <p:spPr/>
        <p:txBody>
          <a:bodyPr/>
          <a:lstStyle/>
          <a:p>
            <a:r>
              <a:rPr lang="en-US" dirty="0"/>
              <a:t>Weigh boats</a:t>
            </a:r>
          </a:p>
          <a:p>
            <a:r>
              <a:rPr lang="en-US" dirty="0"/>
              <a:t>CSD</a:t>
            </a:r>
          </a:p>
        </p:txBody>
      </p:sp>
      <p:sp>
        <p:nvSpPr>
          <p:cNvPr id="5" name="Content Placeholder 2">
            <a:extLst>
              <a:ext uri="{FF2B5EF4-FFF2-40B4-BE49-F238E27FC236}">
                <a16:creationId xmlns:a16="http://schemas.microsoft.com/office/drawing/2014/main" id="{70D2BC95-31BA-418A-8A6D-5BD213838B00}"/>
              </a:ext>
            </a:extLst>
          </p:cNvPr>
          <p:cNvSpPr txBox="1">
            <a:spLocks/>
          </p:cNvSpPr>
          <p:nvPr/>
        </p:nvSpPr>
        <p:spPr bwMode="auto">
          <a:xfrm>
            <a:off x="1981200" y="56388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111" charset="2"/>
              <a:buChar char="o"/>
              <a:defRPr sz="2800">
                <a:solidFill>
                  <a:schemeClr val="tx1"/>
                </a:solidFill>
                <a:latin typeface="+mn-lt"/>
                <a:ea typeface="ＭＳ Ｐゴシック" pitchFamily="-111" charset="-128"/>
                <a:cs typeface="+mn-cs"/>
              </a:defRPr>
            </a:lvl1pPr>
            <a:lvl2pPr marL="908050" indent="-436563" algn="l" rtl="0" eaLnBrk="0" fontAlgn="base" hangingPunct="0">
              <a:spcBef>
                <a:spcPct val="20000"/>
              </a:spcBef>
              <a:spcAft>
                <a:spcPct val="0"/>
              </a:spcAft>
              <a:buClr>
                <a:schemeClr val="accent2"/>
              </a:buClr>
              <a:buSzPct val="75000"/>
              <a:buFont typeface="Wingdings" pitchFamily="-111" charset="2"/>
              <a:buChar char="n"/>
              <a:defRPr sz="2400">
                <a:solidFill>
                  <a:schemeClr val="tx1"/>
                </a:solidFill>
                <a:latin typeface="+mn-lt"/>
                <a:ea typeface="ＭＳ Ｐゴシック" pitchFamily="-111" charset="-128"/>
              </a:defRPr>
            </a:lvl2pPr>
            <a:lvl3pPr marL="1377950" indent="-468313" algn="l" rtl="0" eaLnBrk="0" fontAlgn="base" hangingPunct="0">
              <a:spcBef>
                <a:spcPct val="20000"/>
              </a:spcBef>
              <a:spcAft>
                <a:spcPct val="0"/>
              </a:spcAft>
              <a:buClr>
                <a:schemeClr val="bg2"/>
              </a:buClr>
              <a:buSzPct val="65000"/>
              <a:buFont typeface="Wingdings" pitchFamily="-111" charset="2"/>
              <a:buChar char="o"/>
              <a:defRPr sz="2000">
                <a:solidFill>
                  <a:schemeClr val="tx1"/>
                </a:solidFill>
                <a:latin typeface="+mn-lt"/>
                <a:ea typeface="ＭＳ Ｐゴシック" pitchFamily="-111" charset="-128"/>
              </a:defRPr>
            </a:lvl3pPr>
            <a:lvl4pPr marL="1827213" indent="-438150" algn="l" rtl="0" eaLnBrk="0" fontAlgn="base" hangingPunct="0">
              <a:spcBef>
                <a:spcPct val="20000"/>
              </a:spcBef>
              <a:spcAft>
                <a:spcPct val="0"/>
              </a:spcAft>
              <a:buClr>
                <a:schemeClr val="accent2"/>
              </a:buClr>
              <a:buSzPct val="75000"/>
              <a:buFont typeface="Wingdings" pitchFamily="-111" charset="2"/>
              <a:buChar char="n"/>
              <a:defRPr sz="1800">
                <a:solidFill>
                  <a:schemeClr val="tx1"/>
                </a:solidFill>
                <a:latin typeface="+mn-lt"/>
                <a:ea typeface="ＭＳ Ｐゴシック" pitchFamily="-111" charset="-128"/>
              </a:defRPr>
            </a:lvl4pPr>
            <a:lvl5pPr marL="2297113" indent="-468313" algn="l" rtl="0" eaLnBrk="0" fontAlgn="base" hangingPunct="0">
              <a:spcBef>
                <a:spcPct val="20000"/>
              </a:spcBef>
              <a:spcAft>
                <a:spcPct val="0"/>
              </a:spcAft>
              <a:buClr>
                <a:schemeClr val="accent1"/>
              </a:buClr>
              <a:buSzPct val="50000"/>
              <a:buFont typeface="Wingdings" pitchFamily="-111" charset="2"/>
              <a:buChar char="o"/>
              <a:defRPr sz="1800">
                <a:solidFill>
                  <a:schemeClr val="tx1"/>
                </a:solidFill>
                <a:latin typeface="+mn-lt"/>
                <a:ea typeface="ＭＳ Ｐゴシック" pitchFamily="-111" charset="-128"/>
              </a:defRPr>
            </a:lvl5pPr>
            <a:lvl6pPr marL="2754313" indent="-468313" algn="l" rtl="0" fontAlgn="base">
              <a:spcBef>
                <a:spcPct val="20000"/>
              </a:spcBef>
              <a:spcAft>
                <a:spcPct val="0"/>
              </a:spcAft>
              <a:buClr>
                <a:schemeClr val="accent1"/>
              </a:buClr>
              <a:buSzPct val="50000"/>
              <a:buFont typeface="Wingdings" pitchFamily="2" charset="2"/>
              <a:buChar char="o"/>
              <a:defRPr sz="18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18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18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1800">
                <a:solidFill>
                  <a:schemeClr val="tx1"/>
                </a:solidFill>
                <a:latin typeface="+mn-lt"/>
              </a:defRPr>
            </a:lvl9pPr>
          </a:lstStyle>
          <a:p>
            <a:pPr marL="0" indent="0">
              <a:buNone/>
            </a:pPr>
            <a:r>
              <a:rPr lang="en-US" altLang="en-US" kern="0" dirty="0"/>
              <a:t>An order does not need to be submitted for these items</a:t>
            </a:r>
          </a:p>
          <a:p>
            <a:endParaRPr lang="en-US" kern="0" dirty="0"/>
          </a:p>
        </p:txBody>
      </p:sp>
    </p:spTree>
    <p:extLst>
      <p:ext uri="{BB962C8B-B14F-4D97-AF65-F5344CB8AC3E}">
        <p14:creationId xmlns:p14="http://schemas.microsoft.com/office/powerpoint/2010/main" val="404537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DAAE-8043-40E8-BD67-CFC38583515B}"/>
              </a:ext>
            </a:extLst>
          </p:cNvPr>
          <p:cNvSpPr>
            <a:spLocks noGrp="1"/>
          </p:cNvSpPr>
          <p:nvPr>
            <p:ph type="title"/>
          </p:nvPr>
        </p:nvSpPr>
        <p:spPr/>
        <p:txBody>
          <a:bodyPr/>
          <a:lstStyle/>
          <a:p>
            <a:r>
              <a:rPr lang="en-US" dirty="0"/>
              <a:t>Who Can Join MTN-033</a:t>
            </a:r>
          </a:p>
        </p:txBody>
      </p:sp>
      <p:sp>
        <p:nvSpPr>
          <p:cNvPr id="3" name="Content Placeholder 2">
            <a:extLst>
              <a:ext uri="{FF2B5EF4-FFF2-40B4-BE49-F238E27FC236}">
                <a16:creationId xmlns:a16="http://schemas.microsoft.com/office/drawing/2014/main" id="{F29C64E0-52A3-4C17-BA7B-70E67EB01720}"/>
              </a:ext>
            </a:extLst>
          </p:cNvPr>
          <p:cNvSpPr>
            <a:spLocks noGrp="1"/>
          </p:cNvSpPr>
          <p:nvPr>
            <p:ph idx="1"/>
          </p:nvPr>
        </p:nvSpPr>
        <p:spPr/>
        <p:txBody>
          <a:bodyPr/>
          <a:lstStyle/>
          <a:p>
            <a:r>
              <a:rPr lang="en-US" dirty="0"/>
              <a:t>Men and transgender women 18 or older who are HIV-1/2 uninfected and provide written informed consent</a:t>
            </a:r>
          </a:p>
          <a:p>
            <a:r>
              <a:rPr lang="en-US" dirty="0"/>
              <a:t>In good health, willing to follow study requirements and provide adequate locator information (defined by site SOP)</a:t>
            </a:r>
          </a:p>
          <a:p>
            <a:r>
              <a:rPr lang="en-US" dirty="0"/>
              <a:t>History of RAI at least once in past year</a:t>
            </a:r>
          </a:p>
          <a:p>
            <a:r>
              <a:rPr lang="en-US" dirty="0"/>
              <a:t>Will not take part in other research studies</a:t>
            </a:r>
          </a:p>
          <a:p>
            <a:r>
              <a:rPr lang="en-US" dirty="0"/>
              <a:t>Will abstain from RAI and other forms of rectal stimulation for 72 hours before and after each study visit</a:t>
            </a:r>
          </a:p>
          <a:p>
            <a:endParaRPr lang="en-US" dirty="0"/>
          </a:p>
        </p:txBody>
      </p:sp>
    </p:spTree>
    <p:extLst>
      <p:ext uri="{BB962C8B-B14F-4D97-AF65-F5344CB8AC3E}">
        <p14:creationId xmlns:p14="http://schemas.microsoft.com/office/powerpoint/2010/main" val="2806741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381000"/>
            <a:ext cx="8229600" cy="1143000"/>
          </a:xfrm>
        </p:spPr>
        <p:txBody>
          <a:bodyPr/>
          <a:lstStyle/>
          <a:p>
            <a:pPr eaLnBrk="1" hangingPunct="1"/>
            <a:r>
              <a:rPr lang="en-US" dirty="0"/>
              <a:t>Contact Information</a:t>
            </a:r>
          </a:p>
        </p:txBody>
      </p:sp>
      <p:sp>
        <p:nvSpPr>
          <p:cNvPr id="64515" name="Rectangle 3"/>
          <p:cNvSpPr>
            <a:spLocks noGrp="1" noChangeArrowheads="1"/>
          </p:cNvSpPr>
          <p:nvPr>
            <p:ph type="body" idx="1"/>
          </p:nvPr>
        </p:nvSpPr>
        <p:spPr>
          <a:xfrm>
            <a:off x="1905000" y="1905002"/>
            <a:ext cx="8229600" cy="1219199"/>
          </a:xfrm>
        </p:spPr>
        <p:txBody>
          <a:bodyPr/>
          <a:lstStyle/>
          <a:p>
            <a:pPr marL="0" indent="0" eaLnBrk="1" hangingPunct="1">
              <a:buNone/>
            </a:pPr>
            <a:r>
              <a:rPr lang="en-US" dirty="0"/>
              <a:t>If you have any questions, please do not hesitate to contact us:</a:t>
            </a:r>
          </a:p>
        </p:txBody>
      </p:sp>
      <p:sp>
        <p:nvSpPr>
          <p:cNvPr id="2" name="TextBox 1"/>
          <p:cNvSpPr txBox="1"/>
          <p:nvPr/>
        </p:nvSpPr>
        <p:spPr>
          <a:xfrm>
            <a:off x="2409500" y="3631314"/>
            <a:ext cx="3279228" cy="1200329"/>
          </a:xfrm>
          <a:prstGeom prst="rect">
            <a:avLst/>
          </a:prstGeom>
          <a:noFill/>
        </p:spPr>
        <p:txBody>
          <a:bodyPr wrap="square" rtlCol="0">
            <a:spAutoFit/>
          </a:bodyPr>
          <a:lstStyle/>
          <a:p>
            <a:pPr eaLnBrk="1" hangingPunct="1">
              <a:buFont typeface="Wingdings" pitchFamily="-111" charset="2"/>
              <a:buNone/>
            </a:pPr>
            <a:r>
              <a:rPr lang="en-US" sz="2400" dirty="0"/>
              <a:t>Cindy Jacobson</a:t>
            </a:r>
          </a:p>
          <a:p>
            <a:pPr eaLnBrk="1" hangingPunct="1">
              <a:buFont typeface="Wingdings" pitchFamily="-111" charset="2"/>
              <a:buNone/>
            </a:pPr>
            <a:r>
              <a:rPr lang="en-US" sz="2400" dirty="0"/>
              <a:t>(412) 641-8913</a:t>
            </a:r>
          </a:p>
          <a:p>
            <a:pPr eaLnBrk="1" hangingPunct="1">
              <a:buFont typeface="Wingdings" pitchFamily="-111" charset="2"/>
              <a:buNone/>
            </a:pPr>
            <a:r>
              <a:rPr lang="en-US" sz="2400" dirty="0"/>
              <a:t>cjacobson@upmc.edu</a:t>
            </a:r>
          </a:p>
        </p:txBody>
      </p:sp>
      <p:sp>
        <p:nvSpPr>
          <p:cNvPr id="5" name="TextBox 4"/>
          <p:cNvSpPr txBox="1"/>
          <p:nvPr/>
        </p:nvSpPr>
        <p:spPr>
          <a:xfrm>
            <a:off x="6679328" y="3631315"/>
            <a:ext cx="3431628" cy="1200329"/>
          </a:xfrm>
          <a:prstGeom prst="rect">
            <a:avLst/>
          </a:prstGeom>
          <a:noFill/>
        </p:spPr>
        <p:txBody>
          <a:bodyPr wrap="square" rtlCol="0">
            <a:spAutoFit/>
          </a:bodyPr>
          <a:lstStyle/>
          <a:p>
            <a:pPr eaLnBrk="1" hangingPunct="1">
              <a:buFont typeface="Wingdings" pitchFamily="-111" charset="2"/>
              <a:buNone/>
            </a:pPr>
            <a:r>
              <a:rPr lang="en-US" sz="2400" dirty="0"/>
              <a:t>Lindsay Kramzer</a:t>
            </a:r>
          </a:p>
          <a:p>
            <a:pPr eaLnBrk="1" hangingPunct="1">
              <a:buFont typeface="Wingdings" pitchFamily="-111" charset="2"/>
              <a:buNone/>
            </a:pPr>
            <a:r>
              <a:rPr lang="en-US" sz="2400" dirty="0"/>
              <a:t>(412) 641-3865</a:t>
            </a:r>
          </a:p>
          <a:p>
            <a:pPr eaLnBrk="1" hangingPunct="1">
              <a:buFont typeface="Wingdings" pitchFamily="-111" charset="2"/>
              <a:buNone/>
            </a:pPr>
            <a:r>
              <a:rPr lang="en-US" sz="2400" dirty="0"/>
              <a:t>fergusonlm@upmc.edu</a:t>
            </a:r>
          </a:p>
        </p:txBody>
      </p:sp>
      <p:sp>
        <p:nvSpPr>
          <p:cNvPr id="3" name="TextBox 2"/>
          <p:cNvSpPr txBox="1"/>
          <p:nvPr/>
        </p:nvSpPr>
        <p:spPr>
          <a:xfrm>
            <a:off x="2667000" y="5702588"/>
            <a:ext cx="7239000" cy="584775"/>
          </a:xfrm>
          <a:prstGeom prst="rect">
            <a:avLst/>
          </a:prstGeom>
          <a:noFill/>
        </p:spPr>
        <p:txBody>
          <a:bodyPr wrap="square" rtlCol="0">
            <a:spAutoFit/>
          </a:bodyPr>
          <a:lstStyle/>
          <a:p>
            <a:r>
              <a:rPr lang="en-US" sz="3200" b="1" i="1" dirty="0"/>
              <a:t>Questions?			Thank you!</a:t>
            </a:r>
          </a:p>
        </p:txBody>
      </p:sp>
    </p:spTree>
    <p:extLst>
      <p:ext uri="{BB962C8B-B14F-4D97-AF65-F5344CB8AC3E}">
        <p14:creationId xmlns:p14="http://schemas.microsoft.com/office/powerpoint/2010/main" val="1374071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477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MTN-033 Training</a:t>
            </a:r>
          </a:p>
        </p:txBody>
      </p:sp>
      <p:sp>
        <p:nvSpPr>
          <p:cNvPr id="3" name="Subtitle 2"/>
          <p:cNvSpPr>
            <a:spLocks noGrp="1"/>
          </p:cNvSpPr>
          <p:nvPr>
            <p:ph type="subTitle" idx="1"/>
          </p:nvPr>
        </p:nvSpPr>
        <p:spPr/>
        <p:txBody>
          <a:bodyPr/>
          <a:lstStyle/>
          <a:p>
            <a:r>
              <a:rPr lang="en-US" dirty="0"/>
              <a:t>Julie Ngo</a:t>
            </a:r>
          </a:p>
          <a:p>
            <a:r>
              <a:rPr lang="en-US" dirty="0"/>
              <a:t>SCHARP</a:t>
            </a:r>
          </a:p>
          <a:p>
            <a:r>
              <a:rPr lang="en-US" dirty="0"/>
              <a:t>March 2, 2018</a:t>
            </a:r>
          </a:p>
        </p:txBody>
      </p:sp>
    </p:spTree>
    <p:extLst>
      <p:ext uri="{BB962C8B-B14F-4D97-AF65-F5344CB8AC3E}">
        <p14:creationId xmlns:p14="http://schemas.microsoft.com/office/powerpoint/2010/main" val="2212313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Presentation Overview</a:t>
            </a:r>
          </a:p>
        </p:txBody>
      </p:sp>
      <p:sp>
        <p:nvSpPr>
          <p:cNvPr id="7" name="Text Placeholder 6"/>
          <p:cNvSpPr>
            <a:spLocks noGrp="1"/>
          </p:cNvSpPr>
          <p:nvPr>
            <p:ph type="body" sz="quarter" idx="12"/>
          </p:nvPr>
        </p:nvSpPr>
        <p:spPr>
          <a:xfrm>
            <a:off x="877330" y="1261872"/>
            <a:ext cx="10157254" cy="4846320"/>
          </a:xfrm>
        </p:spPr>
        <p:txBody>
          <a:bodyPr/>
          <a:lstStyle/>
          <a:p>
            <a:pPr marL="457200" indent="-457200">
              <a:buFont typeface="Arial" panose="020B0604020202020204" pitchFamily="34" charset="0"/>
              <a:buChar char="•"/>
            </a:pPr>
            <a:r>
              <a:rPr lang="en-US" dirty="0"/>
              <a:t>Key differences between MTN-026 and MTN-033</a:t>
            </a:r>
          </a:p>
          <a:p>
            <a:pPr marL="457200" indent="-457200">
              <a:buFont typeface="Arial" panose="020B0604020202020204" pitchFamily="34" charset="0"/>
              <a:buChar char="•"/>
            </a:pPr>
            <a:r>
              <a:rPr lang="en-US" dirty="0"/>
              <a:t>Study regimen and visit schedule</a:t>
            </a:r>
          </a:p>
          <a:p>
            <a:pPr marL="457200" indent="-457200">
              <a:buFont typeface="Arial" panose="020B0604020202020204" pitchFamily="34" charset="0"/>
              <a:buChar char="•"/>
            </a:pPr>
            <a:r>
              <a:rPr lang="en-US" dirty="0"/>
              <a:t>Visit calendar tool</a:t>
            </a:r>
          </a:p>
          <a:p>
            <a:pPr marL="457200" indent="-457200">
              <a:buFont typeface="Arial" panose="020B0604020202020204" pitchFamily="34" charset="0"/>
              <a:buChar char="•"/>
            </a:pPr>
            <a:r>
              <a:rPr lang="en-US" dirty="0"/>
              <a:t>Missed, Interim, and Split Visits</a:t>
            </a:r>
          </a:p>
          <a:p>
            <a:pPr marL="457200" indent="-457200">
              <a:buFont typeface="Arial" panose="020B0604020202020204" pitchFamily="34" charset="0"/>
              <a:buChar char="•"/>
            </a:pPr>
            <a:r>
              <a:rPr lang="en-US" dirty="0"/>
              <a:t>CRFs summary</a:t>
            </a:r>
          </a:p>
          <a:p>
            <a:pPr marL="457200" indent="-457200">
              <a:buFont typeface="Arial" panose="020B0604020202020204" pitchFamily="34" charset="0"/>
              <a:buChar char="•"/>
            </a:pPr>
            <a:r>
              <a:rPr lang="en-US" dirty="0"/>
              <a:t>Pharmacy Dispensation and Dose Administration forms</a:t>
            </a:r>
          </a:p>
          <a:p>
            <a:pPr marL="457200" indent="-457200">
              <a:buFont typeface="Arial" panose="020B0604020202020204" pitchFamily="34" charset="0"/>
              <a:buChar char="•"/>
            </a:pPr>
            <a:r>
              <a:rPr lang="en-US" dirty="0"/>
              <a:t>Reports and Study Monitoring</a:t>
            </a:r>
          </a:p>
          <a:p>
            <a:pPr marL="457200" indent="-457200">
              <a:buFont typeface="Arial" panose="020B0604020202020204" pitchFamily="34" charset="0"/>
              <a:buChar char="•"/>
            </a:pPr>
            <a:r>
              <a:rPr lang="en-US" dirty="0"/>
              <a:t>Resources in Rave</a:t>
            </a:r>
          </a:p>
          <a:p>
            <a:pPr marL="457200" indent="-457200">
              <a:buFont typeface="Arial" panose="020B0604020202020204" pitchFamily="34" charset="0"/>
              <a:buChar char="•"/>
            </a:pPr>
            <a:r>
              <a:rPr lang="en-US" dirty="0"/>
              <a:t>Query Management</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69830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MTN-026</a:t>
            </a:r>
          </a:p>
        </p:txBody>
      </p:sp>
      <p:sp>
        <p:nvSpPr>
          <p:cNvPr id="3" name="Content Placeholder 2"/>
          <p:cNvSpPr>
            <a:spLocks noGrp="1"/>
          </p:cNvSpPr>
          <p:nvPr>
            <p:ph type="body" sz="quarter" idx="12"/>
          </p:nvPr>
        </p:nvSpPr>
        <p:spPr>
          <a:xfrm>
            <a:off x="753762" y="1261872"/>
            <a:ext cx="10434938" cy="4846320"/>
          </a:xfrm>
        </p:spPr>
        <p:txBody>
          <a:bodyPr/>
          <a:lstStyle/>
          <a:p>
            <a:pPr marL="457200" indent="-457200">
              <a:buFont typeface="Wingdings" panose="05000000000000000000" pitchFamily="2" charset="2"/>
              <a:buChar char="q"/>
            </a:pPr>
            <a:r>
              <a:rPr lang="en-US" dirty="0"/>
              <a:t>Only men and transgender women (no women)</a:t>
            </a:r>
          </a:p>
          <a:p>
            <a:pPr marL="457200" indent="-457200">
              <a:buFont typeface="Wingdings" panose="05000000000000000000" pitchFamily="2" charset="2"/>
              <a:buChar char="q"/>
            </a:pPr>
            <a:r>
              <a:rPr lang="en-US" dirty="0"/>
              <a:t>2 dosing visits and 2 sampling visits</a:t>
            </a:r>
          </a:p>
          <a:p>
            <a:pPr lvl="1"/>
            <a:r>
              <a:rPr lang="en-US" sz="2800" dirty="0"/>
              <a:t>No intensive sampling</a:t>
            </a:r>
            <a:endParaRPr lang="en-US" dirty="0"/>
          </a:p>
          <a:p>
            <a:pPr marL="457200" indent="-457200">
              <a:buFont typeface="Wingdings" panose="05000000000000000000" pitchFamily="2" charset="2"/>
              <a:buChar char="q"/>
            </a:pPr>
            <a:r>
              <a:rPr lang="en-US" dirty="0"/>
              <a:t>Coital simulation device and applicator used</a:t>
            </a:r>
          </a:p>
          <a:p>
            <a:pPr lvl="1"/>
            <a:r>
              <a:rPr lang="en-US" sz="2800" dirty="0"/>
              <a:t>Sequence randomization</a:t>
            </a:r>
          </a:p>
          <a:p>
            <a:pPr lvl="1"/>
            <a:r>
              <a:rPr lang="en-US" sz="2800" dirty="0"/>
              <a:t>Product application clinic instructions provided</a:t>
            </a:r>
            <a:endParaRPr lang="en-US" dirty="0"/>
          </a:p>
          <a:p>
            <a:pPr marL="457200" lvl="1" indent="-457200">
              <a:buFont typeface="Wingdings" panose="05000000000000000000" pitchFamily="2" charset="2"/>
              <a:buChar char="q"/>
            </a:pPr>
            <a:r>
              <a:rPr lang="en-US" sz="2800" dirty="0"/>
              <a:t>Minimal CRF Changes</a:t>
            </a:r>
          </a:p>
          <a:p>
            <a:pPr marL="457200" lvl="1" indent="0">
              <a:buNone/>
            </a:pPr>
            <a:endParaRPr lang="en-US" dirty="0"/>
          </a:p>
        </p:txBody>
      </p:sp>
    </p:spTree>
    <p:extLst>
      <p:ext uri="{BB962C8B-B14F-4D97-AF65-F5344CB8AC3E}">
        <p14:creationId xmlns:p14="http://schemas.microsoft.com/office/powerpoint/2010/main" val="23651075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Regimen and Visit Schedule</a:t>
            </a:r>
          </a:p>
        </p:txBody>
      </p:sp>
      <p:pic>
        <p:nvPicPr>
          <p:cNvPr id="7" name="Content Placeholder 6"/>
          <p:cNvPicPr>
            <a:picLocks noGrp="1" noChangeAspect="1"/>
          </p:cNvPicPr>
          <p:nvPr>
            <p:ph idx="4294967295"/>
          </p:nvPr>
        </p:nvPicPr>
        <p:blipFill>
          <a:blip r:embed="rId2"/>
          <a:stretch>
            <a:fillRect/>
          </a:stretch>
        </p:blipFill>
        <p:spPr>
          <a:xfrm>
            <a:off x="2024942" y="3476023"/>
            <a:ext cx="8229600" cy="1666875"/>
          </a:xfrm>
          <a:prstGeom prst="rect">
            <a:avLst/>
          </a:prstGeom>
        </p:spPr>
      </p:pic>
      <p:sp>
        <p:nvSpPr>
          <p:cNvPr id="9" name="Rectangle 8"/>
          <p:cNvSpPr/>
          <p:nvPr/>
        </p:nvSpPr>
        <p:spPr>
          <a:xfrm>
            <a:off x="1738132" y="5334651"/>
            <a:ext cx="8229600" cy="646331"/>
          </a:xfrm>
          <a:prstGeom prst="rect">
            <a:avLst/>
          </a:prstGeom>
        </p:spPr>
        <p:txBody>
          <a:bodyPr wrap="square">
            <a:spAutoFit/>
          </a:bodyPr>
          <a:lstStyle/>
          <a:p>
            <a:pPr lvl="1" algn="ctr"/>
            <a:r>
              <a:rPr lang="en-US" dirty="0"/>
              <a:t>Single dose administered at Visit 3, followed by a 2-4 week washout period, then a single dose administered at Visit 5</a:t>
            </a:r>
          </a:p>
        </p:txBody>
      </p:sp>
      <p:pic>
        <p:nvPicPr>
          <p:cNvPr id="12" name="Picture 11"/>
          <p:cNvPicPr>
            <a:picLocks noChangeAspect="1"/>
          </p:cNvPicPr>
          <p:nvPr/>
        </p:nvPicPr>
        <p:blipFill>
          <a:blip r:embed="rId3"/>
          <a:stretch>
            <a:fillRect/>
          </a:stretch>
        </p:blipFill>
        <p:spPr>
          <a:xfrm>
            <a:off x="1935870" y="1203858"/>
            <a:ext cx="8318673" cy="1895394"/>
          </a:xfrm>
          <a:prstGeom prst="rect">
            <a:avLst/>
          </a:prstGeom>
        </p:spPr>
      </p:pic>
    </p:spTree>
    <p:extLst>
      <p:ext uri="{BB962C8B-B14F-4D97-AF65-F5344CB8AC3E}">
        <p14:creationId xmlns:p14="http://schemas.microsoft.com/office/powerpoint/2010/main" val="1227908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normAutofit/>
          </a:bodyPr>
          <a:lstStyle/>
          <a:p>
            <a:r>
              <a:rPr lang="en-US" dirty="0"/>
              <a:t>Visit Windows</a:t>
            </a:r>
          </a:p>
        </p:txBody>
      </p:sp>
      <p:sp>
        <p:nvSpPr>
          <p:cNvPr id="5123" name="Rectangle 3"/>
          <p:cNvSpPr>
            <a:spLocks noGrp="1" noChangeArrowheads="1"/>
          </p:cNvSpPr>
          <p:nvPr>
            <p:ph type="body" sz="quarter" idx="12"/>
          </p:nvPr>
        </p:nvSpPr>
        <p:spPr/>
        <p:txBody>
          <a:bodyPr>
            <a:noAutofit/>
          </a:bodyPr>
          <a:lstStyle/>
          <a:p>
            <a:pPr>
              <a:lnSpc>
                <a:spcPct val="90000"/>
              </a:lnSpc>
              <a:buNone/>
            </a:pPr>
            <a:endParaRPr lang="en-US" sz="1600" dirty="0">
              <a:cs typeface="Arial" pitchFamily="34" charset="0"/>
            </a:endParaRPr>
          </a:p>
          <a:p>
            <a:pPr>
              <a:lnSpc>
                <a:spcPct val="90000"/>
              </a:lnSpc>
            </a:pPr>
            <a:endParaRPr lang="en-US" sz="1600" dirty="0">
              <a:solidFill>
                <a:schemeClr val="tx1"/>
              </a:solidFill>
              <a:cs typeface="Arial" pitchFamily="34" charset="0"/>
            </a:endParaRPr>
          </a:p>
          <a:p>
            <a:pPr lvl="1">
              <a:lnSpc>
                <a:spcPct val="90000"/>
              </a:lnSpc>
              <a:buNone/>
            </a:pPr>
            <a:endParaRPr lang="en-US" sz="1600" dirty="0">
              <a:solidFill>
                <a:schemeClr val="tx1"/>
              </a:solidFill>
            </a:endParaRPr>
          </a:p>
        </p:txBody>
      </p:sp>
      <p:pic>
        <p:nvPicPr>
          <p:cNvPr id="2" name="Picture 1"/>
          <p:cNvPicPr>
            <a:picLocks noChangeAspect="1"/>
          </p:cNvPicPr>
          <p:nvPr/>
        </p:nvPicPr>
        <p:blipFill>
          <a:blip r:embed="rId3"/>
          <a:stretch>
            <a:fillRect/>
          </a:stretch>
        </p:blipFill>
        <p:spPr>
          <a:xfrm>
            <a:off x="2419466" y="1261873"/>
            <a:ext cx="7351481" cy="4271963"/>
          </a:xfrm>
          <a:prstGeom prst="rect">
            <a:avLst/>
          </a:prstGeom>
        </p:spPr>
      </p:pic>
    </p:spTree>
    <p:extLst>
      <p:ext uri="{BB962C8B-B14F-4D97-AF65-F5344CB8AC3E}">
        <p14:creationId xmlns:p14="http://schemas.microsoft.com/office/powerpoint/2010/main" val="9944182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Codes</a:t>
            </a:r>
          </a:p>
        </p:txBody>
      </p:sp>
      <p:sp>
        <p:nvSpPr>
          <p:cNvPr id="5" name="TextBox 4"/>
          <p:cNvSpPr txBox="1"/>
          <p:nvPr/>
        </p:nvSpPr>
        <p:spPr>
          <a:xfrm>
            <a:off x="2224216" y="5634682"/>
            <a:ext cx="7052532" cy="646331"/>
          </a:xfrm>
          <a:prstGeom prst="rect">
            <a:avLst/>
          </a:prstGeom>
          <a:noFill/>
          <a:ln>
            <a:solidFill>
              <a:srgbClr val="740074"/>
            </a:solidFill>
          </a:ln>
        </p:spPr>
        <p:txBody>
          <a:bodyPr wrap="square" rtlCol="0">
            <a:spAutoFit/>
          </a:bodyPr>
          <a:lstStyle/>
          <a:p>
            <a:pPr algn="just"/>
            <a:r>
              <a:rPr lang="en-US" dirty="0"/>
              <a:t>Visit name and visit code automatically appear in Medidata Rave in pre-defined study visit folders</a:t>
            </a:r>
          </a:p>
        </p:txBody>
      </p:sp>
      <p:pic>
        <p:nvPicPr>
          <p:cNvPr id="3" name="Picture 2"/>
          <p:cNvPicPr>
            <a:picLocks noChangeAspect="1"/>
          </p:cNvPicPr>
          <p:nvPr/>
        </p:nvPicPr>
        <p:blipFill>
          <a:blip r:embed="rId3"/>
          <a:stretch>
            <a:fillRect/>
          </a:stretch>
        </p:blipFill>
        <p:spPr>
          <a:xfrm>
            <a:off x="8124392" y="1389000"/>
            <a:ext cx="2490061" cy="3921131"/>
          </a:xfrm>
          <a:prstGeom prst="rect">
            <a:avLst/>
          </a:prstGeom>
        </p:spPr>
      </p:pic>
      <p:pic>
        <p:nvPicPr>
          <p:cNvPr id="6" name="Picture 5"/>
          <p:cNvPicPr>
            <a:picLocks noChangeAspect="1"/>
          </p:cNvPicPr>
          <p:nvPr/>
        </p:nvPicPr>
        <p:blipFill>
          <a:blip r:embed="rId4"/>
          <a:stretch>
            <a:fillRect/>
          </a:stretch>
        </p:blipFill>
        <p:spPr>
          <a:xfrm>
            <a:off x="697690" y="1389002"/>
            <a:ext cx="6201568" cy="3629255"/>
          </a:xfrm>
          <a:prstGeom prst="rect">
            <a:avLst/>
          </a:prstGeom>
        </p:spPr>
      </p:pic>
    </p:spTree>
    <p:extLst>
      <p:ext uri="{BB962C8B-B14F-4D97-AF65-F5344CB8AC3E}">
        <p14:creationId xmlns:p14="http://schemas.microsoft.com/office/powerpoint/2010/main" val="2567759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Visit Calendar Tool</a:t>
            </a:r>
          </a:p>
        </p:txBody>
      </p:sp>
      <p:sp>
        <p:nvSpPr>
          <p:cNvPr id="5123" name="Rectangle 3"/>
          <p:cNvSpPr>
            <a:spLocks noGrp="1" noChangeArrowheads="1"/>
          </p:cNvSpPr>
          <p:nvPr>
            <p:ph type="body" sz="quarter" idx="12"/>
          </p:nvPr>
        </p:nvSpPr>
        <p:spPr>
          <a:xfrm>
            <a:off x="1173892" y="1261872"/>
            <a:ext cx="9033733" cy="4768539"/>
          </a:xfrm>
        </p:spPr>
        <p:txBody>
          <a:bodyPr>
            <a:noAutofit/>
          </a:bodyPr>
          <a:lstStyle/>
          <a:p>
            <a:pPr marL="457200" indent="-457200">
              <a:buFont typeface="Arial" panose="020B0604020202020204" pitchFamily="34" charset="0"/>
              <a:buChar char="•"/>
              <a:defRPr/>
            </a:pPr>
            <a:r>
              <a:rPr lang="en-US" sz="2600" dirty="0">
                <a:cs typeface="Arial" pitchFamily="34" charset="0"/>
              </a:rPr>
              <a:t>Excel tool provided by SCHARP to calculate the screening window and last day to Enroll</a:t>
            </a:r>
          </a:p>
          <a:p>
            <a:pPr marL="457200" indent="-457200">
              <a:buFont typeface="Arial" panose="020B0604020202020204" pitchFamily="34" charset="0"/>
              <a:buChar char="•"/>
              <a:defRPr/>
            </a:pPr>
            <a:r>
              <a:rPr lang="en-US" sz="2600" dirty="0">
                <a:cs typeface="Arial" pitchFamily="34" charset="0"/>
              </a:rPr>
              <a:t>First tab creates the follow-up visit schedule/calendar for a ppt with actual dates</a:t>
            </a:r>
          </a:p>
          <a:p>
            <a:pPr marL="1036638" lvl="1" indent="-457200">
              <a:buFont typeface="Arial" panose="020B0604020202020204" pitchFamily="34" charset="0"/>
              <a:buChar char="•"/>
              <a:defRPr/>
            </a:pPr>
            <a:r>
              <a:rPr lang="en-US" dirty="0">
                <a:cs typeface="Arial" pitchFamily="34" charset="0"/>
              </a:rPr>
              <a:t>Requires entry of PTID, full Enrollment Date, Visit 3 and 5 actual visit dates</a:t>
            </a:r>
          </a:p>
          <a:p>
            <a:pPr marL="1036638" lvl="1" indent="-457200">
              <a:buFont typeface="Arial" panose="020B0604020202020204" pitchFamily="34" charset="0"/>
              <a:buChar char="•"/>
              <a:defRPr/>
            </a:pPr>
            <a:r>
              <a:rPr lang="en-US" dirty="0">
                <a:cs typeface="Arial" pitchFamily="34" charset="0"/>
              </a:rPr>
              <a:t>For each required follow-up visit, the target date, and allowable windows (if applicable) are generated</a:t>
            </a:r>
          </a:p>
          <a:p>
            <a:pPr marL="1036638" lvl="1" indent="-457200">
              <a:buFont typeface="Arial" panose="020B0604020202020204" pitchFamily="34" charset="0"/>
              <a:buChar char="•"/>
              <a:defRPr/>
            </a:pPr>
            <a:r>
              <a:rPr lang="en-US" dirty="0">
                <a:cs typeface="Arial" pitchFamily="34" charset="0"/>
              </a:rPr>
              <a:t>Blank column provided for site to write-in actual visit dates</a:t>
            </a:r>
          </a:p>
          <a:p>
            <a:pPr marL="457200" indent="-457200">
              <a:buFont typeface="Arial" panose="020B0604020202020204" pitchFamily="34" charset="0"/>
              <a:buChar char="•"/>
              <a:defRPr/>
            </a:pPr>
            <a:r>
              <a:rPr lang="en-US" sz="2600" dirty="0">
                <a:cs typeface="Arial" pitchFamily="34" charset="0"/>
              </a:rPr>
              <a:t>For easy reference, print and placed in the ppt’s study notebook once ppt has enrolled</a:t>
            </a:r>
          </a:p>
        </p:txBody>
      </p:sp>
    </p:spTree>
    <p:extLst>
      <p:ext uri="{BB962C8B-B14F-4D97-AF65-F5344CB8AC3E}">
        <p14:creationId xmlns:p14="http://schemas.microsoft.com/office/powerpoint/2010/main" val="3190787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Last Day to Enroll Calculator</a:t>
            </a:r>
            <a:endParaRPr lang="en-US" dirty="0"/>
          </a:p>
        </p:txBody>
      </p:sp>
      <p:pic>
        <p:nvPicPr>
          <p:cNvPr id="4" name="Picture 3"/>
          <p:cNvPicPr>
            <a:picLocks noChangeAspect="1"/>
          </p:cNvPicPr>
          <p:nvPr/>
        </p:nvPicPr>
        <p:blipFill>
          <a:blip r:embed="rId4"/>
          <a:stretch>
            <a:fillRect/>
          </a:stretch>
        </p:blipFill>
        <p:spPr>
          <a:xfrm>
            <a:off x="403236" y="1959744"/>
            <a:ext cx="11558105" cy="3615148"/>
          </a:xfrm>
          <a:prstGeom prst="rect">
            <a:avLst/>
          </a:prstGeom>
        </p:spPr>
      </p:pic>
    </p:spTree>
    <p:custDataLst>
      <p:tags r:id="rId1"/>
    </p:custDataLst>
    <p:extLst>
      <p:ext uri="{BB962C8B-B14F-4D97-AF65-F5344CB8AC3E}">
        <p14:creationId xmlns:p14="http://schemas.microsoft.com/office/powerpoint/2010/main" val="26505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F947-4153-4CDC-9012-AED67A898927}"/>
              </a:ext>
            </a:extLst>
          </p:cNvPr>
          <p:cNvSpPr>
            <a:spLocks noGrp="1"/>
          </p:cNvSpPr>
          <p:nvPr>
            <p:ph type="title"/>
          </p:nvPr>
        </p:nvSpPr>
        <p:spPr/>
        <p:txBody>
          <a:bodyPr/>
          <a:lstStyle/>
          <a:p>
            <a:r>
              <a:rPr lang="en-US" dirty="0"/>
              <a:t>Who Cannot Join MTN-033</a:t>
            </a:r>
          </a:p>
        </p:txBody>
      </p:sp>
      <p:sp>
        <p:nvSpPr>
          <p:cNvPr id="3" name="Content Placeholder 2">
            <a:extLst>
              <a:ext uri="{FF2B5EF4-FFF2-40B4-BE49-F238E27FC236}">
                <a16:creationId xmlns:a16="http://schemas.microsoft.com/office/drawing/2014/main" id="{38757897-F8CE-45D6-ABB4-F182D2A317BB}"/>
              </a:ext>
            </a:extLst>
          </p:cNvPr>
          <p:cNvSpPr>
            <a:spLocks noGrp="1"/>
          </p:cNvSpPr>
          <p:nvPr>
            <p:ph idx="1"/>
          </p:nvPr>
        </p:nvSpPr>
        <p:spPr/>
        <p:txBody>
          <a:bodyPr/>
          <a:lstStyle/>
          <a:p>
            <a:r>
              <a:rPr lang="en-US" dirty="0"/>
              <a:t>Individuals with clinical risks as indicated by blood tests at screening</a:t>
            </a:r>
          </a:p>
          <a:p>
            <a:pPr lvl="1"/>
            <a:r>
              <a:rPr lang="en-US" dirty="0"/>
              <a:t>Hgb grade 1 or higher</a:t>
            </a:r>
          </a:p>
          <a:p>
            <a:pPr lvl="1"/>
            <a:r>
              <a:rPr lang="en-US" dirty="0"/>
              <a:t>Platelet count grade 1 or higher</a:t>
            </a:r>
          </a:p>
          <a:p>
            <a:pPr lvl="1"/>
            <a:r>
              <a:rPr lang="en-US" dirty="0"/>
              <a:t>WBC grade 2 or higher</a:t>
            </a:r>
          </a:p>
          <a:p>
            <a:pPr lvl="1"/>
            <a:r>
              <a:rPr lang="en-US" dirty="0"/>
              <a:t>AST or ALT grade 1 or higher</a:t>
            </a:r>
          </a:p>
          <a:p>
            <a:pPr lvl="1"/>
            <a:r>
              <a:rPr lang="en-US" dirty="0"/>
              <a:t>Serum creatinine &gt; 1.3 ULN</a:t>
            </a:r>
          </a:p>
          <a:p>
            <a:pPr lvl="1"/>
            <a:r>
              <a:rPr lang="en-US" dirty="0"/>
              <a:t>INR &gt;1.5 ULN</a:t>
            </a:r>
          </a:p>
          <a:p>
            <a:pPr lvl="1"/>
            <a:r>
              <a:rPr lang="en-US" dirty="0"/>
              <a:t>Positive HCab or HBsAg</a:t>
            </a:r>
          </a:p>
        </p:txBody>
      </p:sp>
    </p:spTree>
    <p:extLst>
      <p:ext uri="{BB962C8B-B14F-4D97-AF65-F5344CB8AC3E}">
        <p14:creationId xmlns:p14="http://schemas.microsoft.com/office/powerpoint/2010/main" val="39500122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Visit Calendar Tool</a:t>
            </a:r>
          </a:p>
        </p:txBody>
      </p:sp>
      <p:pic>
        <p:nvPicPr>
          <p:cNvPr id="3" name="Picture 2"/>
          <p:cNvPicPr>
            <a:picLocks noChangeAspect="1"/>
          </p:cNvPicPr>
          <p:nvPr/>
        </p:nvPicPr>
        <p:blipFill>
          <a:blip r:embed="rId3"/>
          <a:stretch>
            <a:fillRect/>
          </a:stretch>
        </p:blipFill>
        <p:spPr>
          <a:xfrm>
            <a:off x="720566" y="1875645"/>
            <a:ext cx="11019206" cy="3820819"/>
          </a:xfrm>
          <a:prstGeom prst="rect">
            <a:avLst/>
          </a:prstGeom>
        </p:spPr>
      </p:pic>
    </p:spTree>
    <p:extLst>
      <p:ext uri="{BB962C8B-B14F-4D97-AF65-F5344CB8AC3E}">
        <p14:creationId xmlns:p14="http://schemas.microsoft.com/office/powerpoint/2010/main" val="1761066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a:t>Missed Visits</a:t>
            </a:r>
          </a:p>
        </p:txBody>
      </p:sp>
      <p:sp>
        <p:nvSpPr>
          <p:cNvPr id="4099" name="Rectangle 3"/>
          <p:cNvSpPr>
            <a:spLocks noGrp="1" noChangeArrowheads="1"/>
          </p:cNvSpPr>
          <p:nvPr>
            <p:ph type="body" sz="quarter" idx="12"/>
          </p:nvPr>
        </p:nvSpPr>
        <p:spPr>
          <a:xfrm>
            <a:off x="877330" y="1248032"/>
            <a:ext cx="10812162" cy="4860160"/>
          </a:xfrm>
        </p:spPr>
        <p:txBody>
          <a:bodyPr>
            <a:noAutofit/>
          </a:bodyPr>
          <a:lstStyle/>
          <a:p>
            <a:pPr marL="285750" indent="-285750">
              <a:buSzPct val="100000"/>
              <a:buFont typeface="Arial" panose="020B0604020202020204" pitchFamily="34" charset="0"/>
              <a:buChar char="•"/>
            </a:pPr>
            <a:r>
              <a:rPr lang="en-US" sz="2000" dirty="0">
                <a:solidFill>
                  <a:schemeClr val="tx1"/>
                </a:solidFill>
                <a:cs typeface="Arial" pitchFamily="34" charset="0"/>
              </a:rPr>
              <a:t>A follow-up visit is missed once allowable window closes if he/she has not completed any part of visit</a:t>
            </a:r>
          </a:p>
          <a:p>
            <a:pPr>
              <a:lnSpc>
                <a:spcPct val="100000"/>
              </a:lnSpc>
              <a:buSzPct val="100000"/>
            </a:pPr>
            <a:endParaRPr lang="en-US" sz="2000" dirty="0">
              <a:solidFill>
                <a:schemeClr val="tx1"/>
              </a:solidFill>
              <a:cs typeface="Arial" pitchFamily="34" charset="0"/>
            </a:endParaRPr>
          </a:p>
          <a:p>
            <a:pPr marL="285750" indent="-285750">
              <a:buSzPct val="100000"/>
              <a:buFont typeface="Arial" panose="020B0604020202020204" pitchFamily="34" charset="0"/>
              <a:buChar char="•"/>
            </a:pPr>
            <a:r>
              <a:rPr lang="en-US" sz="2000" dirty="0">
                <a:cs typeface="Arial" pitchFamily="34" charset="0"/>
              </a:rPr>
              <a:t>If a visit does not have a window and the participant cannot come in on target day, the visit is considered missed. </a:t>
            </a:r>
          </a:p>
          <a:p>
            <a:pPr lvl="2" indent="0">
              <a:buSzPct val="100000"/>
            </a:pPr>
            <a:r>
              <a:rPr lang="en-US" sz="2000" dirty="0">
                <a:cs typeface="Arial" pitchFamily="34" charset="0"/>
              </a:rPr>
              <a:t>E.g., </a:t>
            </a:r>
            <a:r>
              <a:rPr lang="en-US" sz="2000" dirty="0">
                <a:solidFill>
                  <a:schemeClr val="tx1"/>
                </a:solidFill>
                <a:cs typeface="Arial" pitchFamily="34" charset="0"/>
              </a:rPr>
              <a:t>participant completes </a:t>
            </a:r>
            <a:r>
              <a:rPr lang="en-US" sz="2000" dirty="0">
                <a:cs typeface="Arial" pitchFamily="34" charset="0"/>
              </a:rPr>
              <a:t>Enrollment and Visit 3 (Dosing visit), but is not able to come back into the clinic until Visit 5. The Visit 4 Sampling Visit is considered missed. </a:t>
            </a:r>
          </a:p>
          <a:p>
            <a:pPr lvl="2" indent="0">
              <a:buSzPct val="100000"/>
            </a:pPr>
            <a:r>
              <a:rPr lang="en-US" sz="2000" dirty="0">
                <a:cs typeface="Arial" pitchFamily="34" charset="0"/>
              </a:rPr>
              <a:t>E.g., The Visit 4 and 6 have no visit windows, thus are missed</a:t>
            </a:r>
          </a:p>
          <a:p>
            <a:pPr lvl="2" indent="0">
              <a:buSzPct val="100000"/>
              <a:buNone/>
            </a:pPr>
            <a:endParaRPr lang="en-US" sz="2000" dirty="0">
              <a:cs typeface="Arial" pitchFamily="34" charset="0"/>
            </a:endParaRPr>
          </a:p>
          <a:p>
            <a:pPr marL="285750" indent="-285750">
              <a:buSzPct val="100000"/>
              <a:buFont typeface="Arial" panose="020B0604020202020204" pitchFamily="34" charset="0"/>
              <a:buChar char="•"/>
            </a:pPr>
            <a:r>
              <a:rPr lang="en-US" sz="2000" dirty="0">
                <a:cs typeface="Arial" pitchFamily="34" charset="0"/>
              </a:rPr>
              <a:t>If a participant misses Visit 3 or Visit 5 (the dosing visits), the management team should be notified as this participant will need to be replaced. </a:t>
            </a:r>
          </a:p>
          <a:p>
            <a:pPr>
              <a:lnSpc>
                <a:spcPct val="100000"/>
              </a:lnSpc>
              <a:buSzPct val="100000"/>
            </a:pPr>
            <a:endParaRPr lang="en-US" sz="2000" dirty="0">
              <a:cs typeface="Arial" pitchFamily="34" charset="0"/>
            </a:endParaRPr>
          </a:p>
          <a:p>
            <a:pPr marL="285750" indent="-285750">
              <a:buFont typeface="Arial" panose="020B0604020202020204" pitchFamily="34" charset="0"/>
              <a:buChar char="•"/>
            </a:pPr>
            <a:r>
              <a:rPr lang="en-US" sz="2000" dirty="0">
                <a:cs typeface="Arial" pitchFamily="34" charset="0"/>
              </a:rPr>
              <a:t>Missed visits are not made up. Rather, sites should make every attempt to retain  participants at future visits.</a:t>
            </a:r>
          </a:p>
          <a:p>
            <a:pPr>
              <a:buNone/>
            </a:pPr>
            <a:endParaRPr lang="en-US" sz="1800" dirty="0"/>
          </a:p>
        </p:txBody>
      </p:sp>
      <p:pic>
        <p:nvPicPr>
          <p:cNvPr id="4100" name="Picture 4" descr="C:\Users\mapeda\AppData\Local\Microsoft\Windows\Temporary Internet Files\Content.IE5\L27IK9EA\perdere-obiettivo-freccie-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214" y="-2509"/>
            <a:ext cx="1297859" cy="9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32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Missed Visits</a:t>
            </a:r>
          </a:p>
        </p:txBody>
      </p:sp>
      <p:sp>
        <p:nvSpPr>
          <p:cNvPr id="9219" name="Rectangle 3"/>
          <p:cNvSpPr>
            <a:spLocks noGrp="1" noChangeArrowheads="1"/>
          </p:cNvSpPr>
          <p:nvPr>
            <p:ph type="body" sz="quarter" idx="12"/>
          </p:nvPr>
        </p:nvSpPr>
        <p:spPr>
          <a:xfrm>
            <a:off x="609600" y="1273447"/>
            <a:ext cx="10972800" cy="4846320"/>
          </a:xfrm>
        </p:spPr>
        <p:txBody>
          <a:bodyPr>
            <a:normAutofit/>
          </a:bodyPr>
          <a:lstStyle/>
          <a:p>
            <a:pPr marL="457200" indent="-457200">
              <a:buFont typeface="Arial" panose="020B0604020202020204" pitchFamily="34" charset="0"/>
              <a:buChar char="•"/>
            </a:pPr>
            <a:r>
              <a:rPr lang="en-US" sz="2800" dirty="0">
                <a:solidFill>
                  <a:schemeClr val="tx1"/>
                </a:solidFill>
                <a:cs typeface="Arial" pitchFamily="34" charset="0"/>
              </a:rPr>
              <a:t>Missed visits are documented in the study database using the Missed Visit CRF</a:t>
            </a:r>
            <a:endParaRPr lang="en-US" sz="2800" dirty="0">
              <a:cs typeface="Arial" pitchFamily="34" charset="0"/>
            </a:endParaRPr>
          </a:p>
          <a:p>
            <a:pPr marL="457200" indent="-457200">
              <a:buFont typeface="Arial" panose="020B0604020202020204" pitchFamily="34" charset="0"/>
              <a:buChar char="•"/>
            </a:pPr>
            <a:r>
              <a:rPr lang="en-US" sz="2800" dirty="0">
                <a:solidFill>
                  <a:schemeClr val="tx1"/>
                </a:solidFill>
                <a:cs typeface="Arial" pitchFamily="34" charset="0"/>
              </a:rPr>
              <a:t>The Missed Visit form will let </a:t>
            </a:r>
            <a:r>
              <a:rPr lang="en-US" sz="2800" dirty="0">
                <a:cs typeface="Arial" pitchFamily="34" charset="0"/>
              </a:rPr>
              <a:t>SCHARP</a:t>
            </a:r>
            <a:r>
              <a:rPr lang="en-US" sz="2800" dirty="0">
                <a:solidFill>
                  <a:schemeClr val="tx1"/>
                </a:solidFill>
                <a:cs typeface="Arial" pitchFamily="34" charset="0"/>
              </a:rPr>
              <a:t> know not to expect any other forms for that participant at that study visit (with the exception of the Follow-up Yes/No CRF).</a:t>
            </a:r>
          </a:p>
          <a:p>
            <a:pPr marL="457200" indent="-457200">
              <a:buFont typeface="Arial" panose="020B0604020202020204" pitchFamily="34" charset="0"/>
              <a:buChar char="•"/>
            </a:pPr>
            <a:r>
              <a:rPr lang="en-US" sz="2800" dirty="0">
                <a:solidFill>
                  <a:schemeClr val="tx1"/>
                </a:solidFill>
                <a:cs typeface="Arial" pitchFamily="34" charset="0"/>
              </a:rPr>
              <a:t>The Missed Visit CRF is completed in lieu of a Protocol Deviations Log CRF</a:t>
            </a:r>
          </a:p>
          <a:p>
            <a:pPr>
              <a:buNone/>
            </a:pPr>
            <a:endParaRPr lang="en-US" sz="2400" dirty="0"/>
          </a:p>
          <a:p>
            <a:pPr>
              <a:buNone/>
            </a:pPr>
            <a:endParaRPr lang="en-US" sz="2400" dirty="0">
              <a:solidFill>
                <a:schemeClr val="tx1"/>
              </a:solidFill>
            </a:endParaRPr>
          </a:p>
        </p:txBody>
      </p:sp>
      <p:pic>
        <p:nvPicPr>
          <p:cNvPr id="3" name="Picture 2"/>
          <p:cNvPicPr>
            <a:picLocks noChangeAspect="1"/>
          </p:cNvPicPr>
          <p:nvPr/>
        </p:nvPicPr>
        <p:blipFill>
          <a:blip r:embed="rId3"/>
          <a:stretch>
            <a:fillRect/>
          </a:stretch>
        </p:blipFill>
        <p:spPr>
          <a:xfrm>
            <a:off x="838200" y="4800795"/>
            <a:ext cx="10350500" cy="1176016"/>
          </a:xfrm>
          <a:prstGeom prst="rect">
            <a:avLst/>
          </a:prstGeom>
        </p:spPr>
      </p:pic>
      <p:sp>
        <p:nvSpPr>
          <p:cNvPr id="4" name="Rounded Rectangle 3"/>
          <p:cNvSpPr/>
          <p:nvPr/>
        </p:nvSpPr>
        <p:spPr>
          <a:xfrm>
            <a:off x="9688263" y="5561328"/>
            <a:ext cx="304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52983" y="5482775"/>
            <a:ext cx="685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mapeda\AppData\Local\Microsoft\Windows\Temporary Internet Files\Content.IE5\L27IK9EA\perdere-obiettivo-freccie-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1214" y="-2509"/>
            <a:ext cx="1297859" cy="9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0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8" y="138897"/>
            <a:ext cx="8224837" cy="787079"/>
          </a:xfrm>
        </p:spPr>
        <p:txBody>
          <a:bodyPr>
            <a:noAutofit/>
          </a:bodyPr>
          <a:lstStyle/>
          <a:p>
            <a:pPr>
              <a:defRPr/>
            </a:pPr>
            <a:r>
              <a:rPr lang="en-US" dirty="0">
                <a:latin typeface="Calibri" pitchFamily="34" charset="0"/>
              </a:rPr>
              <a:t>Interim Visits</a:t>
            </a:r>
          </a:p>
        </p:txBody>
      </p:sp>
      <p:sp>
        <p:nvSpPr>
          <p:cNvPr id="31747" name="Content Placeholder 2"/>
          <p:cNvSpPr>
            <a:spLocks noGrp="1"/>
          </p:cNvSpPr>
          <p:nvPr>
            <p:ph type="body" sz="quarter" idx="12"/>
          </p:nvPr>
        </p:nvSpPr>
        <p:spPr>
          <a:xfrm>
            <a:off x="1003300" y="1146125"/>
            <a:ext cx="9956799" cy="4846320"/>
          </a:xfrm>
        </p:spPr>
        <p:txBody>
          <a:bodyPr/>
          <a:lstStyle/>
          <a:p>
            <a:pPr marL="457200" indent="-457200">
              <a:buFont typeface="Arial" panose="020B0604020202020204" pitchFamily="34" charset="0"/>
              <a:buChar char="•"/>
            </a:pPr>
            <a:r>
              <a:rPr lang="en-US" altLang="en-US" sz="2800" dirty="0"/>
              <a:t>Visits that take place between scheduled visits</a:t>
            </a:r>
          </a:p>
          <a:p>
            <a:pPr marL="1036638" lvl="1" indent="-457200">
              <a:buFont typeface="Arial" panose="020B0604020202020204" pitchFamily="34" charset="0"/>
              <a:buChar char="•"/>
            </a:pPr>
            <a:r>
              <a:rPr lang="en-US" altLang="en-US" sz="2800" dirty="0"/>
              <a:t>Additional study procedures and/or data collection conducted outside of what is specified in protocol for required study visit (Example: Report of new AE, issue with study product, etc.)</a:t>
            </a:r>
          </a:p>
          <a:p>
            <a:pPr marL="1036638" lvl="1" indent="-457200">
              <a:buFont typeface="Arial" panose="020B0604020202020204" pitchFamily="34" charset="0"/>
              <a:buChar char="•"/>
            </a:pPr>
            <a:r>
              <a:rPr lang="en-US" altLang="en-US" sz="2800" dirty="0"/>
              <a:t>Required study visit procedures conducted outside visit window, either to make up certain procedures from missed visit or conduct Visit 6 Early Termination Visit procedures due to early product discontinuation</a:t>
            </a:r>
          </a:p>
          <a:p>
            <a:pPr marL="457200" indent="-457200">
              <a:buFont typeface="Arial" panose="020B0604020202020204" pitchFamily="34" charset="0"/>
              <a:buChar char="•"/>
            </a:pPr>
            <a:r>
              <a:rPr lang="en-US" altLang="en-US" sz="2800" dirty="0"/>
              <a:t>All interim contacts (e.g., phone calls and/or clinic visits) will be properly documented in study files and on applicable CRFs </a:t>
            </a:r>
          </a:p>
          <a:p>
            <a:pPr marL="747713" lvl="1" indent="-287338">
              <a:buNone/>
              <a:defRPr/>
            </a:pPr>
            <a:endParaRPr lang="en-US" sz="2400" dirty="0">
              <a:cs typeface="Arial" pitchFamily="34" charset="0"/>
            </a:endParaRPr>
          </a:p>
          <a:p>
            <a:pPr>
              <a:buNone/>
            </a:pPr>
            <a:endParaRPr lang="en-US" altLang="en-US" sz="2600" dirty="0">
              <a:latin typeface="Calibri" panose="020F0502020204030204" pitchFamily="34" charset="0"/>
            </a:endParaRPr>
          </a:p>
          <a:p>
            <a:pPr>
              <a:buNone/>
            </a:pPr>
            <a:endParaRPr lang="en-US" altLang="en-US" dirty="0">
              <a:latin typeface="Calibri" panose="020F0502020204030204" pitchFamily="34" charset="0"/>
            </a:endParaRPr>
          </a:p>
        </p:txBody>
      </p:sp>
    </p:spTree>
    <p:extLst>
      <p:ext uri="{BB962C8B-B14F-4D97-AF65-F5344CB8AC3E}">
        <p14:creationId xmlns:p14="http://schemas.microsoft.com/office/powerpoint/2010/main" val="2797060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p:txBody>
          <a:bodyPr/>
          <a:lstStyle/>
          <a:p>
            <a:r>
              <a:rPr lang="en-US" dirty="0"/>
              <a:t>Interim Visit Codes</a:t>
            </a:r>
            <a:endParaRPr lang="en-US" dirty="0">
              <a:effectLst/>
              <a:latin typeface="Calibri" pitchFamily="34" charset="0"/>
              <a:cs typeface="Arial" pitchFamily="34" charset="0"/>
            </a:endParaRPr>
          </a:p>
        </p:txBody>
      </p:sp>
      <p:sp>
        <p:nvSpPr>
          <p:cNvPr id="15363" name="Rectangle 3"/>
          <p:cNvSpPr>
            <a:spLocks noGrp="1" noChangeArrowheads="1"/>
          </p:cNvSpPr>
          <p:nvPr>
            <p:ph type="body" sz="quarter" idx="12"/>
          </p:nvPr>
        </p:nvSpPr>
        <p:spPr>
          <a:xfrm>
            <a:off x="762000" y="1261872"/>
            <a:ext cx="10388600" cy="4846320"/>
          </a:xfrm>
        </p:spPr>
        <p:txBody>
          <a:bodyPr>
            <a:noAutofit/>
          </a:bodyPr>
          <a:lstStyle/>
          <a:p>
            <a:pPr marL="342900" indent="-342900">
              <a:lnSpc>
                <a:spcPct val="120000"/>
              </a:lnSpc>
              <a:buFont typeface="Arial" panose="020B0604020202020204" pitchFamily="34" charset="0"/>
              <a:buChar char="•"/>
            </a:pPr>
            <a:r>
              <a:rPr lang="en-US" sz="2400" dirty="0"/>
              <a:t>If the interim contact results in at least one </a:t>
            </a:r>
            <a:r>
              <a:rPr lang="en-US" sz="2400" u="sng" dirty="0"/>
              <a:t>newly-completed eCRF</a:t>
            </a:r>
            <a:r>
              <a:rPr lang="en-US" sz="2400" dirty="0"/>
              <a:t>, the interim visit is assigned an interim visit code</a:t>
            </a:r>
            <a:endParaRPr lang="en-US" sz="2400" dirty="0">
              <a:solidFill>
                <a:schemeClr val="tx1"/>
              </a:solidFill>
              <a:cs typeface="Arial" pitchFamily="34" charset="0"/>
            </a:endParaRPr>
          </a:p>
          <a:p>
            <a:pPr marL="342900" indent="-342900">
              <a:lnSpc>
                <a:spcPct val="120000"/>
              </a:lnSpc>
              <a:buFont typeface="Arial" panose="020B0604020202020204" pitchFamily="34" charset="0"/>
              <a:buChar char="•"/>
            </a:pPr>
            <a:r>
              <a:rPr lang="en-US" sz="2400" dirty="0">
                <a:solidFill>
                  <a:schemeClr val="tx1"/>
                </a:solidFill>
                <a:cs typeface="Arial" pitchFamily="34" charset="0"/>
              </a:rPr>
              <a:t>Interim visit codes use the box to the right of the decimal point – assign starting with .1</a:t>
            </a:r>
          </a:p>
          <a:p>
            <a:pPr marL="342900" indent="-342900">
              <a:lnSpc>
                <a:spcPct val="120000"/>
              </a:lnSpc>
              <a:buFont typeface="Arial" panose="020B0604020202020204" pitchFamily="34" charset="0"/>
              <a:buChar char="•"/>
            </a:pPr>
            <a:r>
              <a:rPr lang="en-US" sz="2400" dirty="0">
                <a:cs typeface="Arial" pitchFamily="34" charset="0"/>
              </a:rPr>
              <a:t>For the numbers to the left of the decimal point, use the visit code of the most recently required visit, even if the interim visit date is in the next visit’s window or if the visit was missed</a:t>
            </a:r>
          </a:p>
          <a:p>
            <a:pPr marL="342900" indent="-342900">
              <a:lnSpc>
                <a:spcPct val="120000"/>
              </a:lnSpc>
              <a:buFont typeface="Arial" panose="020B0604020202020204" pitchFamily="34" charset="0"/>
              <a:buChar char="•"/>
            </a:pPr>
            <a:r>
              <a:rPr lang="en-US" sz="2400" dirty="0">
                <a:cs typeface="Arial" pitchFamily="34" charset="0"/>
              </a:rPr>
              <a:t>The interim visit code will be a number in-between the two visit codes when the interim visit occurred</a:t>
            </a:r>
          </a:p>
          <a:p>
            <a:pPr marL="922338" lvl="1" indent="-342900">
              <a:lnSpc>
                <a:spcPct val="120000"/>
              </a:lnSpc>
              <a:buFont typeface="Arial" panose="020B0604020202020204" pitchFamily="34" charset="0"/>
              <a:buChar char="•"/>
            </a:pPr>
            <a:r>
              <a:rPr lang="en-US" sz="2400" dirty="0">
                <a:cs typeface="Arial" pitchFamily="34" charset="0"/>
              </a:rPr>
              <a:t>E.g., a ppt has an interim visit 2 days after his/her Visit 6 to follow-up on an AE; assign interim visit code = 6.1 (in between Visits 6.0 and 7.0)</a:t>
            </a:r>
          </a:p>
        </p:txBody>
      </p:sp>
    </p:spTree>
    <p:extLst>
      <p:ext uri="{BB962C8B-B14F-4D97-AF65-F5344CB8AC3E}">
        <p14:creationId xmlns:p14="http://schemas.microsoft.com/office/powerpoint/2010/main" val="1390705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US" dirty="0"/>
              <a:t>Split </a:t>
            </a:r>
            <a:r>
              <a:rPr lang="en-US" dirty="0">
                <a:solidFill>
                  <a:schemeClr val="tx1"/>
                </a:solidFill>
              </a:rPr>
              <a:t>Visits</a:t>
            </a:r>
            <a:endParaRPr lang="en-US" dirty="0">
              <a:solidFill>
                <a:schemeClr val="tx1"/>
              </a:solidFill>
              <a:effectLst/>
              <a:latin typeface="Calibri" pitchFamily="34" charset="0"/>
              <a:cs typeface="Arial" pitchFamily="34" charset="0"/>
            </a:endParaRPr>
          </a:p>
        </p:txBody>
      </p:sp>
      <p:sp>
        <p:nvSpPr>
          <p:cNvPr id="5" name="Rectangle 3"/>
          <p:cNvSpPr>
            <a:spLocks noGrp="1" noChangeArrowheads="1"/>
          </p:cNvSpPr>
          <p:nvPr>
            <p:ph type="body" sz="quarter" idx="12"/>
          </p:nvPr>
        </p:nvSpPr>
        <p:spPr/>
        <p:txBody>
          <a:bodyPr/>
          <a:lstStyle/>
          <a:p>
            <a:pPr lvl="1">
              <a:buFontTx/>
              <a:buNone/>
            </a:pPr>
            <a:endParaRPr lang="en-US" sz="2300" dirty="0">
              <a:solidFill>
                <a:schemeClr val="tx1"/>
              </a:solidFill>
            </a:endParaRPr>
          </a:p>
          <a:p>
            <a:pPr lvl="1">
              <a:buFontTx/>
              <a:buNone/>
            </a:pPr>
            <a:endParaRPr lang="en-US" sz="2300" b="1" dirty="0"/>
          </a:p>
        </p:txBody>
      </p:sp>
      <p:sp>
        <p:nvSpPr>
          <p:cNvPr id="7" name="Rectangle 3"/>
          <p:cNvSpPr txBox="1">
            <a:spLocks noChangeArrowheads="1"/>
          </p:cNvSpPr>
          <p:nvPr/>
        </p:nvSpPr>
        <p:spPr>
          <a:xfrm>
            <a:off x="914400" y="1261872"/>
            <a:ext cx="10541000" cy="5367528"/>
          </a:xfrm>
          <a:prstGeom prst="rect">
            <a:avLst/>
          </a:prstGeom>
        </p:spPr>
        <p:txBody>
          <a:bodyPr>
            <a:noAutofit/>
          </a:bodyPr>
          <a:lstStyle/>
          <a:p>
            <a:pPr marL="347663" indent="-287338">
              <a:spcBef>
                <a:spcPts val="600"/>
              </a:spcBef>
              <a:buClr>
                <a:schemeClr val="accent1"/>
              </a:buClr>
              <a:buSzPct val="80000"/>
              <a:buFont typeface="Wingdings 2"/>
              <a:buChar char=""/>
              <a:defRPr/>
            </a:pPr>
            <a:r>
              <a:rPr lang="en-US" sz="2800" dirty="0">
                <a:cs typeface="Arial" pitchFamily="34" charset="0"/>
              </a:rPr>
              <a:t>A visit is a split visit when the required visit procedures are split (done) over 2 or more days</a:t>
            </a:r>
          </a:p>
          <a:p>
            <a:pPr marL="347663" indent="-287338">
              <a:spcBef>
                <a:spcPts val="600"/>
              </a:spcBef>
              <a:buClr>
                <a:schemeClr val="accent1"/>
              </a:buClr>
              <a:buSzPct val="80000"/>
              <a:buFont typeface="Wingdings 2"/>
              <a:buChar char=""/>
              <a:defRPr/>
            </a:pPr>
            <a:r>
              <a:rPr lang="en-US" sz="2800" dirty="0">
                <a:cs typeface="Arial" pitchFamily="34" charset="0"/>
              </a:rPr>
              <a:t>The days must </a:t>
            </a:r>
            <a:r>
              <a:rPr lang="en-US" sz="2800" i="1" dirty="0">
                <a:cs typeface="Arial" pitchFamily="34" charset="0"/>
              </a:rPr>
              <a:t>all</a:t>
            </a:r>
            <a:r>
              <a:rPr lang="en-US" sz="2800" dirty="0">
                <a:cs typeface="Arial" pitchFamily="34" charset="0"/>
              </a:rPr>
              <a:t> fall within allowable visit window; any required procedures not done within allowable window are missed </a:t>
            </a:r>
          </a:p>
          <a:p>
            <a:pPr marL="347663" indent="-287338">
              <a:spcBef>
                <a:spcPts val="600"/>
              </a:spcBef>
              <a:buClr>
                <a:schemeClr val="accent1"/>
              </a:buClr>
              <a:buSzPct val="80000"/>
              <a:buFont typeface="Wingdings 2"/>
              <a:buChar char=""/>
              <a:defRPr/>
            </a:pPr>
            <a:r>
              <a:rPr lang="en-US" sz="2800" dirty="0">
                <a:cs typeface="Arial" pitchFamily="34" charset="0"/>
              </a:rPr>
              <a:t>For split visits, only 1 Follow-up Visit Summary </a:t>
            </a:r>
            <a:r>
              <a:rPr lang="en-US" sz="2800" dirty="0" err="1">
                <a:cs typeface="Arial" pitchFamily="34" charset="0"/>
              </a:rPr>
              <a:t>eCRF</a:t>
            </a:r>
            <a:r>
              <a:rPr lang="en-US" sz="2800" dirty="0">
                <a:cs typeface="Arial" pitchFamily="34" charset="0"/>
              </a:rPr>
              <a:t> is completed, and the Visit Date on this CRF is the date of the first part of the split visit</a:t>
            </a:r>
          </a:p>
          <a:p>
            <a:pPr marL="804863" lvl="1" indent="-287338">
              <a:spcBef>
                <a:spcPts val="600"/>
              </a:spcBef>
              <a:buClr>
                <a:schemeClr val="accent1"/>
              </a:buClr>
              <a:buSzPct val="80000"/>
              <a:buFont typeface="Wingdings 2"/>
              <a:buChar char=""/>
              <a:defRPr/>
            </a:pPr>
            <a:r>
              <a:rPr lang="en-US" sz="2800" dirty="0">
                <a:cs typeface="Arial" pitchFamily="34" charset="0"/>
              </a:rPr>
              <a:t>All CRFs completed for the split visit within the applicable study visit folder (e.g., CRFs completed for a split Visit 3 visit completed across Days 7 and 8 would all have visit code 3.0)</a:t>
            </a:r>
          </a:p>
          <a:p>
            <a:pPr marL="347663" indent="-287338">
              <a:spcBef>
                <a:spcPts val="600"/>
              </a:spcBef>
              <a:buClr>
                <a:schemeClr val="accent1"/>
              </a:buClr>
              <a:buSzPct val="80000"/>
              <a:buFont typeface="Wingdings 2"/>
              <a:buChar char=""/>
              <a:defRPr/>
            </a:pPr>
            <a:r>
              <a:rPr lang="en-US" sz="2800" dirty="0">
                <a:solidFill>
                  <a:srgbClr val="FF0000"/>
                </a:solidFill>
                <a:cs typeface="Arial" pitchFamily="34" charset="0"/>
              </a:rPr>
              <a:t>Note: All PK/PD/mucosal safety specimen collections must occur on the same day</a:t>
            </a:r>
            <a:endParaRPr lang="en-US" sz="2800" dirty="0">
              <a:cs typeface="Arial" pitchFamily="34" charset="0"/>
            </a:endParaRPr>
          </a:p>
          <a:p>
            <a:pPr marL="60325">
              <a:spcBef>
                <a:spcPts val="600"/>
              </a:spcBef>
              <a:buClr>
                <a:schemeClr val="accent1"/>
              </a:buClr>
              <a:buSzPct val="80000"/>
              <a:defRPr/>
            </a:pPr>
            <a:endParaRPr lang="en-US" sz="2800" dirty="0"/>
          </a:p>
          <a:p>
            <a:pPr marL="571500" indent="-571500">
              <a:spcBef>
                <a:spcPts val="600"/>
              </a:spcBef>
              <a:buClr>
                <a:schemeClr val="accent1"/>
              </a:buClr>
              <a:buSzPct val="80000"/>
              <a:defRPr/>
            </a:pPr>
            <a:endParaRPr lang="en-US" sz="2200" dirty="0">
              <a:latin typeface="Helvetica" pitchFamily="34" charset="0"/>
            </a:endParaRPr>
          </a:p>
          <a:p>
            <a:pPr marL="571500" indent="-571500">
              <a:spcBef>
                <a:spcPts val="600"/>
              </a:spcBef>
              <a:buClr>
                <a:schemeClr val="accent1"/>
              </a:buClr>
              <a:buSzPct val="80000"/>
              <a:defRPr/>
            </a:pPr>
            <a:endParaRPr lang="en-US" sz="2200" dirty="0">
              <a:latin typeface="Helvetica" pitchFamily="34" charset="0"/>
            </a:endParaRPr>
          </a:p>
          <a:p>
            <a:pPr marL="571500" indent="-571500">
              <a:spcBef>
                <a:spcPts val="600"/>
              </a:spcBef>
              <a:buClr>
                <a:schemeClr val="accent1"/>
              </a:buClr>
              <a:buSzPct val="80000"/>
              <a:defRPr/>
            </a:pPr>
            <a:endParaRPr lang="en-US" sz="2200" dirty="0">
              <a:latin typeface="Helvetica" pitchFamily="34" charset="0"/>
            </a:endParaRPr>
          </a:p>
          <a:p>
            <a:pPr marL="952500" lvl="1" indent="-495300">
              <a:spcBef>
                <a:spcPts val="550"/>
              </a:spcBef>
              <a:buClr>
                <a:schemeClr val="accent1"/>
              </a:buClr>
              <a:buFontTx/>
              <a:buAutoNum type="arabicPeriod"/>
              <a:defRPr/>
            </a:pPr>
            <a:endParaRPr lang="en-US" sz="2200" dirty="0">
              <a:latin typeface="Helvetica" pitchFamily="34" charset="0"/>
            </a:endParaRPr>
          </a:p>
          <a:p>
            <a:pPr marL="952500" lvl="1" indent="-495300">
              <a:spcBef>
                <a:spcPts val="550"/>
              </a:spcBef>
              <a:buClr>
                <a:schemeClr val="accent1"/>
              </a:buClr>
              <a:defRPr/>
            </a:pPr>
            <a:endParaRPr lang="en-US" sz="2200" dirty="0">
              <a:latin typeface="Helvetica" pitchFamily="34" charset="0"/>
            </a:endParaRPr>
          </a:p>
        </p:txBody>
      </p:sp>
    </p:spTree>
    <p:extLst>
      <p:ext uri="{BB962C8B-B14F-4D97-AF65-F5344CB8AC3E}">
        <p14:creationId xmlns:p14="http://schemas.microsoft.com/office/powerpoint/2010/main" val="31350167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PTID Assignment </a:t>
            </a:r>
          </a:p>
        </p:txBody>
      </p:sp>
      <p:sp>
        <p:nvSpPr>
          <p:cNvPr id="3" name="Content Placeholder 2"/>
          <p:cNvSpPr>
            <a:spLocks noGrp="1"/>
          </p:cNvSpPr>
          <p:nvPr>
            <p:ph type="body" sz="quarter" idx="12"/>
          </p:nvPr>
        </p:nvSpPr>
        <p:spPr>
          <a:xfrm>
            <a:off x="1016000" y="1261872"/>
            <a:ext cx="10223500" cy="4846320"/>
          </a:xfrm>
        </p:spPr>
        <p:txBody>
          <a:bodyPr/>
          <a:lstStyle/>
          <a:p>
            <a:pPr marL="457200" indent="-457200">
              <a:buFont typeface="Arial" panose="020B0604020202020204" pitchFamily="34" charset="0"/>
              <a:buChar char="•"/>
            </a:pPr>
            <a:r>
              <a:rPr lang="en-US" altLang="en-US" dirty="0"/>
              <a:t>PTID generated in Medidata Rave</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r>
              <a:rPr lang="en-US" altLang="en-US" dirty="0"/>
              <a:t>Unique 9 digit number – PTIDs are not reused across studies and HVTN, MTN, and HPTN</a:t>
            </a:r>
          </a:p>
          <a:p>
            <a:pPr eaLnBrk="1" hangingPunct="1"/>
            <a:endParaRPr lang="en-US" altLang="en-US" dirty="0"/>
          </a:p>
          <a:p>
            <a:pPr marL="457200" indent="-457200">
              <a:buFont typeface="Arial" panose="020B0604020202020204" pitchFamily="34" charset="0"/>
              <a:buChar char="•"/>
            </a:pPr>
            <a:r>
              <a:rPr lang="en-US" altLang="en-US" dirty="0"/>
              <a:t>MTN-033 PTID assignment is defined as completion of entry on MTN-033 PTID-Name Linkage Log </a:t>
            </a:r>
          </a:p>
          <a:p>
            <a:pPr>
              <a:buNone/>
            </a:pPr>
            <a:endParaRPr lang="en-US" dirty="0"/>
          </a:p>
        </p:txBody>
      </p:sp>
    </p:spTree>
    <p:extLst>
      <p:ext uri="{BB962C8B-B14F-4D97-AF65-F5344CB8AC3E}">
        <p14:creationId xmlns:p14="http://schemas.microsoft.com/office/powerpoint/2010/main" val="21638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PTID/Name Linkage Log</a:t>
            </a:r>
          </a:p>
        </p:txBody>
      </p:sp>
      <p:sp>
        <p:nvSpPr>
          <p:cNvPr id="4" name="Content Placeholder 3"/>
          <p:cNvSpPr>
            <a:spLocks noGrp="1"/>
          </p:cNvSpPr>
          <p:nvPr>
            <p:ph type="body" sz="quarter" idx="12"/>
          </p:nvPr>
        </p:nvSpPr>
        <p:spPr/>
        <p:txBody>
          <a:bodyPr/>
          <a:lstStyle/>
          <a:p>
            <a:pPr marL="457200" indent="-457200">
              <a:buFont typeface="Arial" panose="020B0604020202020204" pitchFamily="34" charset="0"/>
              <a:buChar char="•"/>
            </a:pPr>
            <a:r>
              <a:rPr lang="en-US" dirty="0"/>
              <a:t>Sample site-specific PTID/Name Linkage Log </a:t>
            </a:r>
          </a:p>
          <a:p>
            <a:pPr>
              <a:buNone/>
            </a:pP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646" y="2345944"/>
            <a:ext cx="9813754" cy="295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08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740074"/>
                </a:solidFill>
              </a:rPr>
              <a:t>Screening CRFs</a:t>
            </a:r>
            <a:endParaRPr lang="en-US" dirty="0">
              <a:solidFill>
                <a:srgbClr val="740074"/>
              </a:solidFill>
            </a:endParaRPr>
          </a:p>
        </p:txBody>
      </p:sp>
      <p:sp>
        <p:nvSpPr>
          <p:cNvPr id="3" name="Content Placeholder 2"/>
          <p:cNvSpPr>
            <a:spLocks noGrp="1"/>
          </p:cNvSpPr>
          <p:nvPr>
            <p:ph sz="half" idx="4294967295"/>
          </p:nvPr>
        </p:nvSpPr>
        <p:spPr>
          <a:xfrm>
            <a:off x="1270000" y="1205346"/>
            <a:ext cx="5007264" cy="4968875"/>
          </a:xfrm>
        </p:spPr>
        <p:txBody>
          <a:bodyPr/>
          <a:lstStyle/>
          <a:p>
            <a:pPr marL="457200" indent="-457200">
              <a:buFont typeface="Arial" panose="020B0604020202020204" pitchFamily="34" charset="0"/>
              <a:buChar char="•"/>
            </a:pPr>
            <a:r>
              <a:rPr lang="en-US" altLang="en-US" dirty="0">
                <a:solidFill>
                  <a:srgbClr val="669900"/>
                </a:solidFill>
              </a:rPr>
              <a:t>Screening Date of Visit </a:t>
            </a:r>
          </a:p>
          <a:p>
            <a:pPr marL="457200" indent="-457200">
              <a:buFont typeface="Arial" panose="020B0604020202020204" pitchFamily="34" charset="0"/>
              <a:buChar char="•"/>
            </a:pPr>
            <a:r>
              <a:rPr lang="en-US" altLang="en-US" dirty="0">
                <a:solidFill>
                  <a:srgbClr val="669900"/>
                </a:solidFill>
              </a:rPr>
              <a:t>Demographics</a:t>
            </a:r>
          </a:p>
          <a:p>
            <a:pPr marL="457200" indent="-457200">
              <a:buFont typeface="Arial" panose="020B0604020202020204" pitchFamily="34" charset="0"/>
              <a:buChar char="•"/>
            </a:pPr>
            <a:r>
              <a:rPr lang="en-US" altLang="en-US" dirty="0">
                <a:solidFill>
                  <a:srgbClr val="669900"/>
                </a:solidFill>
              </a:rPr>
              <a:t>Baseline Medical History Summary and Log</a:t>
            </a:r>
          </a:p>
          <a:p>
            <a:pPr marL="457200" indent="-457200">
              <a:buFont typeface="Arial" panose="020B0604020202020204" pitchFamily="34" charset="0"/>
              <a:buChar char="•"/>
            </a:pPr>
            <a:r>
              <a:rPr lang="en-US" altLang="en-US" dirty="0">
                <a:solidFill>
                  <a:srgbClr val="669900"/>
                </a:solidFill>
              </a:rPr>
              <a:t>Concomitant Medications Summary and Log</a:t>
            </a:r>
          </a:p>
          <a:p>
            <a:pPr marL="457200" indent="-457200">
              <a:buFont typeface="Arial" panose="020B0604020202020204" pitchFamily="34" charset="0"/>
              <a:buChar char="•"/>
            </a:pPr>
            <a:r>
              <a:rPr lang="en-US" altLang="en-US" dirty="0">
                <a:solidFill>
                  <a:srgbClr val="669900"/>
                </a:solidFill>
              </a:rPr>
              <a:t>Inclusion Exclusion Criteria </a:t>
            </a:r>
          </a:p>
        </p:txBody>
      </p:sp>
      <p:sp>
        <p:nvSpPr>
          <p:cNvPr id="4" name="Content Placeholder 3"/>
          <p:cNvSpPr>
            <a:spLocks noGrp="1"/>
          </p:cNvSpPr>
          <p:nvPr>
            <p:ph sz="half" idx="4294967295"/>
          </p:nvPr>
        </p:nvSpPr>
        <p:spPr>
          <a:xfrm>
            <a:off x="6277265" y="1205347"/>
            <a:ext cx="5127335" cy="4968875"/>
          </a:xfrm>
        </p:spPr>
        <p:txBody>
          <a:bodyPr/>
          <a:lstStyle/>
          <a:p>
            <a:pPr marL="457200" indent="-457200">
              <a:buClr>
                <a:schemeClr val="tx1"/>
              </a:buClr>
              <a:buFont typeface="Arial" panose="020B0604020202020204" pitchFamily="34" charset="0"/>
              <a:buChar char="•"/>
            </a:pPr>
            <a:r>
              <a:rPr lang="en-US" altLang="en-US" dirty="0"/>
              <a:t>Vital Signs</a:t>
            </a:r>
          </a:p>
          <a:p>
            <a:pPr marL="457200" indent="-457200">
              <a:buClr>
                <a:schemeClr val="tx1"/>
              </a:buClr>
              <a:buFont typeface="Arial" panose="020B0604020202020204" pitchFamily="34" charset="0"/>
              <a:buChar char="•"/>
            </a:pPr>
            <a:r>
              <a:rPr lang="en-US" altLang="en-US" dirty="0"/>
              <a:t>Physical Exam</a:t>
            </a:r>
          </a:p>
          <a:p>
            <a:pPr marL="457200" indent="-457200">
              <a:buClr>
                <a:schemeClr val="tx1"/>
              </a:buClr>
              <a:buFont typeface="Arial" panose="020B0604020202020204" pitchFamily="34" charset="0"/>
              <a:buChar char="•"/>
            </a:pPr>
            <a:r>
              <a:rPr lang="en-US" altLang="en-US" dirty="0"/>
              <a:t>Anorectal Exam  </a:t>
            </a:r>
          </a:p>
          <a:p>
            <a:pPr marL="457200" indent="-457200">
              <a:buClr>
                <a:schemeClr val="tx1"/>
              </a:buClr>
              <a:buFont typeface="Arial" panose="020B0604020202020204" pitchFamily="34" charset="0"/>
              <a:buChar char="•"/>
            </a:pPr>
            <a:r>
              <a:rPr lang="en-US" altLang="en-US" dirty="0"/>
              <a:t>Genital Exam</a:t>
            </a:r>
          </a:p>
          <a:p>
            <a:pPr marL="457200" indent="-457200">
              <a:buClr>
                <a:schemeClr val="tx1"/>
              </a:buClr>
              <a:buFont typeface="Arial" panose="020B0604020202020204" pitchFamily="34" charset="0"/>
              <a:buChar char="•"/>
            </a:pPr>
            <a:r>
              <a:rPr lang="en-US" altLang="en-US" dirty="0"/>
              <a:t>Local Laboratory Results</a:t>
            </a:r>
          </a:p>
          <a:p>
            <a:pPr marL="457200" indent="-457200">
              <a:buClr>
                <a:schemeClr val="tx1"/>
              </a:buClr>
              <a:buFont typeface="Arial" panose="020B0604020202020204" pitchFamily="34" charset="0"/>
              <a:buChar char="•"/>
            </a:pPr>
            <a:r>
              <a:rPr lang="en-US" altLang="en-US" dirty="0"/>
              <a:t>Hematology </a:t>
            </a:r>
          </a:p>
          <a:p>
            <a:pPr marL="457200" indent="-457200">
              <a:buClr>
                <a:schemeClr val="tx1"/>
              </a:buClr>
              <a:buFont typeface="Arial" panose="020B0604020202020204" pitchFamily="34" charset="0"/>
              <a:buChar char="•"/>
            </a:pPr>
            <a:r>
              <a:rPr lang="en-US" altLang="en-US" dirty="0"/>
              <a:t>STI Tests</a:t>
            </a:r>
          </a:p>
          <a:p>
            <a:pPr marL="457200" indent="-457200">
              <a:buClr>
                <a:schemeClr val="tx1"/>
              </a:buClr>
              <a:buFont typeface="Arial" panose="020B0604020202020204" pitchFamily="34" charset="0"/>
              <a:buChar char="•"/>
            </a:pPr>
            <a:r>
              <a:rPr lang="en-US" altLang="en-US" dirty="0"/>
              <a:t>HIV Test Results</a:t>
            </a:r>
            <a:endParaRPr lang="en-US" altLang="en-US" dirty="0">
              <a:solidFill>
                <a:schemeClr val="bg1">
                  <a:lumMod val="65000"/>
                </a:schemeClr>
              </a:solidFill>
            </a:endParaRPr>
          </a:p>
          <a:p>
            <a:pPr marL="0" indent="0">
              <a:buNone/>
            </a:pPr>
            <a:endParaRPr lang="en-US" dirty="0"/>
          </a:p>
        </p:txBody>
      </p:sp>
    </p:spTree>
    <p:custDataLst>
      <p:tags r:id="rId1"/>
    </p:custDataLst>
    <p:extLst>
      <p:ext uri="{BB962C8B-B14F-4D97-AF65-F5344CB8AC3E}">
        <p14:creationId xmlns:p14="http://schemas.microsoft.com/office/powerpoint/2010/main" val="2457390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740074"/>
                </a:solidFill>
              </a:rPr>
              <a:t>Enrollment CRFs</a:t>
            </a:r>
            <a:endParaRPr lang="en-US" dirty="0">
              <a:solidFill>
                <a:srgbClr val="740074"/>
              </a:solidFill>
            </a:endParaRPr>
          </a:p>
        </p:txBody>
      </p:sp>
      <p:sp>
        <p:nvSpPr>
          <p:cNvPr id="3" name="Content Placeholder 2"/>
          <p:cNvSpPr>
            <a:spLocks noGrp="1"/>
          </p:cNvSpPr>
          <p:nvPr>
            <p:ph sz="half" idx="4294967295"/>
          </p:nvPr>
        </p:nvSpPr>
        <p:spPr>
          <a:xfrm>
            <a:off x="939800" y="1198754"/>
            <a:ext cx="5232416" cy="4968875"/>
          </a:xfrm>
        </p:spPr>
        <p:txBody>
          <a:bodyPr/>
          <a:lstStyle/>
          <a:p>
            <a:pPr eaLnBrk="1" hangingPunct="1">
              <a:buFont typeface="Arial" panose="020B0604020202020204" pitchFamily="34" charset="0"/>
              <a:buChar char="•"/>
            </a:pPr>
            <a:r>
              <a:rPr lang="en-US" altLang="en-US" dirty="0">
                <a:solidFill>
                  <a:srgbClr val="669900"/>
                </a:solidFill>
              </a:rPr>
              <a:t>Randomization </a:t>
            </a:r>
          </a:p>
          <a:p>
            <a:pPr eaLnBrk="1" hangingPunct="1">
              <a:buFont typeface="Arial" panose="020B0604020202020204" pitchFamily="34" charset="0"/>
              <a:buChar char="•"/>
            </a:pPr>
            <a:r>
              <a:rPr lang="en-US" altLang="en-US" dirty="0">
                <a:solidFill>
                  <a:srgbClr val="669900"/>
                </a:solidFill>
              </a:rPr>
              <a:t>Enrollment</a:t>
            </a:r>
          </a:p>
          <a:p>
            <a:pPr eaLnBrk="1" hangingPunct="1">
              <a:buFont typeface="Arial" panose="020B0604020202020204" pitchFamily="34" charset="0"/>
              <a:buChar char="•"/>
            </a:pPr>
            <a:r>
              <a:rPr lang="en-US" altLang="en-US" dirty="0">
                <a:solidFill>
                  <a:srgbClr val="669900"/>
                </a:solidFill>
              </a:rPr>
              <a:t>Baseline Medical History Log (Updated) </a:t>
            </a:r>
          </a:p>
          <a:p>
            <a:pPr eaLnBrk="1" hangingPunct="1">
              <a:buFont typeface="Arial" panose="020B0604020202020204" pitchFamily="34" charset="0"/>
              <a:buChar char="•"/>
            </a:pPr>
            <a:r>
              <a:rPr lang="en-US" altLang="en-US" dirty="0">
                <a:solidFill>
                  <a:srgbClr val="669900"/>
                </a:solidFill>
              </a:rPr>
              <a:t>CASI Summary and Tracking </a:t>
            </a:r>
          </a:p>
          <a:p>
            <a:pPr marL="0" indent="0">
              <a:buNone/>
            </a:pPr>
            <a:endParaRPr lang="en-US" altLang="en-US" dirty="0">
              <a:solidFill>
                <a:srgbClr val="669900"/>
              </a:solidFill>
            </a:endParaRPr>
          </a:p>
          <a:p>
            <a:pPr marL="0" indent="0">
              <a:buNone/>
            </a:pPr>
            <a:endParaRPr lang="en-US" altLang="en-US" sz="2400" dirty="0">
              <a:solidFill>
                <a:srgbClr val="669900"/>
              </a:solidFill>
            </a:endParaRPr>
          </a:p>
        </p:txBody>
      </p:sp>
      <p:sp>
        <p:nvSpPr>
          <p:cNvPr id="4" name="Content Placeholder 3"/>
          <p:cNvSpPr>
            <a:spLocks noGrp="1"/>
          </p:cNvSpPr>
          <p:nvPr>
            <p:ph sz="half" idx="4294967295"/>
          </p:nvPr>
        </p:nvSpPr>
        <p:spPr>
          <a:xfrm>
            <a:off x="6172217" y="1198753"/>
            <a:ext cx="4927583" cy="4968875"/>
          </a:xfrm>
        </p:spPr>
        <p:txBody>
          <a:bodyPr/>
          <a:lstStyle/>
          <a:p>
            <a:pPr eaLnBrk="1" hangingPunct="1">
              <a:buFont typeface="Arial" panose="020B0604020202020204" pitchFamily="34" charset="0"/>
              <a:buChar char="•"/>
            </a:pPr>
            <a:r>
              <a:rPr lang="en-US" altLang="en-US" dirty="0"/>
              <a:t>Vital Signs</a:t>
            </a:r>
          </a:p>
          <a:p>
            <a:pPr eaLnBrk="1" hangingPunct="1">
              <a:buFont typeface="Arial" panose="020B0604020202020204" pitchFamily="34" charset="0"/>
              <a:buChar char="•"/>
            </a:pPr>
            <a:r>
              <a:rPr lang="en-US" altLang="en-US" dirty="0"/>
              <a:t>Physical Exam</a:t>
            </a:r>
          </a:p>
          <a:p>
            <a:pPr eaLnBrk="1" hangingPunct="1">
              <a:buFont typeface="Arial" panose="020B0604020202020204" pitchFamily="34" charset="0"/>
              <a:buChar char="•"/>
            </a:pPr>
            <a:r>
              <a:rPr lang="en-US" altLang="en-US" dirty="0"/>
              <a:t>Anorectal Exam  </a:t>
            </a:r>
          </a:p>
          <a:p>
            <a:pPr eaLnBrk="1" hangingPunct="1">
              <a:buFont typeface="Arial" panose="020B0604020202020204" pitchFamily="34" charset="0"/>
              <a:buChar char="•"/>
            </a:pPr>
            <a:r>
              <a:rPr lang="en-US" altLang="en-US" dirty="0"/>
              <a:t>Genital Exam</a:t>
            </a:r>
          </a:p>
          <a:p>
            <a:pPr eaLnBrk="1" hangingPunct="1">
              <a:buFont typeface="Arial" panose="020B0604020202020204" pitchFamily="34" charset="0"/>
              <a:buChar char="•"/>
            </a:pPr>
            <a:r>
              <a:rPr lang="en-US" altLang="en-US" dirty="0"/>
              <a:t>Specimen Storage</a:t>
            </a:r>
          </a:p>
          <a:p>
            <a:pPr eaLnBrk="1" hangingPunct="1">
              <a:buFont typeface="Arial" panose="020B0604020202020204" pitchFamily="34" charset="0"/>
              <a:buChar char="•"/>
            </a:pPr>
            <a:r>
              <a:rPr lang="en-US" altLang="en-US" dirty="0"/>
              <a:t>Anorectal Specimen Storage</a:t>
            </a:r>
          </a:p>
          <a:p>
            <a:pPr>
              <a:buFont typeface="Arial" panose="020B0604020202020204" pitchFamily="34" charset="0"/>
              <a:buChar char="•"/>
            </a:pPr>
            <a:r>
              <a:rPr lang="en-US" altLang="en-US" dirty="0"/>
              <a:t>HIV Test Results</a:t>
            </a:r>
          </a:p>
          <a:p>
            <a:pPr marL="0" indent="0">
              <a:buNone/>
            </a:pPr>
            <a:endParaRPr lang="en-US" altLang="en-US" sz="2000" dirty="0"/>
          </a:p>
          <a:p>
            <a:endParaRPr lang="en-US" sz="2000" dirty="0"/>
          </a:p>
        </p:txBody>
      </p:sp>
    </p:spTree>
    <p:custDataLst>
      <p:tags r:id="rId1"/>
    </p:custDataLst>
    <p:extLst>
      <p:ext uri="{BB962C8B-B14F-4D97-AF65-F5344CB8AC3E}">
        <p14:creationId xmlns:p14="http://schemas.microsoft.com/office/powerpoint/2010/main" val="332772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515C-6726-44A7-BA88-5CE5273954EF}"/>
              </a:ext>
            </a:extLst>
          </p:cNvPr>
          <p:cNvSpPr>
            <a:spLocks noGrp="1"/>
          </p:cNvSpPr>
          <p:nvPr>
            <p:ph type="title"/>
          </p:nvPr>
        </p:nvSpPr>
        <p:spPr/>
        <p:txBody>
          <a:bodyPr/>
          <a:lstStyle/>
          <a:p>
            <a:r>
              <a:rPr lang="en-US" dirty="0"/>
              <a:t>Who Cannot Join MTN-033</a:t>
            </a:r>
          </a:p>
        </p:txBody>
      </p:sp>
      <p:sp>
        <p:nvSpPr>
          <p:cNvPr id="3" name="Content Placeholder 2">
            <a:extLst>
              <a:ext uri="{FF2B5EF4-FFF2-40B4-BE49-F238E27FC236}">
                <a16:creationId xmlns:a16="http://schemas.microsoft.com/office/drawing/2014/main" id="{DBA05E05-EEFC-49FD-A4BB-B67A892AF8BE}"/>
              </a:ext>
            </a:extLst>
          </p:cNvPr>
          <p:cNvSpPr>
            <a:spLocks noGrp="1"/>
          </p:cNvSpPr>
          <p:nvPr>
            <p:ph idx="1"/>
          </p:nvPr>
        </p:nvSpPr>
        <p:spPr/>
        <p:txBody>
          <a:bodyPr/>
          <a:lstStyle/>
          <a:p>
            <a:r>
              <a:rPr lang="en-US" sz="2800" dirty="0"/>
              <a:t>Anticipated use or unwillingness to abstain from certain meds during study</a:t>
            </a:r>
          </a:p>
          <a:p>
            <a:pPr lvl="1"/>
            <a:r>
              <a:rPr lang="en-US" sz="2400" dirty="0"/>
              <a:t>Anticoagulant medications</a:t>
            </a:r>
          </a:p>
          <a:p>
            <a:pPr lvl="1"/>
            <a:r>
              <a:rPr lang="en-US" sz="2400" dirty="0"/>
              <a:t>Aspirin (&gt;81 mg/day)</a:t>
            </a:r>
          </a:p>
          <a:p>
            <a:pPr lvl="1"/>
            <a:r>
              <a:rPr lang="en-US" sz="2400" dirty="0"/>
              <a:t> NSAIDS</a:t>
            </a:r>
          </a:p>
          <a:p>
            <a:pPr lvl="1"/>
            <a:r>
              <a:rPr lang="en-US" sz="2400" dirty="0"/>
              <a:t>Other drugs associated with increased likelihood of bleeding</a:t>
            </a:r>
          </a:p>
          <a:p>
            <a:pPr lvl="1"/>
            <a:r>
              <a:rPr lang="en-US" sz="2400" dirty="0"/>
              <a:t>Rectally –administered meds/products containing N-9 or corticosteroids</a:t>
            </a:r>
          </a:p>
          <a:p>
            <a:pPr lvl="1"/>
            <a:r>
              <a:rPr lang="en-US" sz="2400" dirty="0"/>
              <a:t>CYP3A inducers and inhibitors</a:t>
            </a:r>
          </a:p>
          <a:p>
            <a:pPr lvl="1"/>
            <a:r>
              <a:rPr lang="en-US" sz="2400" dirty="0"/>
              <a:t>Hormone replacement therapy (tablet, injectable or gel)</a:t>
            </a:r>
          </a:p>
        </p:txBody>
      </p:sp>
    </p:spTree>
    <p:extLst>
      <p:ext uri="{BB962C8B-B14F-4D97-AF65-F5344CB8AC3E}">
        <p14:creationId xmlns:p14="http://schemas.microsoft.com/office/powerpoint/2010/main" val="949810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CRF</a:t>
            </a:r>
          </a:p>
        </p:txBody>
      </p:sp>
      <p:sp>
        <p:nvSpPr>
          <p:cNvPr id="3" name="Content Placeholder 2"/>
          <p:cNvSpPr>
            <a:spLocks noGrp="1"/>
          </p:cNvSpPr>
          <p:nvPr>
            <p:ph idx="4294967295"/>
          </p:nvPr>
        </p:nvSpPr>
        <p:spPr>
          <a:xfrm>
            <a:off x="698500" y="1174174"/>
            <a:ext cx="10439400" cy="4784725"/>
          </a:xfrm>
        </p:spPr>
        <p:txBody>
          <a:bodyPr/>
          <a:lstStyle/>
          <a:p>
            <a:pPr marL="457200" indent="-457200">
              <a:buFont typeface="Arial" panose="020B0604020202020204" pitchFamily="34" charset="0"/>
              <a:buChar char="•"/>
            </a:pPr>
            <a:r>
              <a:rPr lang="en-US" dirty="0"/>
              <a:t>The randomization CRF must be completed regardless if the participant screens out or enrolls.</a:t>
            </a:r>
          </a:p>
          <a:p>
            <a:pPr lvl="1"/>
            <a:r>
              <a:rPr lang="en-US" sz="3200" dirty="0"/>
              <a:t>Located in the Enrollment folder</a:t>
            </a:r>
          </a:p>
          <a:p>
            <a:pPr lvl="1"/>
            <a:r>
              <a:rPr lang="en-US" sz="3200" dirty="0"/>
              <a:t>“Is the participant ready to be randomized?”</a:t>
            </a:r>
          </a:p>
          <a:p>
            <a:pPr lvl="2"/>
            <a:r>
              <a:rPr lang="en-US" sz="3200" dirty="0"/>
              <a:t>If participant screen fails, select “No”</a:t>
            </a:r>
          </a:p>
          <a:p>
            <a:pPr lvl="2"/>
            <a:r>
              <a:rPr lang="en-US" sz="3200" dirty="0"/>
              <a:t>If enrolling, select “Yes”</a:t>
            </a:r>
          </a:p>
        </p:txBody>
      </p:sp>
      <p:pic>
        <p:nvPicPr>
          <p:cNvPr id="4" name="Picture 3"/>
          <p:cNvPicPr>
            <a:picLocks noChangeAspect="1"/>
          </p:cNvPicPr>
          <p:nvPr/>
        </p:nvPicPr>
        <p:blipFill>
          <a:blip r:embed="rId2"/>
          <a:stretch>
            <a:fillRect/>
          </a:stretch>
        </p:blipFill>
        <p:spPr>
          <a:xfrm>
            <a:off x="6932613" y="4343835"/>
            <a:ext cx="3962400" cy="2514600"/>
          </a:xfrm>
          <a:prstGeom prst="rect">
            <a:avLst/>
          </a:prstGeom>
        </p:spPr>
      </p:pic>
    </p:spTree>
    <p:extLst>
      <p:ext uri="{BB962C8B-B14F-4D97-AF65-F5344CB8AC3E}">
        <p14:creationId xmlns:p14="http://schemas.microsoft.com/office/powerpoint/2010/main" val="28527145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5"/>
          <p:cNvSpPr>
            <a:spLocks noGrp="1" noChangeArrowheads="1"/>
          </p:cNvSpPr>
          <p:nvPr>
            <p:ph type="title"/>
          </p:nvPr>
        </p:nvSpPr>
        <p:spPr/>
        <p:txBody>
          <a:bodyPr>
            <a:normAutofit/>
          </a:bodyPr>
          <a:lstStyle/>
          <a:p>
            <a:r>
              <a:rPr lang="en-US" b="1" dirty="0"/>
              <a:t>Clinical Management</a:t>
            </a:r>
          </a:p>
        </p:txBody>
      </p:sp>
      <p:sp>
        <p:nvSpPr>
          <p:cNvPr id="8" name="Content Placeholder 2"/>
          <p:cNvSpPr>
            <a:spLocks noGrp="1"/>
          </p:cNvSpPr>
          <p:nvPr>
            <p:ph type="body" sz="quarter" idx="12"/>
          </p:nvPr>
        </p:nvSpPr>
        <p:spPr>
          <a:xfrm>
            <a:off x="1346200" y="1261872"/>
            <a:ext cx="8053439" cy="4846320"/>
          </a:xfrm>
          <a:prstGeom prst="rect">
            <a:avLst/>
          </a:prstGeom>
        </p:spPr>
        <p:txBody>
          <a:bodyPr>
            <a:normAutofit/>
          </a:bodyPr>
          <a:lstStyle/>
          <a:p>
            <a:pPr marL="457200" indent="-457200">
              <a:buFont typeface="Arial" panose="020B0604020202020204" pitchFamily="34" charset="0"/>
              <a:buChar char="•"/>
            </a:pPr>
            <a:r>
              <a:rPr lang="en-US" dirty="0"/>
              <a:t>Vital Signs</a:t>
            </a:r>
          </a:p>
          <a:p>
            <a:pPr marL="457200" indent="-457200">
              <a:buFont typeface="Arial" panose="020B0604020202020204" pitchFamily="34" charset="0"/>
              <a:buChar char="•"/>
            </a:pPr>
            <a:r>
              <a:rPr lang="en-US" dirty="0"/>
              <a:t>Physical Exam </a:t>
            </a:r>
          </a:p>
          <a:p>
            <a:pPr marL="457200" indent="-457200">
              <a:buFont typeface="Arial" panose="020B0604020202020204" pitchFamily="34" charset="0"/>
              <a:buChar char="•"/>
            </a:pPr>
            <a:r>
              <a:rPr lang="en-US" dirty="0"/>
              <a:t>Anorectal Exam</a:t>
            </a:r>
          </a:p>
          <a:p>
            <a:pPr marL="457200" indent="-457200">
              <a:buFont typeface="Arial" panose="020B0604020202020204" pitchFamily="34" charset="0"/>
              <a:buChar char="•"/>
            </a:pPr>
            <a:r>
              <a:rPr lang="en-US" dirty="0"/>
              <a:t>Genital Exam</a:t>
            </a:r>
            <a:endParaRPr lang="en-US" dirty="0">
              <a:latin typeface="Arial"/>
              <a:cs typeface="Arial"/>
            </a:endParaRPr>
          </a:p>
          <a:p>
            <a:pPr marL="457200" indent="-457200">
              <a:buFont typeface="Arial" panose="020B0604020202020204" pitchFamily="34" charset="0"/>
              <a:buChar char="•"/>
            </a:pPr>
            <a:r>
              <a:rPr lang="en-US" dirty="0"/>
              <a:t>Product Discontinuation </a:t>
            </a:r>
          </a:p>
          <a:p>
            <a:pPr marL="457200" indent="-457200">
              <a:buFont typeface="Arial" panose="020B0604020202020204" pitchFamily="34" charset="0"/>
              <a:buChar char="•"/>
            </a:pPr>
            <a:r>
              <a:rPr lang="en-US" dirty="0"/>
              <a:t>Adverse Event Summary and Log</a:t>
            </a:r>
          </a:p>
          <a:p>
            <a:pPr marL="457200" indent="-457200">
              <a:buFont typeface="Arial" panose="020B0604020202020204" pitchFamily="34" charset="0"/>
              <a:buChar char="•"/>
            </a:pPr>
            <a:r>
              <a:rPr lang="en-US" dirty="0"/>
              <a:t>Baseline Medical History Summary and Log </a:t>
            </a:r>
          </a:p>
          <a:p>
            <a:endParaRPr lang="en-US" altLang="en-US" dirty="0"/>
          </a:p>
          <a:p>
            <a:pPr>
              <a:buSzPct val="85000"/>
              <a:buNone/>
              <a:defRPr/>
            </a:pPr>
            <a:endParaRPr lang="en-US" sz="1000" dirty="0">
              <a:ea typeface="ＭＳ Ｐゴシック" pitchFamily="34" charset="-128"/>
              <a:cs typeface="Arial" pitchFamily="34" charset="0"/>
            </a:endParaRPr>
          </a:p>
          <a:p>
            <a:pPr eaLnBrk="1" hangingPunct="1">
              <a:buSzPct val="85000"/>
              <a:buFont typeface="Wingdings" charset="2"/>
              <a:buChar char="§"/>
              <a:defRPr/>
            </a:pPr>
            <a:endParaRPr lang="en-US" sz="2400" dirty="0">
              <a:ea typeface="ＭＳ Ｐゴシック" pitchFamily="34" charset="-128"/>
            </a:endParaRPr>
          </a:p>
          <a:p>
            <a:pPr eaLnBrk="1" hangingPunct="1">
              <a:buSzPct val="85000"/>
              <a:buFont typeface="Wingdings" charset="2"/>
              <a:buNone/>
              <a:defRPr/>
            </a:pPr>
            <a:endParaRPr lang="en-US" sz="1000" dirty="0">
              <a:ea typeface="ＭＳ Ｐゴシック" pitchFamily="34" charset="-128"/>
            </a:endParaRPr>
          </a:p>
        </p:txBody>
      </p:sp>
      <p:pic>
        <p:nvPicPr>
          <p:cNvPr id="2" name="Picture 1"/>
          <p:cNvPicPr>
            <a:picLocks noChangeAspect="1"/>
          </p:cNvPicPr>
          <p:nvPr/>
        </p:nvPicPr>
        <p:blipFill>
          <a:blip r:embed="rId3"/>
          <a:stretch>
            <a:fillRect/>
          </a:stretch>
        </p:blipFill>
        <p:spPr>
          <a:xfrm>
            <a:off x="7502013" y="1261873"/>
            <a:ext cx="2705612" cy="1782521"/>
          </a:xfrm>
          <a:prstGeom prst="rect">
            <a:avLst/>
          </a:prstGeom>
        </p:spPr>
      </p:pic>
    </p:spTree>
    <p:custDataLst>
      <p:tags r:id="rId1"/>
    </p:custDataLst>
    <p:extLst>
      <p:ext uri="{BB962C8B-B14F-4D97-AF65-F5344CB8AC3E}">
        <p14:creationId xmlns:p14="http://schemas.microsoft.com/office/powerpoint/2010/main" val="277492873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altLang="en-US" b="1" dirty="0">
                <a:solidFill>
                  <a:schemeClr val="tx1"/>
                </a:solidFill>
              </a:rPr>
              <a:t>Laboratory Related CRFs</a:t>
            </a:r>
            <a:endParaRPr lang="en-US" dirty="0">
              <a:solidFill>
                <a:schemeClr val="tx1"/>
              </a:solidFill>
            </a:endParaRPr>
          </a:p>
        </p:txBody>
      </p:sp>
      <p:sp>
        <p:nvSpPr>
          <p:cNvPr id="6" name="Content Placeholder 3"/>
          <p:cNvSpPr txBox="1">
            <a:spLocks/>
          </p:cNvSpPr>
          <p:nvPr/>
        </p:nvSpPr>
        <p:spPr>
          <a:xfrm>
            <a:off x="927100" y="1274618"/>
            <a:ext cx="10287000" cy="4953000"/>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bg1"/>
              </a:buClr>
            </a:pPr>
            <a:r>
              <a:rPr lang="en-US" sz="3600" dirty="0"/>
              <a:t>Specimen Storage</a:t>
            </a:r>
          </a:p>
          <a:p>
            <a:pPr eaLnBrk="1" hangingPunct="1">
              <a:buClr>
                <a:schemeClr val="bg1"/>
              </a:buClr>
            </a:pPr>
            <a:r>
              <a:rPr lang="en-US" sz="3600" dirty="0"/>
              <a:t>Timed Anorectal Specimen Storage </a:t>
            </a:r>
          </a:p>
          <a:p>
            <a:pPr eaLnBrk="1" hangingPunct="1">
              <a:buClr>
                <a:schemeClr val="bg1"/>
              </a:buClr>
            </a:pPr>
            <a:r>
              <a:rPr lang="en-US" sz="3600" dirty="0"/>
              <a:t>Anorectal Specimen Storage</a:t>
            </a:r>
            <a:endParaRPr lang="en-US" sz="3600" dirty="0">
              <a:latin typeface="Arial"/>
              <a:cs typeface="Arial"/>
            </a:endParaRPr>
          </a:p>
          <a:p>
            <a:pPr eaLnBrk="1" hangingPunct="1">
              <a:buClr>
                <a:schemeClr val="bg1"/>
              </a:buClr>
            </a:pPr>
            <a:r>
              <a:rPr lang="en-US" sz="3600" dirty="0"/>
              <a:t>Local Laboratory Results</a:t>
            </a:r>
          </a:p>
          <a:p>
            <a:pPr eaLnBrk="1" hangingPunct="1">
              <a:buClr>
                <a:schemeClr val="bg1"/>
              </a:buClr>
            </a:pPr>
            <a:r>
              <a:rPr lang="en-US" sz="3600" dirty="0"/>
              <a:t>Hematology </a:t>
            </a:r>
          </a:p>
          <a:p>
            <a:pPr eaLnBrk="1" hangingPunct="1">
              <a:buClr>
                <a:schemeClr val="bg1"/>
              </a:buClr>
            </a:pPr>
            <a:r>
              <a:rPr lang="en-US" altLang="en-US" sz="3600" dirty="0"/>
              <a:t>STI Test Results</a:t>
            </a:r>
          </a:p>
          <a:p>
            <a:pPr eaLnBrk="1" hangingPunct="1">
              <a:buClr>
                <a:schemeClr val="bg1"/>
              </a:buClr>
            </a:pPr>
            <a:r>
              <a:rPr lang="en-US" altLang="en-US" sz="3600" dirty="0"/>
              <a:t>HIV Test Results </a:t>
            </a:r>
          </a:p>
          <a:p>
            <a:pPr eaLnBrk="1" hangingPunct="1">
              <a:buClr>
                <a:schemeClr val="bg1"/>
              </a:buClr>
            </a:pPr>
            <a:r>
              <a:rPr lang="en-US" sz="3600" dirty="0"/>
              <a:t>HIV Confirmatory Results</a:t>
            </a:r>
          </a:p>
        </p:txBody>
      </p:sp>
      <p:pic>
        <p:nvPicPr>
          <p:cNvPr id="5" name="Picture 4"/>
          <p:cNvPicPr>
            <a:picLocks noChangeAspect="1"/>
          </p:cNvPicPr>
          <p:nvPr/>
        </p:nvPicPr>
        <p:blipFill>
          <a:blip r:embed="rId3"/>
          <a:stretch>
            <a:fillRect/>
          </a:stretch>
        </p:blipFill>
        <p:spPr>
          <a:xfrm>
            <a:off x="7264400" y="3639379"/>
            <a:ext cx="2844903" cy="2770946"/>
          </a:xfrm>
          <a:prstGeom prst="rect">
            <a:avLst/>
          </a:prstGeom>
        </p:spPr>
      </p:pic>
    </p:spTree>
    <p:extLst>
      <p:ext uri="{BB962C8B-B14F-4D97-AF65-F5344CB8AC3E}">
        <p14:creationId xmlns:p14="http://schemas.microsoft.com/office/powerpoint/2010/main" val="2276211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solidFill>
                  <a:schemeClr val="tx1"/>
                </a:solidFill>
              </a:rPr>
            </a:br>
            <a:r>
              <a:rPr lang="en-US" dirty="0">
                <a:solidFill>
                  <a:schemeClr val="tx1"/>
                </a:solidFill>
              </a:rPr>
              <a:t>Follow-up Visits – Key CRFs</a:t>
            </a:r>
            <a:br>
              <a:rPr lang="en-US" dirty="0">
                <a:solidFill>
                  <a:schemeClr val="tx1"/>
                </a:solidFill>
              </a:rPr>
            </a:br>
            <a:endParaRPr lang="en-US" dirty="0">
              <a:solidFill>
                <a:schemeClr val="tx1"/>
              </a:solidFill>
            </a:endParaRPr>
          </a:p>
        </p:txBody>
      </p:sp>
      <p:sp>
        <p:nvSpPr>
          <p:cNvPr id="5" name="TextBox 4"/>
          <p:cNvSpPr txBox="1"/>
          <p:nvPr/>
        </p:nvSpPr>
        <p:spPr>
          <a:xfrm>
            <a:off x="939800" y="1217281"/>
            <a:ext cx="10210800" cy="5109091"/>
          </a:xfrm>
          <a:prstGeom prst="rect">
            <a:avLst/>
          </a:prstGeom>
          <a:noFill/>
        </p:spPr>
        <p:txBody>
          <a:bodyPr wrap="square" rtlCol="0">
            <a:spAutoFit/>
          </a:bodyPr>
          <a:lstStyle/>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Follow-up Visit Summary, including Follow-up Yes/No</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Additional Study Procedures </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Dose Administration</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Pharmacy Dispensation</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Protocol Deviations Log</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Product Discontinuation </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Study Discontinuation </a:t>
            </a:r>
          </a:p>
          <a:p>
            <a:pPr marL="342900" indent="-342900">
              <a:spcBef>
                <a:spcPts val="600"/>
              </a:spcBef>
              <a:spcAft>
                <a:spcPts val="600"/>
              </a:spcAft>
              <a:buClr>
                <a:schemeClr val="bg1"/>
              </a:buClr>
              <a:buFont typeface="Arial" panose="020B0604020202020204" pitchFamily="34" charset="0"/>
              <a:buChar char="•"/>
            </a:pPr>
            <a:r>
              <a:rPr lang="en-US" sz="3200" dirty="0">
                <a:latin typeface="Arial" panose="020B0604020202020204" pitchFamily="34" charset="0"/>
                <a:cs typeface="Arial" panose="020B0604020202020204" pitchFamily="34" charset="0"/>
              </a:rPr>
              <a:t>Participant Replacement</a:t>
            </a:r>
          </a:p>
        </p:txBody>
      </p:sp>
      <p:pic>
        <p:nvPicPr>
          <p:cNvPr id="6" name="Picture 5" descr="C:\Users\mapeda\AppData\Local\Microsoft\Windows\Temporary Internet Files\Content.IE5\EE1LJHYO\profissao09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0322" y="3683000"/>
            <a:ext cx="2692913" cy="269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43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Pharmacy Dispensation</a:t>
            </a:r>
          </a:p>
        </p:txBody>
      </p:sp>
      <p:sp>
        <p:nvSpPr>
          <p:cNvPr id="3" name="Text Placeholder 2"/>
          <p:cNvSpPr>
            <a:spLocks noGrp="1"/>
          </p:cNvSpPr>
          <p:nvPr>
            <p:ph type="body" sz="quarter" idx="12"/>
          </p:nvPr>
        </p:nvSpPr>
        <p:spPr>
          <a:xfrm>
            <a:off x="1982787" y="1261873"/>
            <a:ext cx="8224838" cy="2291225"/>
          </a:xfrm>
        </p:spPr>
        <p:txBody>
          <a:bodyPr/>
          <a:lstStyle/>
          <a:p>
            <a:pPr marL="457200" indent="-457200">
              <a:buFont typeface="Arial" panose="020B0604020202020204" pitchFamily="34" charset="0"/>
              <a:buChar char="•"/>
            </a:pPr>
            <a:r>
              <a:rPr lang="en-US" dirty="0"/>
              <a:t>Only viewable by pharmacists</a:t>
            </a:r>
          </a:p>
          <a:p>
            <a:pPr marL="457200" indent="-457200">
              <a:buFont typeface="Arial" panose="020B0604020202020204" pitchFamily="34" charset="0"/>
              <a:buChar char="•"/>
            </a:pPr>
            <a:r>
              <a:rPr lang="en-US" dirty="0"/>
              <a:t>The sequence the participant is “randomized to” will be </a:t>
            </a:r>
            <a:r>
              <a:rPr lang="en-US" dirty="0" err="1"/>
              <a:t>autopopulated</a:t>
            </a:r>
            <a:r>
              <a:rPr lang="en-US" dirty="0"/>
              <a:t> after the form is saved</a:t>
            </a:r>
          </a:p>
          <a:p>
            <a:pPr marL="1036638" lvl="1" indent="-457200">
              <a:buFont typeface="Arial" panose="020B0604020202020204" pitchFamily="34" charset="0"/>
              <a:buChar char="•"/>
            </a:pPr>
            <a:r>
              <a:rPr lang="en-US" dirty="0"/>
              <a:t>Will serve as a check against what is entered the sequence the participant is “enrolled in”</a:t>
            </a:r>
          </a:p>
          <a:p>
            <a:endParaRPr lang="en-US" dirty="0"/>
          </a:p>
        </p:txBody>
      </p:sp>
      <p:pic>
        <p:nvPicPr>
          <p:cNvPr id="6" name="Picture 5"/>
          <p:cNvPicPr>
            <a:picLocks noChangeAspect="1"/>
          </p:cNvPicPr>
          <p:nvPr/>
        </p:nvPicPr>
        <p:blipFill>
          <a:blip r:embed="rId2"/>
          <a:stretch>
            <a:fillRect/>
          </a:stretch>
        </p:blipFill>
        <p:spPr>
          <a:xfrm>
            <a:off x="1982787" y="3766867"/>
            <a:ext cx="8316914" cy="2136512"/>
          </a:xfrm>
          <a:prstGeom prst="rect">
            <a:avLst/>
          </a:prstGeom>
        </p:spPr>
      </p:pic>
      <p:sp>
        <p:nvSpPr>
          <p:cNvPr id="7" name="Rounded Rectangle 6"/>
          <p:cNvSpPr/>
          <p:nvPr/>
        </p:nvSpPr>
        <p:spPr bwMode="auto">
          <a:xfrm>
            <a:off x="3213463" y="4702630"/>
            <a:ext cx="6644640" cy="235131"/>
          </a:xfrm>
          <a:prstGeom prst="roundRect">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Tree>
    <p:extLst>
      <p:ext uri="{BB962C8B-B14F-4D97-AF65-F5344CB8AC3E}">
        <p14:creationId xmlns:p14="http://schemas.microsoft.com/office/powerpoint/2010/main" val="21147426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Administration</a:t>
            </a:r>
          </a:p>
        </p:txBody>
      </p:sp>
      <p:sp>
        <p:nvSpPr>
          <p:cNvPr id="3" name="Text Placeholder 2"/>
          <p:cNvSpPr>
            <a:spLocks noGrp="1"/>
          </p:cNvSpPr>
          <p:nvPr>
            <p:ph type="body" sz="quarter" idx="12"/>
          </p:nvPr>
        </p:nvSpPr>
        <p:spPr>
          <a:xfrm>
            <a:off x="1982787" y="1261872"/>
            <a:ext cx="8224838" cy="2125762"/>
          </a:xfrm>
        </p:spPr>
        <p:txBody>
          <a:bodyPr/>
          <a:lstStyle/>
          <a:p>
            <a:pPr marL="457200" indent="-457200">
              <a:buFont typeface="Arial" panose="020B0604020202020204" pitchFamily="34" charset="0"/>
              <a:buChar char="•"/>
            </a:pPr>
            <a:r>
              <a:rPr lang="en-US" dirty="0"/>
              <a:t>Form appears in visit folders 3 and 5</a:t>
            </a:r>
          </a:p>
          <a:p>
            <a:pPr marL="457200" indent="-457200">
              <a:buFont typeface="Arial" panose="020B0604020202020204" pitchFamily="34" charset="0"/>
              <a:buChar char="•"/>
            </a:pPr>
            <a:r>
              <a:rPr lang="en-US" dirty="0"/>
              <a:t>Certain fields are only applicable if the coital simulation device is used.</a:t>
            </a:r>
          </a:p>
          <a:p>
            <a:endParaRPr lang="en-US" dirty="0"/>
          </a:p>
        </p:txBody>
      </p:sp>
      <p:pic>
        <p:nvPicPr>
          <p:cNvPr id="6" name="Picture 5"/>
          <p:cNvPicPr>
            <a:picLocks noChangeAspect="1"/>
          </p:cNvPicPr>
          <p:nvPr/>
        </p:nvPicPr>
        <p:blipFill>
          <a:blip r:embed="rId2"/>
          <a:stretch>
            <a:fillRect/>
          </a:stretch>
        </p:blipFill>
        <p:spPr>
          <a:xfrm>
            <a:off x="1817728" y="3460546"/>
            <a:ext cx="8481973" cy="2576241"/>
          </a:xfrm>
          <a:prstGeom prst="rect">
            <a:avLst/>
          </a:prstGeom>
        </p:spPr>
      </p:pic>
      <p:sp>
        <p:nvSpPr>
          <p:cNvPr id="7" name="Rounded Rectangle 6"/>
          <p:cNvSpPr/>
          <p:nvPr/>
        </p:nvSpPr>
        <p:spPr bwMode="auto">
          <a:xfrm>
            <a:off x="3056710" y="5146766"/>
            <a:ext cx="7242991" cy="670560"/>
          </a:xfrm>
          <a:prstGeom prst="roundRect">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Tree>
    <p:extLst>
      <p:ext uri="{BB962C8B-B14F-4D97-AF65-F5344CB8AC3E}">
        <p14:creationId xmlns:p14="http://schemas.microsoft.com/office/powerpoint/2010/main" val="418905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Report Forms</a:t>
            </a:r>
            <a:endParaRPr lang="en-US" dirty="0">
              <a:effectLst/>
              <a:latin typeface="Calibri" pitchFamily="34" charset="0"/>
              <a:cs typeface="Arial" pitchFamily="34" charset="0"/>
            </a:endParaRPr>
          </a:p>
        </p:txBody>
      </p:sp>
      <p:sp>
        <p:nvSpPr>
          <p:cNvPr id="6" name="Content Placeholder 5"/>
          <p:cNvSpPr>
            <a:spLocks noGrp="1"/>
          </p:cNvSpPr>
          <p:nvPr>
            <p:ph type="body" sz="quarter" idx="12"/>
          </p:nvPr>
        </p:nvSpPr>
        <p:spPr>
          <a:xfrm>
            <a:off x="876300" y="1261872"/>
            <a:ext cx="9331325" cy="4846320"/>
          </a:xfrm>
          <a:ln w="28575">
            <a:noFill/>
          </a:ln>
        </p:spPr>
        <p:txBody>
          <a:bodyPr>
            <a:normAutofit lnSpcReduction="10000"/>
          </a:bodyPr>
          <a:lstStyle/>
          <a:p>
            <a:pPr marL="457200" indent="-457200">
              <a:buFont typeface="Arial" panose="020B0604020202020204" pitchFamily="34" charset="0"/>
              <a:buChar char="•"/>
            </a:pPr>
            <a:r>
              <a:rPr lang="en-US" sz="3600" dirty="0">
                <a:latin typeface="Calibri" pitchFamily="34" charset="0"/>
              </a:rPr>
              <a:t>eCRF Rave output available as single PDF on MTN-033 ATLAS webpage</a:t>
            </a:r>
          </a:p>
          <a:p>
            <a:pPr marL="1036638" lvl="1" indent="-457200">
              <a:buFont typeface="Arial" panose="020B0604020202020204" pitchFamily="34" charset="0"/>
              <a:buChar char="•"/>
            </a:pPr>
            <a:r>
              <a:rPr lang="en-US" sz="2800" dirty="0">
                <a:latin typeface="Calibri" pitchFamily="34" charset="0"/>
                <a:hlinkClick r:id="rId3"/>
              </a:rPr>
              <a:t>https://atlas.scharp.org/cpas/project/MTN/033/begin.view</a:t>
            </a:r>
            <a:endParaRPr lang="en-US" sz="2800" dirty="0">
              <a:latin typeface="Calibri" pitchFamily="34" charset="0"/>
            </a:endParaRPr>
          </a:p>
          <a:p>
            <a:pPr marL="1036638" lvl="1" indent="-457200">
              <a:buFont typeface="Arial" panose="020B0604020202020204" pitchFamily="34" charset="0"/>
              <a:buChar char="•"/>
            </a:pPr>
            <a:r>
              <a:rPr lang="en-US" sz="2800" dirty="0">
                <a:latin typeface="Calibri" pitchFamily="34" charset="0"/>
              </a:rPr>
              <a:t>To be used as back-up (contingency) in event database cannot be accessed (e.g. temporary internet or power outage) </a:t>
            </a:r>
          </a:p>
          <a:p>
            <a:pPr lvl="1"/>
            <a:endParaRPr lang="en-US" sz="2800" dirty="0">
              <a:latin typeface="Calibri" pitchFamily="34" charset="0"/>
            </a:endParaRPr>
          </a:p>
          <a:p>
            <a:pPr marL="457200" indent="-457200">
              <a:buFont typeface="Arial" panose="020B0604020202020204" pitchFamily="34" charset="0"/>
              <a:buChar char="•"/>
            </a:pPr>
            <a:r>
              <a:rPr lang="en-US" sz="3600" dirty="0">
                <a:latin typeface="Calibri" pitchFamily="34" charset="0"/>
              </a:rPr>
              <a:t>Vision = EDC! (NO paper CRFs) </a:t>
            </a:r>
          </a:p>
        </p:txBody>
      </p:sp>
      <p:pic>
        <p:nvPicPr>
          <p:cNvPr id="4" name="Picture 2" descr="C:\Users\mapeda\AppData\Local\Microsoft\Windows\Temporary Internet Files\Content.IE5\O16TAF9N\imatge_cursos_informatic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975" y="4357946"/>
            <a:ext cx="2209800" cy="165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950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202730" y="1150070"/>
            <a:ext cx="7772400" cy="1371600"/>
          </a:xfrm>
        </p:spPr>
        <p:txBody>
          <a:bodyPr/>
          <a:lstStyle/>
          <a:p>
            <a:pPr algn="ctr"/>
            <a:r>
              <a:rPr lang="en-US" dirty="0"/>
              <a:t>MTN-033 </a:t>
            </a:r>
            <a:br>
              <a:rPr lang="en-US" dirty="0"/>
            </a:br>
            <a:r>
              <a:rPr lang="en-US" dirty="0"/>
              <a:t>Reports and Other Resources</a:t>
            </a:r>
          </a:p>
        </p:txBody>
      </p:sp>
    </p:spTree>
    <p:extLst>
      <p:ext uri="{BB962C8B-B14F-4D97-AF65-F5344CB8AC3E}">
        <p14:creationId xmlns:p14="http://schemas.microsoft.com/office/powerpoint/2010/main" val="4383572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ea typeface="ヒラギノ角ゴ Pro W3" charset="-128"/>
              </a:rPr>
              <a:t>MTN-033 Routine Study Reports</a:t>
            </a:r>
          </a:p>
        </p:txBody>
      </p:sp>
      <p:sp>
        <p:nvSpPr>
          <p:cNvPr id="18" name="TextBox 17"/>
          <p:cNvSpPr txBox="1"/>
          <p:nvPr/>
        </p:nvSpPr>
        <p:spPr>
          <a:xfrm>
            <a:off x="609601" y="1236473"/>
            <a:ext cx="5435599" cy="4031873"/>
          </a:xfrm>
          <a:prstGeom prst="rect">
            <a:avLst/>
          </a:prstGeom>
          <a:noFill/>
        </p:spPr>
        <p:txBody>
          <a:bodyPr wrap="square">
            <a:spAutoFit/>
          </a:bodyPr>
          <a:lstStyle/>
          <a:p>
            <a:pPr>
              <a:defRPr/>
            </a:pPr>
            <a:r>
              <a:rPr lang="en-US" sz="3600" dirty="0"/>
              <a:t>Rave Reports</a:t>
            </a:r>
          </a:p>
          <a:p>
            <a:pPr marL="800100" lvl="1" indent="-342900">
              <a:buFont typeface="Arial" panose="020B0604020202020204" pitchFamily="34" charset="0"/>
              <a:buChar char="•"/>
              <a:defRPr/>
            </a:pPr>
            <a:r>
              <a:rPr lang="en-US" sz="2800" dirty="0"/>
              <a:t>Query Detail </a:t>
            </a:r>
          </a:p>
          <a:p>
            <a:pPr marL="800100" lvl="1" indent="-342900">
              <a:buFont typeface="Arial" panose="020B0604020202020204" pitchFamily="34" charset="0"/>
              <a:buChar char="•"/>
              <a:defRPr/>
            </a:pPr>
            <a:r>
              <a:rPr lang="en-US" sz="2800" dirty="0"/>
              <a:t>Query Summary</a:t>
            </a:r>
          </a:p>
          <a:p>
            <a:pPr marL="800100" lvl="1" indent="-342900">
              <a:buFont typeface="Arial" panose="020B0604020202020204" pitchFamily="34" charset="0"/>
              <a:buChar char="•"/>
              <a:defRPr/>
            </a:pPr>
            <a:r>
              <a:rPr lang="en-US" sz="2800" dirty="0"/>
              <a:t>Page Status Comprehensive</a:t>
            </a:r>
          </a:p>
          <a:p>
            <a:pPr marL="800100" lvl="1" indent="-342900">
              <a:buFont typeface="Arial" panose="020B0604020202020204" pitchFamily="34" charset="0"/>
              <a:buChar char="•"/>
              <a:defRPr/>
            </a:pPr>
            <a:r>
              <a:rPr lang="en-US" sz="2800" dirty="0"/>
              <a:t>Productivity </a:t>
            </a:r>
          </a:p>
          <a:p>
            <a:pPr lvl="1">
              <a:defRPr/>
            </a:pPr>
            <a:endParaRPr lang="en-US" sz="2400" dirty="0"/>
          </a:p>
          <a:p>
            <a:r>
              <a:rPr lang="en-US" sz="3600" dirty="0">
                <a:cs typeface="Arial" panose="020B0604020202020204" pitchFamily="34" charset="0"/>
              </a:rPr>
              <a:t>Emailed Report</a:t>
            </a:r>
          </a:p>
          <a:p>
            <a:pPr marL="800100" lvl="1" indent="-342900">
              <a:buFont typeface="Arial" panose="020B0604020202020204" pitchFamily="34" charset="0"/>
              <a:buChar char="•"/>
            </a:pPr>
            <a:r>
              <a:rPr lang="en-US" sz="2800" dirty="0">
                <a:cs typeface="Arial" panose="020B0604020202020204" pitchFamily="34" charset="0"/>
              </a:rPr>
              <a:t>LDMS Specimen Monitoring </a:t>
            </a:r>
          </a:p>
          <a:p>
            <a:pPr lvl="1">
              <a:defRPr/>
            </a:pPr>
            <a:endParaRPr lang="en-US" sz="2000" dirty="0"/>
          </a:p>
        </p:txBody>
      </p:sp>
      <p:sp>
        <p:nvSpPr>
          <p:cNvPr id="3" name="TextBox 2"/>
          <p:cNvSpPr txBox="1"/>
          <p:nvPr/>
        </p:nvSpPr>
        <p:spPr>
          <a:xfrm>
            <a:off x="6299608" y="1261873"/>
            <a:ext cx="5435192" cy="5232202"/>
          </a:xfrm>
          <a:prstGeom prst="rect">
            <a:avLst/>
          </a:prstGeom>
          <a:noFill/>
        </p:spPr>
        <p:txBody>
          <a:bodyPr wrap="square" rtlCol="0">
            <a:spAutoFit/>
          </a:bodyPr>
          <a:lstStyle/>
          <a:p>
            <a:pPr>
              <a:defRPr/>
            </a:pPr>
            <a:r>
              <a:rPr lang="en-US" sz="3600" dirty="0">
                <a:cs typeface="Arial" panose="020B0604020202020204" pitchFamily="34" charset="0"/>
              </a:rPr>
              <a:t>ATLAS Reports</a:t>
            </a:r>
          </a:p>
          <a:p>
            <a:pPr marL="800100" lvl="1" indent="-342900">
              <a:buFont typeface="Arial" panose="020B0604020202020204" pitchFamily="34" charset="0"/>
              <a:buChar char="•"/>
              <a:defRPr/>
            </a:pPr>
            <a:r>
              <a:rPr lang="en-US" sz="2800" dirty="0">
                <a:cs typeface="Arial" panose="020B0604020202020204" pitchFamily="34" charset="0"/>
              </a:rPr>
              <a:t>Screen Out   </a:t>
            </a:r>
          </a:p>
          <a:p>
            <a:pPr marL="800100" lvl="1" indent="-342900">
              <a:buFont typeface="Arial" panose="020B0604020202020204" pitchFamily="34" charset="0"/>
              <a:buChar char="•"/>
              <a:defRPr/>
            </a:pPr>
            <a:r>
              <a:rPr lang="en-US" sz="2800" dirty="0">
                <a:cs typeface="Arial" panose="020B0604020202020204" pitchFamily="34" charset="0"/>
              </a:rPr>
              <a:t>Enrollment</a:t>
            </a:r>
          </a:p>
          <a:p>
            <a:pPr marL="800100" lvl="1" indent="-342900">
              <a:buFont typeface="Arial" panose="020B0604020202020204" pitchFamily="34" charset="0"/>
              <a:buChar char="•"/>
              <a:defRPr/>
            </a:pPr>
            <a:r>
              <a:rPr lang="en-US" sz="2800" dirty="0">
                <a:cs typeface="Arial" panose="020B0604020202020204" pitchFamily="34" charset="0"/>
              </a:rPr>
              <a:t>Retention </a:t>
            </a:r>
          </a:p>
          <a:p>
            <a:pPr marL="800100" lvl="1" indent="-342900">
              <a:buFont typeface="Arial" panose="020B0604020202020204" pitchFamily="34" charset="0"/>
              <a:buChar char="•"/>
              <a:defRPr/>
            </a:pPr>
            <a:r>
              <a:rPr lang="en-US" sz="2800" dirty="0">
                <a:cs typeface="Arial" panose="020B0604020202020204" pitchFamily="34" charset="0"/>
              </a:rPr>
              <a:t>Visit Adherence (Procedures Completion)</a:t>
            </a:r>
          </a:p>
          <a:p>
            <a:pPr marL="800100" lvl="1" indent="-342900">
              <a:buFont typeface="Arial" panose="020B0604020202020204" pitchFamily="34" charset="0"/>
              <a:buChar char="•"/>
              <a:defRPr/>
            </a:pPr>
            <a:r>
              <a:rPr lang="en-US" sz="2800" dirty="0">
                <a:cs typeface="Arial" panose="020B0604020202020204" pitchFamily="34" charset="0"/>
              </a:rPr>
              <a:t>Missed Visit Summary Report</a:t>
            </a:r>
          </a:p>
          <a:p>
            <a:pPr marL="800100" lvl="1" indent="-342900">
              <a:buFont typeface="Arial" panose="020B0604020202020204" pitchFamily="34" charset="0"/>
              <a:buChar char="•"/>
              <a:defRPr/>
            </a:pPr>
            <a:r>
              <a:rPr lang="en-US" sz="2800" dirty="0">
                <a:cs typeface="Arial" panose="020B0604020202020204" pitchFamily="34" charset="0"/>
              </a:rPr>
              <a:t>Missed Visit Site Listings</a:t>
            </a:r>
          </a:p>
          <a:p>
            <a:pPr marL="800100" lvl="1" indent="-342900">
              <a:buFont typeface="Arial" panose="020B0604020202020204" pitchFamily="34" charset="0"/>
              <a:buChar char="•"/>
              <a:defRPr/>
            </a:pPr>
            <a:r>
              <a:rPr lang="en-US" sz="2800" dirty="0">
                <a:cs typeface="Arial" panose="020B0604020202020204" pitchFamily="34" charset="0"/>
              </a:rPr>
              <a:t>Data Management Quality (DMQ) Report</a:t>
            </a:r>
          </a:p>
          <a:p>
            <a:pPr marL="800100" lvl="1" indent="-342900">
              <a:buFont typeface="Arial" panose="020B0604020202020204" pitchFamily="34" charset="0"/>
              <a:buChar char="•"/>
              <a:defRPr/>
            </a:pPr>
            <a:r>
              <a:rPr lang="en-US" sz="2800" dirty="0">
                <a:cs typeface="Arial" panose="020B0604020202020204" pitchFamily="34" charset="0"/>
              </a:rPr>
              <a:t>Data Summary Report </a:t>
            </a:r>
          </a:p>
          <a:p>
            <a:endParaRPr lang="en-US" dirty="0"/>
          </a:p>
        </p:txBody>
      </p:sp>
    </p:spTree>
    <p:extLst>
      <p:ext uri="{BB962C8B-B14F-4D97-AF65-F5344CB8AC3E}">
        <p14:creationId xmlns:p14="http://schemas.microsoft.com/office/powerpoint/2010/main" val="35434153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ea typeface="ヒラギノ角ゴ Pro W3" charset="-128"/>
              </a:rPr>
              <a:t>Medidata Rave Reports</a:t>
            </a:r>
          </a:p>
        </p:txBody>
      </p:sp>
      <p:sp>
        <p:nvSpPr>
          <p:cNvPr id="6" name="Rectangle 5"/>
          <p:cNvSpPr/>
          <p:nvPr/>
        </p:nvSpPr>
        <p:spPr>
          <a:xfrm>
            <a:off x="825500" y="1213429"/>
            <a:ext cx="10515599" cy="5404556"/>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800" dirty="0">
                <a:solidFill>
                  <a:srgbClr val="1C3B61"/>
                </a:solidFill>
                <a:cs typeface="Arial" pitchFamily="34" charset="0"/>
              </a:rPr>
              <a:t>Designated site staff (Site </a:t>
            </a:r>
            <a:r>
              <a:rPr lang="en-US" sz="2800" dirty="0" err="1">
                <a:solidFill>
                  <a:srgbClr val="1C3B61"/>
                </a:solidFill>
                <a:cs typeface="Arial" pitchFamily="34" charset="0"/>
              </a:rPr>
              <a:t>IoR</a:t>
            </a:r>
            <a:r>
              <a:rPr lang="en-US" sz="2800" dirty="0">
                <a:solidFill>
                  <a:srgbClr val="1C3B61"/>
                </a:solidFill>
                <a:cs typeface="Arial" pitchFamily="34" charset="0"/>
              </a:rPr>
              <a:t>, Study Coordinator, and Data Manager) will have access to these reports</a:t>
            </a:r>
          </a:p>
          <a:p>
            <a:pPr lvl="1">
              <a:spcBef>
                <a:spcPct val="20000"/>
              </a:spcBef>
              <a:defRPr/>
            </a:pPr>
            <a:endParaRPr lang="en-US" sz="2800" dirty="0">
              <a:solidFill>
                <a:srgbClr val="1C3B61"/>
              </a:solidFill>
              <a:cs typeface="Arial" pitchFamily="34" charset="0"/>
            </a:endParaRPr>
          </a:p>
          <a:p>
            <a:pPr marL="342900" indent="-342900">
              <a:spcBef>
                <a:spcPct val="20000"/>
              </a:spcBef>
              <a:buFont typeface="Arial" panose="020B0604020202020204" pitchFamily="34" charset="0"/>
              <a:buChar char="•"/>
              <a:defRPr/>
            </a:pPr>
            <a:r>
              <a:rPr lang="en-US" sz="2800" dirty="0">
                <a:solidFill>
                  <a:srgbClr val="1C3B61"/>
                </a:solidFill>
                <a:cs typeface="Arial" pitchFamily="34" charset="0"/>
              </a:rPr>
              <a:t>The Reporter eLearning module will automatically be added to your homepage to complete (no email is sent from iMedidata) </a:t>
            </a:r>
          </a:p>
          <a:p>
            <a:pPr marL="342900" indent="-342900">
              <a:spcBef>
                <a:spcPct val="20000"/>
              </a:spcBef>
              <a:buFont typeface="Wingdings" panose="05000000000000000000" pitchFamily="2" charset="2"/>
              <a:buChar char="§"/>
              <a:defRPr/>
            </a:pPr>
            <a:endParaRPr lang="en-US" sz="2800" dirty="0">
              <a:solidFill>
                <a:srgbClr val="1C3B61"/>
              </a:solidFill>
              <a:cs typeface="Arial" pitchFamily="34" charset="0"/>
            </a:endParaRPr>
          </a:p>
          <a:p>
            <a:pPr marL="342900" indent="-342900">
              <a:spcBef>
                <a:spcPct val="20000"/>
              </a:spcBef>
              <a:buFont typeface="Arial" panose="020B0604020202020204" pitchFamily="34" charset="0"/>
              <a:buChar char="•"/>
              <a:defRPr/>
            </a:pPr>
            <a:r>
              <a:rPr lang="en-US" sz="2800" dirty="0">
                <a:solidFill>
                  <a:srgbClr val="1C3B61"/>
                </a:solidFill>
                <a:cs typeface="Arial" pitchFamily="34" charset="0"/>
              </a:rPr>
              <a:t>Should additional data team staff members need access to the these reports, please send this request to </a:t>
            </a:r>
            <a:r>
              <a:rPr lang="en-US" sz="2800" dirty="0">
                <a:solidFill>
                  <a:srgbClr val="1C3B61"/>
                </a:solidFill>
                <a:cs typeface="Arial" pitchFamily="34" charset="0"/>
                <a:hlinkClick r:id="rId3"/>
              </a:rPr>
              <a:t>sc.medidata.acccess@scharp.org</a:t>
            </a:r>
            <a:endParaRPr lang="en-US" sz="2800" dirty="0">
              <a:solidFill>
                <a:srgbClr val="1C3B61"/>
              </a:solidFill>
              <a:cs typeface="Arial" pitchFamily="34" charset="0"/>
            </a:endParaRPr>
          </a:p>
          <a:p>
            <a:pPr marL="342900" indent="-342900">
              <a:spcBef>
                <a:spcPct val="20000"/>
              </a:spcBef>
              <a:buFont typeface="Wingdings" panose="05000000000000000000" pitchFamily="2" charset="2"/>
              <a:buChar char="§"/>
              <a:defRPr/>
            </a:pPr>
            <a:endParaRPr lang="en-US" sz="2800" dirty="0">
              <a:solidFill>
                <a:srgbClr val="1C3B61"/>
              </a:solidFill>
              <a:cs typeface="Arial" pitchFamily="34" charset="0"/>
            </a:endParaRPr>
          </a:p>
          <a:p>
            <a:pPr>
              <a:spcBef>
                <a:spcPct val="20000"/>
              </a:spcBef>
              <a:defRPr/>
            </a:pPr>
            <a:endParaRPr lang="en-US" sz="1100" dirty="0">
              <a:solidFill>
                <a:srgbClr val="1C3B61"/>
              </a:solidFill>
              <a:cs typeface="Arial" pitchFamily="34" charset="0"/>
            </a:endParaRPr>
          </a:p>
          <a:p>
            <a:pPr marL="342900" indent="-342900">
              <a:spcBef>
                <a:spcPct val="20000"/>
              </a:spcBef>
              <a:buFont typeface="Wingdings" panose="05000000000000000000" pitchFamily="2" charset="2"/>
              <a:buChar char="§"/>
              <a:defRPr/>
            </a:pPr>
            <a:endParaRPr lang="en-US" sz="2000" dirty="0">
              <a:solidFill>
                <a:prstClr val="black"/>
              </a:solidFill>
              <a:cs typeface="Arial" pitchFamily="34" charset="0"/>
            </a:endParaRPr>
          </a:p>
        </p:txBody>
      </p:sp>
    </p:spTree>
    <p:extLst>
      <p:ext uri="{BB962C8B-B14F-4D97-AF65-F5344CB8AC3E}">
        <p14:creationId xmlns:p14="http://schemas.microsoft.com/office/powerpoint/2010/main" val="931648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Type xmlns="C7944E1E-E632-486E-AFA7-1BC26C1A12F9" xsi:nil="true"/>
    <Status xmlns="C7944E1E-E632-486E-AFA7-1BC26C1A12F9" xsi:nil="true"/>
    <TrainingType xmlns="C7944E1E-E632-486E-AFA7-1BC26C1A12F9" xsi:nil="true"/>
    <Day xmlns="C7944E1E-E632-486E-AFA7-1BC26C1A12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95FA7C0C182C43B160E96CFC30AE0C" ma:contentTypeVersion="" ma:contentTypeDescription="Create a new document." ma:contentTypeScope="" ma:versionID="d21f62d460055d3db575a51d8cc50d97">
  <xsd:schema xmlns:xsd="http://www.w3.org/2001/XMLSchema" xmlns:xs="http://www.w3.org/2001/XMLSchema" xmlns:p="http://schemas.microsoft.com/office/2006/metadata/properties" xmlns:ns2="C7944E1E-E632-486E-AFA7-1BC26C1A12F9" xmlns:ns3="0cdb9d7b-3bdb-4b1c-be50-7737cb6ee7a2" xmlns:ns4="c7944e1e-e632-486e-afa7-1bc26c1a12f9" targetNamespace="http://schemas.microsoft.com/office/2006/metadata/properties" ma:root="true" ma:fieldsID="35cee68482ce535aa99502f6c157afa7" ns2:_="" ns3:_="" ns4:_="">
    <xsd:import namespace="C7944E1E-E632-486E-AFA7-1BC26C1A12F9"/>
    <xsd:import namespace="0cdb9d7b-3bdb-4b1c-be50-7737cb6ee7a2"/>
    <xsd:import namespace="c7944e1e-e632-486e-afa7-1bc26c1a12f9"/>
    <xsd:element name="properties">
      <xsd:complexType>
        <xsd:sequence>
          <xsd:element name="documentManagement">
            <xsd:complexType>
              <xsd:all>
                <xsd:element ref="ns2:TrainingType" minOccurs="0"/>
                <xsd:element ref="ns2:DocType" minOccurs="0"/>
                <xsd:element ref="ns2:Day" minOccurs="0"/>
                <xsd:element ref="ns2:Status"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44E1E-E632-486E-AFA7-1BC26C1A12F9"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internalName="Day">
      <xsd:simpleType>
        <xsd:restriction base="dms:Text">
          <xsd:maxLength value="255"/>
        </xsd:restriction>
      </xsd:simpleType>
    </xsd:element>
    <xsd:element name="Status" ma:index="11" nillable="true" ma:displayName="Status" ma:list="{D6FD5BC0-9573-4F5D-B35D-A6948E23F0A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944e1e-e632-486e-afa7-1bc26c1a12f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645D9-1CDB-43BB-BB87-34968A9990F8}">
  <ds:schemaRefs>
    <ds:schemaRef ds:uri="http://schemas.microsoft.com/sharepoint/v3/contenttype/forms"/>
  </ds:schemaRefs>
</ds:datastoreItem>
</file>

<file path=customXml/itemProps2.xml><?xml version="1.0" encoding="utf-8"?>
<ds:datastoreItem xmlns:ds="http://schemas.openxmlformats.org/officeDocument/2006/customXml" ds:itemID="{76968F67-F873-4078-A2D8-EB52ECAAA381}">
  <ds:schemaRef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c7944e1e-e632-486e-afa7-1bc26c1a12f9"/>
    <ds:schemaRef ds:uri="0cdb9d7b-3bdb-4b1c-be50-7737cb6ee7a2"/>
    <ds:schemaRef ds:uri="http://schemas.openxmlformats.org/package/2006/metadata/core-properties"/>
    <ds:schemaRef ds:uri="C7944E1E-E632-486E-AFA7-1BC26C1A12F9"/>
    <ds:schemaRef ds:uri="http://www.w3.org/XML/1998/namespace"/>
  </ds:schemaRefs>
</ds:datastoreItem>
</file>

<file path=customXml/itemProps3.xml><?xml version="1.0" encoding="utf-8"?>
<ds:datastoreItem xmlns:ds="http://schemas.openxmlformats.org/officeDocument/2006/customXml" ds:itemID="{9A08A065-534A-4619-8091-96AFE9221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44E1E-E632-486E-AFA7-1BC26C1A12F9"/>
    <ds:schemaRef ds:uri="0cdb9d7b-3bdb-4b1c-be50-7737cb6ee7a2"/>
    <ds:schemaRef ds:uri="c7944e1e-e632-486e-afa7-1bc26c1a12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1475</TotalTime>
  <Words>6587</Words>
  <Application>Microsoft Office PowerPoint</Application>
  <PresentationFormat>Widescreen</PresentationFormat>
  <Paragraphs>734</Paragraphs>
  <Slides>113</Slides>
  <Notes>57</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113</vt:i4>
      </vt:variant>
    </vt:vector>
  </HeadingPairs>
  <TitlesOfParts>
    <vt:vector size="125" baseType="lpstr">
      <vt:lpstr>ＭＳ Ｐゴシック</vt:lpstr>
      <vt:lpstr>Arial</vt:lpstr>
      <vt:lpstr>Calibri</vt:lpstr>
      <vt:lpstr>Candara</vt:lpstr>
      <vt:lpstr>Helvetica</vt:lpstr>
      <vt:lpstr>Lucida Grande</vt:lpstr>
      <vt:lpstr>Tahoma</vt:lpstr>
      <vt:lpstr>Times New Roman</vt:lpstr>
      <vt:lpstr>Wingdings</vt:lpstr>
      <vt:lpstr>Wingdings 2</vt:lpstr>
      <vt:lpstr>ヒラギノ角ゴ Pro W3</vt:lpstr>
      <vt:lpstr>1_Office Theme</vt:lpstr>
      <vt:lpstr>MTN-033 An Open Label Randomized Phase 1 Pharmacokinetic Study of Dapivirine Gel Administered Rectally to Seronegative Adults</vt:lpstr>
      <vt:lpstr>PowerPoint Presentation</vt:lpstr>
      <vt:lpstr>Protocol Overview</vt:lpstr>
      <vt:lpstr>Why Do MTN-033?</vt:lpstr>
      <vt:lpstr>Protocol Objective</vt:lpstr>
      <vt:lpstr>Other Objectives</vt:lpstr>
      <vt:lpstr>Who Can Join MTN-033</vt:lpstr>
      <vt:lpstr>Who Cannot Join MTN-033</vt:lpstr>
      <vt:lpstr>Who Cannot Join MTN-033</vt:lpstr>
      <vt:lpstr>Who Cannot Join MTN-033</vt:lpstr>
      <vt:lpstr>Who Cannot Join MTN-033</vt:lpstr>
      <vt:lpstr>Randomization</vt:lpstr>
      <vt:lpstr>Product Sequencing</vt:lpstr>
      <vt:lpstr>Visit Schedule</vt:lpstr>
      <vt:lpstr>MTN-033 An Open Label Randomized Phase 1 Pharmacokinetic Study of Dapivirine Gel Administered Rectally to Seronegative Adults</vt:lpstr>
      <vt:lpstr>Visit 1 – Screening</vt:lpstr>
      <vt:lpstr>Assessing Eligibility </vt:lpstr>
      <vt:lpstr>Screening Tools</vt:lpstr>
      <vt:lpstr>Visit 2 – Enrollment</vt:lpstr>
      <vt:lpstr>Confirming  Eligibility </vt:lpstr>
      <vt:lpstr>Enrollment Tools</vt:lpstr>
      <vt:lpstr>Eligibility Confirmation, Verification and Signatures</vt:lpstr>
      <vt:lpstr>PowerPoint Presentation</vt:lpstr>
      <vt:lpstr>Visit 3 – Period 1 Dosing Visit &amp; Visit 5 – Period 2 Dosing Visit</vt:lpstr>
      <vt:lpstr>Visit 3 and Visit 5 –Dosing Visits</vt:lpstr>
      <vt:lpstr>Visit 4 – Sampling Visit &amp; Visit 6 – Sampling Visit</vt:lpstr>
      <vt:lpstr>Visit 4 and Visit 6 – Sampling Visits</vt:lpstr>
      <vt:lpstr>Visit 7 – Termination Visit/Contact</vt:lpstr>
      <vt:lpstr>Missed Visits (SSP Section 5)</vt:lpstr>
      <vt:lpstr>Missed Visits (SSP Section 5)</vt:lpstr>
      <vt:lpstr>Permanent Product Discontinuation</vt:lpstr>
      <vt:lpstr>What are your questions?</vt:lpstr>
      <vt:lpstr>MTN-033 Study Product Considerations</vt:lpstr>
      <vt:lpstr>Presentation Overview</vt:lpstr>
      <vt:lpstr>Reference Materials</vt:lpstr>
      <vt:lpstr>Study Product Regimen &amp; Visit Schedule</vt:lpstr>
      <vt:lpstr>Study Product – Dapivirine 0.05% Gel </vt:lpstr>
      <vt:lpstr>Coital Simulation Device (CSD)</vt:lpstr>
      <vt:lpstr>Visit 2/Day 0: Enrollment Visit</vt:lpstr>
      <vt:lpstr>Visit 3: Period 1 Dosing Visit 5: Period 2 Dosing Visit</vt:lpstr>
      <vt:lpstr>PowerPoint Presentation</vt:lpstr>
      <vt:lpstr>MTN-033 Prescription</vt:lpstr>
      <vt:lpstr>MTN-033 Prescription</vt:lpstr>
      <vt:lpstr>MTN-033 Study Gel Label</vt:lpstr>
      <vt:lpstr>Chain Of Custody</vt:lpstr>
      <vt:lpstr>Chain Of Custody</vt:lpstr>
      <vt:lpstr>Record of Receipt of Site-Specific Study Gel</vt:lpstr>
      <vt:lpstr>Study Product Transfer Form</vt:lpstr>
      <vt:lpstr>Chain of Custody</vt:lpstr>
      <vt:lpstr>Chain of Custody</vt:lpstr>
      <vt:lpstr>Dapivirine 0.05% Gel Dosing</vt:lpstr>
      <vt:lpstr>Dapivirine 0.05% Gel Dosing</vt:lpstr>
      <vt:lpstr>PowerPoint Presentation</vt:lpstr>
      <vt:lpstr>PowerPoint Presentation</vt:lpstr>
      <vt:lpstr>PowerPoint Presentation</vt:lpstr>
      <vt:lpstr>PowerPoint Presentation</vt:lpstr>
      <vt:lpstr>PowerPoint Presentation</vt:lpstr>
      <vt:lpstr>MTN-033 Study Gel Request Slip</vt:lpstr>
      <vt:lpstr>PowerPoint Presentation</vt:lpstr>
      <vt:lpstr>PowerPoint Presentation</vt:lpstr>
      <vt:lpstr>Unused Study Gel Return</vt:lpstr>
      <vt:lpstr>Chain Of Custody</vt:lpstr>
      <vt:lpstr>Record of Return of Site-Specific Study Gel</vt:lpstr>
      <vt:lpstr>Study Product Transfer Form</vt:lpstr>
      <vt:lpstr>Prohibited Medications</vt:lpstr>
      <vt:lpstr>Prohibited Medications</vt:lpstr>
      <vt:lpstr>Study Gel Complaints</vt:lpstr>
      <vt:lpstr>Study Gel Complaints</vt:lpstr>
      <vt:lpstr>Study Other Items Supplied to Clinic</vt:lpstr>
      <vt:lpstr>Contact Information</vt:lpstr>
      <vt:lpstr>PowerPoint Presentation</vt:lpstr>
      <vt:lpstr>MTN-033 Training</vt:lpstr>
      <vt:lpstr>Presentation Overview</vt:lpstr>
      <vt:lpstr>Key Differences from MTN-026</vt:lpstr>
      <vt:lpstr>Study Regimen and Visit Schedule</vt:lpstr>
      <vt:lpstr>Visit Windows</vt:lpstr>
      <vt:lpstr>Visit Codes</vt:lpstr>
      <vt:lpstr>Visit Calendar Tool</vt:lpstr>
      <vt:lpstr>Last Day to Enroll Calculator</vt:lpstr>
      <vt:lpstr>Visit Calendar Tool</vt:lpstr>
      <vt:lpstr>Missed Visits</vt:lpstr>
      <vt:lpstr>Missed Visits</vt:lpstr>
      <vt:lpstr>Interim Visits</vt:lpstr>
      <vt:lpstr>Interim Visit Codes</vt:lpstr>
      <vt:lpstr>Split Visits</vt:lpstr>
      <vt:lpstr>PTID Assignment </vt:lpstr>
      <vt:lpstr>PTID/Name Linkage Log</vt:lpstr>
      <vt:lpstr>Screening CRFs</vt:lpstr>
      <vt:lpstr>Enrollment CRFs</vt:lpstr>
      <vt:lpstr>Randomization CRF</vt:lpstr>
      <vt:lpstr>Clinical Management</vt:lpstr>
      <vt:lpstr>Laboratory Related CRFs</vt:lpstr>
      <vt:lpstr> Follow-up Visits – Key CRFs </vt:lpstr>
      <vt:lpstr>Pharmacy Dispensation</vt:lpstr>
      <vt:lpstr>Dose Administration</vt:lpstr>
      <vt:lpstr>Case Report Forms</vt:lpstr>
      <vt:lpstr>MTN-033  Reports and Other Resources</vt:lpstr>
      <vt:lpstr>MTN-033 Routine Study Reports</vt:lpstr>
      <vt:lpstr>Medidata Rave Reports</vt:lpstr>
      <vt:lpstr>Rave Reports</vt:lpstr>
      <vt:lpstr>Data Metric Tools in Rave</vt:lpstr>
      <vt:lpstr>SCHARP Data Reviews</vt:lpstr>
      <vt:lpstr>PPD Monitoring  -  Targeted Source Data Verification (TSDV)</vt:lpstr>
      <vt:lpstr>Resources Within Rave</vt:lpstr>
      <vt:lpstr>Resources Within Rave</vt:lpstr>
      <vt:lpstr>Resources: Within Rave</vt:lpstr>
      <vt:lpstr>MTN-033 Resources </vt:lpstr>
      <vt:lpstr>Medidata Rave User Accounts</vt:lpstr>
      <vt:lpstr>Medidata Rave User Accounts</vt:lpstr>
      <vt:lpstr>Participant Grid View</vt:lpstr>
      <vt:lpstr>Participant Grid View</vt:lpstr>
      <vt:lpstr>Participant Grid View</vt:lpstr>
      <vt:lpstr>Participant Grid View – Investigator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MTN-033 An Open Label Randomized Phase 1 Pharmacokinetic Study of Dapivirine Gel Administered Rectally to Seronegative Adults</dc:title>
  <dc:creator>Philip Andrew</dc:creator>
  <cp:lastModifiedBy>Nicole Macagna</cp:lastModifiedBy>
  <cp:revision>122</cp:revision>
  <cp:lastPrinted>2018-02-28T14:16:44Z</cp:lastPrinted>
  <dcterms:created xsi:type="dcterms:W3CDTF">2018-02-21T09:11:18Z</dcterms:created>
  <dcterms:modified xsi:type="dcterms:W3CDTF">2018-03-06T19:23:12Z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0x010100B295FA7C0C182C43B160E96CFC30AE0C</vt:lpwstr>
  </property>
</Properties>
</file>